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4" r:id="rId2"/>
    <p:sldId id="275" r:id="rId3"/>
    <p:sldId id="256" r:id="rId4"/>
    <p:sldId id="257" r:id="rId5"/>
    <p:sldId id="267" r:id="rId6"/>
    <p:sldId id="266" r:id="rId7"/>
    <p:sldId id="258" r:id="rId8"/>
    <p:sldId id="259" r:id="rId9"/>
    <p:sldId id="272" r:id="rId10"/>
    <p:sldId id="269" r:id="rId11"/>
    <p:sldId id="260" r:id="rId12"/>
    <p:sldId id="270" r:id="rId13"/>
    <p:sldId id="261" r:id="rId14"/>
    <p:sldId id="262" r:id="rId15"/>
    <p:sldId id="271" r:id="rId16"/>
    <p:sldId id="264" r:id="rId17"/>
    <p:sldId id="273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33E1AAF-4F06-418E-A67A-D0B12111724D}">
          <p14:sldIdLst>
            <p14:sldId id="274"/>
            <p14:sldId id="275"/>
            <p14:sldId id="256"/>
            <p14:sldId id="257"/>
            <p14:sldId id="267"/>
            <p14:sldId id="266"/>
            <p14:sldId id="258"/>
            <p14:sldId id="259"/>
            <p14:sldId id="272"/>
            <p14:sldId id="269"/>
            <p14:sldId id="260"/>
            <p14:sldId id="270"/>
            <p14:sldId id="261"/>
            <p14:sldId id="262"/>
            <p14:sldId id="271"/>
            <p14:sldId id="264"/>
            <p14:sldId id="273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112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0083C3-10BF-4A44-8525-8223B0D8282C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EE7A00-F064-4DD6-9607-D17F21B8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810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http://www.slovane.ic.cz/slovane/stari_slovane/chata_sl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006872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150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6902581"/>
              </p:ext>
            </p:extLst>
          </p:nvPr>
        </p:nvGraphicFramePr>
        <p:xfrm>
          <a:off x="395536" y="620688"/>
          <a:ext cx="8352926" cy="5839613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VY_32_INOVACE_IV_3_14_Keltové, Germáni,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Slované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dozví a zopakuje si údaje o prvním osídlení Čech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se seznamují s nejstarším osídlením naší vlasti a o způsobu života našich předků</a:t>
                      </a: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Keltové, Germáni,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Slované, doba bronzová, doba železná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–6: Žák se seznamuje s nejstarším Keltským osídlením naší vlasti a způsobem života v době bronzové a železné (nářadí, šperky, stavba opevněných sídlišť)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7: Žák se seznamuje se životem Germánů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8 - 12: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se seznamuje se životem Slovanů (zemědělci, řemeslníci, obchodníci), příchod Slovanů, Sámova říše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13: Žák se seznamuje s náboženstvím Slovanů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 – 16: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se seznamuje s obydlím Slovanů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Snímek          17: Kontrolní otázky slouží k opakování a upevnění učiva, je možné snímek vytisknout a použít při skupinové práci </a:t>
                      </a:r>
                      <a:b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s vyhledáváním informací na internetu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 byl ověřen na interaktivní tabuli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006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1259214"/>
          </a:xfrm>
        </p:spPr>
        <p:txBody>
          <a:bodyPr/>
          <a:lstStyle/>
          <a:p>
            <a:r>
              <a:rPr lang="cs-CZ" dirty="0" smtClean="0"/>
              <a:t>Osídlení Čech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484784"/>
            <a:ext cx="6400800" cy="707504"/>
          </a:xfrm>
        </p:spPr>
        <p:txBody>
          <a:bodyPr>
            <a:normAutofit/>
          </a:bodyPr>
          <a:lstStyle/>
          <a:p>
            <a:r>
              <a:rPr lang="cs-CZ" sz="3600" dirty="0"/>
              <a:t>Keltové, Germáni a Slované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50210"/>
            <a:ext cx="3374224" cy="3443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463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Keltové – doba bronzová 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3"/>
            <a:ext cx="8229600" cy="3168352"/>
          </a:xfrm>
        </p:spPr>
        <p:txBody>
          <a:bodyPr>
            <a:normAutofit lnSpcReduction="10000"/>
          </a:bodyPr>
          <a:lstStyle/>
          <a:p>
            <a:pPr marL="273050" indent="-273050">
              <a:buClrTx/>
            </a:pPr>
            <a:r>
              <a:rPr lang="cs-CZ" dirty="0" smtClean="0"/>
              <a:t>Z této doby existují první písemné zprávy o osídlení Čech – 6. a 5. století př.n.l.</a:t>
            </a:r>
          </a:p>
          <a:p>
            <a:pPr>
              <a:buClrTx/>
            </a:pPr>
            <a:r>
              <a:rPr lang="cs-CZ" dirty="0" smtClean="0"/>
              <a:t>bojovníci, řemeslníci, zemědělci a obchodníci</a:t>
            </a:r>
          </a:p>
          <a:p>
            <a:pPr>
              <a:buClrTx/>
            </a:pPr>
            <a:r>
              <a:rPr lang="cs-CZ" dirty="0"/>
              <a:t>m</a:t>
            </a:r>
            <a:r>
              <a:rPr lang="cs-CZ" dirty="0" smtClean="0"/>
              <a:t>ěli vlastní mince</a:t>
            </a:r>
          </a:p>
          <a:p>
            <a:pPr>
              <a:buClrTx/>
            </a:pPr>
            <a:r>
              <a:rPr lang="cs-CZ" dirty="0"/>
              <a:t>v</a:t>
            </a:r>
            <a:r>
              <a:rPr lang="cs-CZ" dirty="0" smtClean="0"/>
              <a:t>yráběli železné zemědělské nářadí</a:t>
            </a:r>
            <a:endParaRPr lang="cs-CZ" dirty="0"/>
          </a:p>
          <a:p>
            <a:pPr>
              <a:buClrTx/>
            </a:pPr>
            <a:r>
              <a:rPr lang="cs-CZ" dirty="0" smtClean="0"/>
              <a:t>šperky zhotovovali z bronzu a drahých kovů</a:t>
            </a:r>
          </a:p>
          <a:p>
            <a:pPr marL="261938" indent="-261938">
              <a:buClrTx/>
            </a:pPr>
            <a:r>
              <a:rPr lang="cs-CZ" dirty="0" smtClean="0"/>
              <a:t>znali sklo, vyráběli z něho například náramky a korále</a:t>
            </a:r>
            <a:endParaRPr lang="cs-CZ" dirty="0"/>
          </a:p>
          <a:p>
            <a:pPr>
              <a:buClrTx/>
            </a:pPr>
            <a:endParaRPr lang="cs-CZ" dirty="0" smtClean="0"/>
          </a:p>
          <a:p>
            <a:pPr>
              <a:buClrTx/>
            </a:pPr>
            <a:endParaRPr lang="cs-CZ" dirty="0" smtClean="0"/>
          </a:p>
        </p:txBody>
      </p:sp>
      <p:pic>
        <p:nvPicPr>
          <p:cNvPr id="1028" name="Picture 4" descr="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895" y="4293096"/>
            <a:ext cx="227927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573" y="4293096"/>
            <a:ext cx="1971303" cy="2415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03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Keltové – doba bronzová </a:t>
            </a:r>
            <a:r>
              <a:rPr lang="cs-CZ" dirty="0" smtClean="0"/>
              <a:t>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3"/>
            <a:ext cx="8229600" cy="864095"/>
          </a:xfrm>
        </p:spPr>
        <p:txBody>
          <a:bodyPr>
            <a:normAutofit/>
          </a:bodyPr>
          <a:lstStyle/>
          <a:p>
            <a:pPr>
              <a:buClrTx/>
            </a:pPr>
            <a:r>
              <a:rPr lang="cs-CZ" dirty="0" smtClean="0"/>
              <a:t>stavěli si velká opevněná sídliště - oppida</a:t>
            </a:r>
          </a:p>
          <a:p>
            <a:pPr>
              <a:buClrTx/>
            </a:pPr>
            <a:endParaRPr lang="cs-CZ" dirty="0" smtClean="0"/>
          </a:p>
          <a:p>
            <a:pPr>
              <a:buClrTx/>
            </a:pPr>
            <a:endParaRPr lang="cs-CZ" dirty="0" smtClean="0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36912"/>
            <a:ext cx="4958473" cy="3467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54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Keltové – doba bronzová 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525963"/>
          </a:xfrm>
        </p:spPr>
        <p:txBody>
          <a:bodyPr>
            <a:normAutofit/>
          </a:bodyPr>
          <a:lstStyle/>
          <a:p>
            <a:pPr marL="273050" indent="-273050">
              <a:buClrTx/>
            </a:pPr>
            <a:r>
              <a:rPr lang="cs-CZ" dirty="0" smtClean="0"/>
              <a:t>první </a:t>
            </a:r>
            <a:r>
              <a:rPr lang="cs-CZ" dirty="0"/>
              <a:t>známý kmen na území Čech </a:t>
            </a:r>
            <a:r>
              <a:rPr lang="cs-CZ" dirty="0" smtClean="0"/>
              <a:t>– Bójové</a:t>
            </a:r>
          </a:p>
          <a:p>
            <a:pPr marL="261938" indent="-261938">
              <a:buClrTx/>
            </a:pPr>
            <a:r>
              <a:rPr lang="cs-CZ" dirty="0"/>
              <a:t>podle nich bylo pojmenováno naše území Bohemia</a:t>
            </a:r>
          </a:p>
          <a:p>
            <a:pPr>
              <a:buClrTx/>
            </a:pPr>
            <a:endParaRPr lang="cs-CZ" dirty="0" smtClean="0"/>
          </a:p>
          <a:p>
            <a:pPr>
              <a:buClrTx/>
            </a:pPr>
            <a:endParaRPr lang="cs-CZ" dirty="0" smtClean="0"/>
          </a:p>
          <a:p>
            <a:pPr>
              <a:buClrTx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96512"/>
            <a:ext cx="7776864" cy="3939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2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Germáni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8288" indent="-173038">
              <a:buClrTx/>
            </a:pPr>
            <a:r>
              <a:rPr lang="cs-CZ" dirty="0"/>
              <a:t>o</a:t>
            </a:r>
            <a:r>
              <a:rPr lang="cs-CZ" dirty="0" smtClean="0"/>
              <a:t>vládli území Čech na počátku letopočtu</a:t>
            </a:r>
          </a:p>
          <a:p>
            <a:pPr marL="268288" indent="-173038">
              <a:buClrTx/>
            </a:pPr>
            <a:endParaRPr lang="cs-CZ" dirty="0" smtClean="0"/>
          </a:p>
          <a:p>
            <a:pPr marL="268288" indent="-173038">
              <a:buClrTx/>
            </a:pPr>
            <a:r>
              <a:rPr lang="cs-CZ" dirty="0"/>
              <a:t>p</a:t>
            </a:r>
            <a:r>
              <a:rPr lang="cs-CZ" dirty="0" smtClean="0"/>
              <a:t>řevzali umění a řemesla Keltů a zdokonalili je</a:t>
            </a:r>
          </a:p>
          <a:p>
            <a:pPr marL="268288" indent="-173038">
              <a:buClrTx/>
            </a:pPr>
            <a:endParaRPr lang="cs-CZ" dirty="0" smtClean="0"/>
          </a:p>
          <a:p>
            <a:pPr marL="268288" indent="-173038">
              <a:buClrTx/>
            </a:pPr>
            <a:r>
              <a:rPr lang="cs-CZ" dirty="0"/>
              <a:t>n</a:t>
            </a:r>
            <a:r>
              <a:rPr lang="cs-CZ" dirty="0" smtClean="0"/>
              <a:t>aučili se dobře </a:t>
            </a:r>
            <a:br>
              <a:rPr lang="cs-CZ" dirty="0" smtClean="0"/>
            </a:br>
            <a:r>
              <a:rPr lang="cs-CZ" dirty="0" smtClean="0"/>
              <a:t>obdělávat půdu</a:t>
            </a:r>
            <a:br>
              <a:rPr lang="cs-CZ" dirty="0" smtClean="0"/>
            </a:br>
            <a:r>
              <a:rPr lang="cs-CZ" dirty="0" smtClean="0"/>
              <a:t>i v méně úrodných</a:t>
            </a:r>
            <a:br>
              <a:rPr lang="cs-CZ" dirty="0" smtClean="0"/>
            </a:br>
            <a:r>
              <a:rPr lang="cs-CZ" dirty="0" smtClean="0"/>
              <a:t>oblastech</a:t>
            </a:r>
          </a:p>
          <a:p>
            <a:pPr marL="268288" indent="-173038">
              <a:buClrTx/>
            </a:pPr>
            <a:endParaRPr lang="cs-CZ" dirty="0"/>
          </a:p>
        </p:txBody>
      </p:sp>
      <p:pic>
        <p:nvPicPr>
          <p:cNvPr id="4" name="Obrázek 3" descr="thumbnailCAJOIE9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960" y="3068960"/>
            <a:ext cx="4752528" cy="36119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5665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indent="-273050">
              <a:buClrTx/>
            </a:pPr>
            <a:r>
              <a:rPr lang="cs-CZ" dirty="0" smtClean="0"/>
              <a:t>přišli do Čech v 6. století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r>
              <a:rPr lang="cs-CZ" dirty="0" smtClean="0"/>
              <a:t>příchodem Slovanů (zánikem Západořímské říše) začíná středověk v Čechách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r>
              <a:rPr lang="cs-CZ" dirty="0"/>
              <a:t>Slované žili v </a:t>
            </a:r>
            <a:r>
              <a:rPr lang="cs-CZ" dirty="0" smtClean="0"/>
              <a:t>rodech</a:t>
            </a:r>
          </a:p>
          <a:p>
            <a:pPr marL="273050" indent="-273050">
              <a:buClrTx/>
            </a:pPr>
            <a:endParaRPr lang="cs-CZ" dirty="0"/>
          </a:p>
          <a:p>
            <a:pPr marL="273050" indent="-273050">
              <a:buClrTx/>
            </a:pPr>
            <a:r>
              <a:rPr lang="cs-CZ" dirty="0"/>
              <a:t>několik rodů tvořilo kmen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r>
              <a:rPr lang="cs-CZ" dirty="0" smtClean="0"/>
              <a:t>v </a:t>
            </a:r>
            <a:r>
              <a:rPr lang="cs-CZ" dirty="0"/>
              <a:t>čele kmene stál kníže</a:t>
            </a:r>
          </a:p>
          <a:p>
            <a:pPr marL="273050" indent="-273050">
              <a:buClrTx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71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15037" y="332656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Slované  - Sámova říše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marL="273050" indent="-273050">
              <a:buClrTx/>
            </a:pPr>
            <a:endParaRPr lang="cs-CZ" sz="2800" dirty="0" smtClean="0"/>
          </a:p>
          <a:p>
            <a:pPr marL="273050" indent="-273050">
              <a:buClrTx/>
            </a:pPr>
            <a:r>
              <a:rPr lang="cs-CZ" dirty="0" smtClean="0"/>
              <a:t>Francký kupec </a:t>
            </a:r>
            <a:r>
              <a:rPr lang="cs-CZ" b="1" dirty="0" smtClean="0"/>
              <a:t>Sámo</a:t>
            </a:r>
            <a:r>
              <a:rPr lang="cs-CZ" dirty="0" smtClean="0"/>
              <a:t> vytvořil první společný kmenový svaz, nazývaný </a:t>
            </a:r>
            <a:r>
              <a:rPr lang="cs-CZ" b="1" dirty="0" smtClean="0"/>
              <a:t>Sámova </a:t>
            </a:r>
            <a:r>
              <a:rPr lang="cs-CZ" b="1" dirty="0" smtClean="0"/>
              <a:t>říše</a:t>
            </a:r>
          </a:p>
          <a:p>
            <a:pPr marL="273050" indent="-273050">
              <a:buClrTx/>
            </a:pPr>
            <a:endParaRPr lang="cs-CZ" b="1" dirty="0" smtClean="0"/>
          </a:p>
          <a:p>
            <a:pPr marL="273050" indent="-273050">
              <a:buClrTx/>
            </a:pPr>
            <a:r>
              <a:rPr lang="cs-CZ" dirty="0" smtClean="0"/>
              <a:t>vytvořen na obranu proti nájezdům Avarů a později i proti </a:t>
            </a:r>
            <a:r>
              <a:rPr lang="cs-CZ" dirty="0"/>
              <a:t>F</a:t>
            </a:r>
            <a:r>
              <a:rPr lang="cs-CZ" dirty="0" smtClean="0"/>
              <a:t>rankům</a:t>
            </a:r>
          </a:p>
          <a:p>
            <a:pPr marL="273050" indent="-273050">
              <a:buClrTx/>
            </a:pPr>
            <a:endParaRPr lang="cs-CZ" dirty="0" smtClean="0"/>
          </a:p>
          <a:p>
            <a:pPr>
              <a:buClrTx/>
            </a:pPr>
            <a:r>
              <a:rPr lang="cs-CZ" dirty="0" smtClean="0"/>
              <a:t>po smrti Sáma se jeho říše rozpadla</a:t>
            </a:r>
          </a:p>
        </p:txBody>
      </p:sp>
    </p:spTree>
    <p:extLst>
      <p:ext uri="{BB962C8B-B14F-4D97-AF65-F5344CB8AC3E}">
        <p14:creationId xmlns:p14="http://schemas.microsoft.com/office/powerpoint/2010/main" val="245211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- zemědělci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3050" indent="-273050">
              <a:buClrTx/>
            </a:pPr>
            <a:r>
              <a:rPr lang="cs-CZ" dirty="0"/>
              <a:t>byli to </a:t>
            </a:r>
            <a:r>
              <a:rPr lang="cs-CZ" b="1" dirty="0"/>
              <a:t>zemědělci</a:t>
            </a:r>
            <a:r>
              <a:rPr lang="cs-CZ" dirty="0"/>
              <a:t>, a proto hledali úrodnou půdu, která se nacházela v nížinách podél </a:t>
            </a:r>
            <a:r>
              <a:rPr lang="cs-CZ" dirty="0" smtClean="0"/>
              <a:t>řek</a:t>
            </a:r>
          </a:p>
          <a:p>
            <a:pPr marL="273050" indent="-273050">
              <a:buClrTx/>
            </a:pPr>
            <a:endParaRPr lang="cs-CZ" dirty="0"/>
          </a:p>
          <a:p>
            <a:pPr marL="273050" indent="-273050">
              <a:buClrTx/>
            </a:pPr>
            <a:r>
              <a:rPr lang="cs-CZ" dirty="0" smtClean="0"/>
              <a:t>používali jednodušší zemědělské nářadí než Keltové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r>
              <a:rPr lang="cs-CZ" dirty="0" smtClean="0"/>
              <a:t>pěstovali hlavně obilí a luštěniny (hrách a čočku)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r>
              <a:rPr lang="cs-CZ" dirty="0" smtClean="0"/>
              <a:t>chovali dobytek a drůbež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r>
              <a:rPr lang="cs-CZ" dirty="0" smtClean="0"/>
              <a:t>věnovali se rybolovu</a:t>
            </a:r>
          </a:p>
          <a:p>
            <a:pPr marL="273050" indent="-273050">
              <a:buClrTx/>
            </a:pPr>
            <a:endParaRPr lang="cs-CZ" dirty="0" smtClean="0"/>
          </a:p>
          <a:p>
            <a:pPr marL="273050" indent="-273050">
              <a:buClrTx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378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- řemeslníci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3600" dirty="0" smtClean="0"/>
              <a:t>vyráběli hliněné nádoby nejdříve rukama, později používali hrnčířský kruh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endParaRPr lang="cs-CZ" sz="3600" dirty="0" smtClean="0"/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3600" dirty="0" smtClean="0"/>
              <a:t>předli len a vlnu a z příze tkali látky</a:t>
            </a:r>
          </a:p>
          <a:p>
            <a:pPr marL="1014984" lvl="1" indent="-457200">
              <a:buClrTx/>
              <a:buFont typeface="Arial" pitchFamily="34" charset="0"/>
              <a:buChar char="•"/>
            </a:pPr>
            <a:endParaRPr lang="cs-CZ" sz="3600" dirty="0" smtClean="0"/>
          </a:p>
          <a:p>
            <a:pPr marL="571500" indent="-571500">
              <a:buClrTx/>
              <a:buFont typeface="Arial" pitchFamily="34" charset="0"/>
              <a:buChar char="•"/>
            </a:pPr>
            <a:endParaRPr lang="cs-CZ" sz="3600" dirty="0"/>
          </a:p>
          <a:p>
            <a:pPr>
              <a:buClrTx/>
              <a:buFont typeface="Arial" pitchFamily="34" charset="0"/>
              <a:buChar char="•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3359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- obchodníci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3400" dirty="0" smtClean="0"/>
              <a:t>vyváželi kožešiny, dobytek a med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endParaRPr lang="cs-CZ" sz="3400" dirty="0" smtClean="0"/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3400" dirty="0" smtClean="0"/>
              <a:t>dováželi </a:t>
            </a:r>
            <a:r>
              <a:rPr lang="cs-CZ" sz="3400" dirty="0" smtClean="0"/>
              <a:t>sůl, železné nástroje a cennosti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endParaRPr lang="cs-CZ" sz="3400" dirty="0" smtClean="0"/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3400" dirty="0" smtClean="0"/>
              <a:t>přes </a:t>
            </a:r>
            <a:r>
              <a:rPr lang="cs-CZ" sz="3400" dirty="0" smtClean="0"/>
              <a:t>naše území vedly již tehdy důležité obchodní stezky</a:t>
            </a:r>
          </a:p>
          <a:p>
            <a:pPr marL="1014984" lvl="1" indent="-457200">
              <a:buClrTx/>
              <a:buFont typeface="Arial" pitchFamily="34" charset="0"/>
              <a:buChar char="•"/>
            </a:pPr>
            <a:endParaRPr lang="cs-CZ" sz="2800" dirty="0" smtClean="0"/>
          </a:p>
          <a:p>
            <a:pPr marL="571500" indent="-571500">
              <a:buClrTx/>
              <a:buFont typeface="Arial" pitchFamily="34" charset="0"/>
              <a:buChar char="•"/>
            </a:pPr>
            <a:endParaRPr lang="cs-CZ" sz="3600" dirty="0"/>
          </a:p>
          <a:p>
            <a:pPr>
              <a:buClrTx/>
              <a:buFont typeface="Arial" pitchFamily="34" charset="0"/>
              <a:buChar char="•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3953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111" y="3356992"/>
            <a:ext cx="219075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726" y="3413854"/>
            <a:ext cx="219075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 Slovanů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67544" y="1567782"/>
            <a:ext cx="8064895" cy="7174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dirty="0" smtClean="0"/>
              <a:t>Slované uctívali mnoho bohů</a:t>
            </a:r>
            <a:endParaRPr lang="cs-CZ" sz="3600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15515" y="1619771"/>
            <a:ext cx="8568952" cy="40414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2400" dirty="0" smtClean="0"/>
              <a:t>nejvýznamnější bůh západních Slovanů SVANTOVÍT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nejmocnější byl bůh války, hromu, blesku a deště PERUN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b</a:t>
            </a:r>
            <a:r>
              <a:rPr lang="cs-CZ" sz="2400" dirty="0" smtClean="0"/>
              <a:t>ohyně zimy a smrti MORANA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b</a:t>
            </a:r>
            <a:r>
              <a:rPr lang="cs-CZ" sz="2400" dirty="0" smtClean="0"/>
              <a:t>ohyně jara a lásky LADA a VESNA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b</a:t>
            </a:r>
            <a:r>
              <a:rPr lang="cs-CZ" sz="2400" dirty="0" smtClean="0"/>
              <a:t>ůh a ochránce stád VELES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b</a:t>
            </a:r>
            <a:r>
              <a:rPr lang="cs-CZ" sz="2400" dirty="0" smtClean="0"/>
              <a:t>ůh ohně a světla RADEGAST</a:t>
            </a:r>
            <a:endParaRPr lang="cs-CZ" sz="24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160" y="3343539"/>
            <a:ext cx="2227881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836" y="3413117"/>
            <a:ext cx="2280591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111" y="3320299"/>
            <a:ext cx="2249564" cy="3309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184" y="3212975"/>
            <a:ext cx="2331242" cy="3486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30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/>
        </p:nvSpPr>
        <p:spPr>
          <a:xfrm>
            <a:off x="101345" y="1268760"/>
            <a:ext cx="8856984" cy="17583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Slované žili v malých vesnicích, které chránili později hradbami z kůlů a hliněnými valy, tak vznikla opevněná hradiště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80928"/>
            <a:ext cx="5150433" cy="385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15037" y="332656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Obydlí Slovanů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499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>
            <a:spLocks noGrp="1"/>
          </p:cNvSpPr>
          <p:nvPr/>
        </p:nvSpPr>
        <p:spPr>
          <a:xfrm>
            <a:off x="124906" y="1196753"/>
            <a:ext cx="8722844" cy="52061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tavěli </a:t>
            </a:r>
            <a:r>
              <a:rPr lang="cs-CZ" sz="2400" dirty="0" smtClean="0"/>
              <a:t>si dřevěná obydlí, částečně zahloubená do země takzvané </a:t>
            </a:r>
            <a:r>
              <a:rPr lang="cs-CZ" sz="2400" dirty="0" err="1"/>
              <a:t>polozemnice</a:t>
            </a: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t</a:t>
            </a:r>
            <a:r>
              <a:rPr lang="cs-CZ" sz="2400" dirty="0" smtClean="0"/>
              <a:t>y </a:t>
            </a:r>
            <a:r>
              <a:rPr lang="cs-CZ" sz="2400" dirty="0" smtClean="0"/>
              <a:t>byly postaveny ze dřeva spojovaného roubením nebo dřevěnými klíny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těny </a:t>
            </a:r>
            <a:r>
              <a:rPr lang="cs-CZ" sz="2400" dirty="0" smtClean="0"/>
              <a:t>proplétali proutím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třecha </a:t>
            </a:r>
            <a:r>
              <a:rPr lang="cs-CZ" sz="2400" dirty="0" smtClean="0"/>
              <a:t>z rákosových došků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sahající </a:t>
            </a:r>
            <a:r>
              <a:rPr lang="cs-CZ" sz="2400" dirty="0" smtClean="0"/>
              <a:t>až k zemi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odlaha </a:t>
            </a:r>
            <a:r>
              <a:rPr lang="cs-CZ" sz="2400" dirty="0" smtClean="0"/>
              <a:t>byla z udusané hlíny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u</a:t>
            </a:r>
            <a:r>
              <a:rPr lang="cs-CZ" sz="2400" dirty="0" smtClean="0"/>
              <a:t>vnitř </a:t>
            </a:r>
            <a:r>
              <a:rPr lang="cs-CZ" sz="2400" dirty="0" smtClean="0"/>
              <a:t>otevřené ohniště</a:t>
            </a:r>
          </a:p>
        </p:txBody>
      </p:sp>
      <p:pic>
        <p:nvPicPr>
          <p:cNvPr id="9" name="Zástupný symbol pro obsah 4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3628" y="3212976"/>
            <a:ext cx="4224470" cy="3168352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15037" y="332656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Obydlí Slovanů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385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slovane.ic.cz/slovane/stari_slovane/chata_sl.jpg"/>
          <p:cNvPicPr/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84975" cy="64087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602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15037" y="332656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lnSpcReduction="10000"/>
          </a:bodyPr>
          <a:lstStyle/>
          <a:p>
            <a:pPr marL="273050" indent="-273050">
              <a:buClrTx/>
            </a:pPr>
            <a:r>
              <a:rPr lang="cs-CZ" b="1" dirty="0" smtClean="0"/>
              <a:t>Kdo se na našem území </a:t>
            </a:r>
            <a:r>
              <a:rPr lang="cs-CZ" b="1" smtClean="0"/>
              <a:t>usadil nejdříve</a:t>
            </a:r>
            <a:endParaRPr lang="cs-CZ" b="1" dirty="0" smtClean="0"/>
          </a:p>
          <a:p>
            <a:pPr indent="0">
              <a:buClrTx/>
              <a:buNone/>
            </a:pPr>
            <a:r>
              <a:rPr lang="cs-CZ" dirty="0" smtClean="0"/>
              <a:t>    a) Germáni   b) Keltové</a:t>
            </a:r>
          </a:p>
          <a:p>
            <a:pPr marL="273050" indent="-273050">
              <a:buClrTx/>
            </a:pPr>
            <a:r>
              <a:rPr lang="cs-CZ" b="1" dirty="0" smtClean="0"/>
              <a:t>Keltové a Germáni znali železo</a:t>
            </a:r>
          </a:p>
          <a:p>
            <a:pPr indent="0">
              <a:buClrTx/>
              <a:buNone/>
            </a:pPr>
            <a:r>
              <a:rPr lang="cs-CZ" dirty="0" smtClean="0"/>
              <a:t>    a) ANO     b)NE</a:t>
            </a:r>
          </a:p>
          <a:p>
            <a:pPr marL="273050" indent="-273050">
              <a:buClrTx/>
            </a:pPr>
            <a:r>
              <a:rPr lang="cs-CZ" b="1" dirty="0" smtClean="0"/>
              <a:t>Germáni byli obávaní</a:t>
            </a:r>
          </a:p>
          <a:p>
            <a:pPr indent="0">
              <a:buClrTx/>
              <a:buNone/>
            </a:pPr>
            <a:r>
              <a:rPr lang="cs-CZ" dirty="0" smtClean="0"/>
              <a:t>    a) válečníci   b) hvězdáři  </a:t>
            </a:r>
          </a:p>
          <a:p>
            <a:pPr marL="273050" indent="-273050">
              <a:buClrTx/>
            </a:pPr>
            <a:r>
              <a:rPr lang="cs-CZ" sz="2800" b="1" dirty="0" smtClean="0"/>
              <a:t>Bójové byli vynikající</a:t>
            </a:r>
          </a:p>
          <a:p>
            <a:pPr indent="0">
              <a:buClrTx/>
              <a:buNone/>
            </a:pPr>
            <a:r>
              <a:rPr lang="cs-CZ" dirty="0" smtClean="0"/>
              <a:t>    a) řemeslníci   b) stavitelé</a:t>
            </a:r>
            <a:endParaRPr lang="cs-CZ" sz="2800" dirty="0" smtClean="0"/>
          </a:p>
          <a:p>
            <a:pPr marL="273050" indent="-273050">
              <a:buClrTx/>
            </a:pPr>
            <a:r>
              <a:rPr lang="cs-CZ" b="1" dirty="0" smtClean="0"/>
              <a:t>Keltský kmen Bójů dal jméno</a:t>
            </a:r>
          </a:p>
          <a:p>
            <a:pPr indent="0">
              <a:buClrTx/>
              <a:buNone/>
            </a:pPr>
            <a:r>
              <a:rPr lang="cs-CZ" dirty="0" smtClean="0"/>
              <a:t>    a) Čechám  b) Moravě</a:t>
            </a:r>
          </a:p>
          <a:p>
            <a:pPr marL="273050" indent="-273050">
              <a:buClrTx/>
            </a:pPr>
            <a:r>
              <a:rPr lang="cs-CZ" b="1" dirty="0" smtClean="0"/>
              <a:t>Kdo vytvořil první kmenový svaz Slovanů</a:t>
            </a:r>
            <a:endParaRPr lang="cs-CZ" b="1" dirty="0"/>
          </a:p>
          <a:p>
            <a:pPr indent="0">
              <a:buClrTx/>
              <a:buNone/>
            </a:pPr>
            <a:r>
              <a:rPr lang="cs-CZ" dirty="0"/>
              <a:t>    a) </a:t>
            </a:r>
            <a:r>
              <a:rPr lang="cs-CZ" dirty="0" smtClean="0"/>
              <a:t>Kosmas  </a:t>
            </a:r>
            <a:r>
              <a:rPr lang="cs-CZ" dirty="0"/>
              <a:t>b) </a:t>
            </a:r>
            <a:r>
              <a:rPr lang="cs-CZ" dirty="0" smtClean="0"/>
              <a:t>Sámo</a:t>
            </a:r>
          </a:p>
        </p:txBody>
      </p:sp>
    </p:spTree>
    <p:extLst>
      <p:ext uri="{BB962C8B-B14F-4D97-AF65-F5344CB8AC3E}">
        <p14:creationId xmlns:p14="http://schemas.microsoft.com/office/powerpoint/2010/main" val="2407134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2493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PAVEL AUGUSTA, František Honzák. Vlastivěda: pro 4.ročník. </a:t>
            </a:r>
            <a:r>
              <a:rPr lang="cs-CZ" dirty="0" smtClean="0"/>
              <a:t>1.vydání. </a:t>
            </a:r>
            <a:r>
              <a:rPr lang="cs-CZ" dirty="0"/>
              <a:t>SPL </a:t>
            </a:r>
            <a:r>
              <a:rPr lang="cs-CZ" dirty="0" smtClean="0"/>
              <a:t>Práce s.r.o., 1994. </a:t>
            </a:r>
            <a:r>
              <a:rPr lang="cs-CZ" dirty="0"/>
              <a:t>ISBN </a:t>
            </a:r>
            <a:r>
              <a:rPr lang="cs-CZ" dirty="0" smtClean="0"/>
              <a:t>80-208-0319-X.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</a:t>
            </a:r>
            <a:r>
              <a:rPr lang="cs-CZ" dirty="0" smtClean="0"/>
              <a:t>www.ckrumlov.info/img/8509b.jpg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http://www.ckrumlov.info/img/2585a.jpg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</a:t>
            </a:r>
            <a:r>
              <a:rPr lang="cs-CZ" dirty="0" smtClean="0"/>
              <a:t>www.ckrumlov.info/img/2586a.jpg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</a:t>
            </a:r>
            <a:r>
              <a:rPr lang="cs-CZ" dirty="0" smtClean="0"/>
              <a:t>www.ckrumlov.info/img/6649a.gif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http://www.vhu.cz/cs/stranka/sbirkovefondy%20vhu/model-slovanskeho-hradiste-levy-hradec-</a:t>
            </a:r>
            <a:r>
              <a:rPr lang="cs-CZ" dirty="0" smtClean="0"/>
              <a:t>#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dirty="0" smtClean="0"/>
              <a:t>http</a:t>
            </a:r>
            <a:r>
              <a:rPr lang="pl-PL" dirty="0"/>
              <a:t>://</a:t>
            </a:r>
            <a:r>
              <a:rPr lang="pl-PL" dirty="0" smtClean="0"/>
              <a:t>cs.wikipedia.org/wiki/Soubor:Areal_muzea_v_prirode_pohansko.jpg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slovane.ic.cz/slovane/stari_slovane/jak_zili.htm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http://</a:t>
            </a:r>
            <a:r>
              <a:rPr lang="cs-CZ" dirty="0" smtClean="0"/>
              <a:t>cs.wikipedia.org/wiki/Soubor:Perun_idol.jpg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http://upload.wikimedia.org/wikipedia/commons/thumb/e/e7/Morana_%26_Vesna.jpg/406px-Morana_%</a:t>
            </a:r>
            <a:r>
              <a:rPr lang="cs-CZ" dirty="0" smtClean="0"/>
              <a:t>26_Vesna.jpg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http://upload.wikimedia.org/wikipedia/commons/thumb/6/6c/Vel%C3%ADz%2C_Veles.jpg/245px-Vel%C3%ADz%2C_Veles.jpg</a:t>
            </a:r>
            <a:endParaRPr lang="cs-CZ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upload.wikimedia.org/wikipedia/commons/thumb/a/a0/New_granite_sculpture_of_Radegast.jpg/220px-New_granite_sculpture_of_Radegast.jpg</a:t>
            </a:r>
          </a:p>
        </p:txBody>
      </p:sp>
    </p:spTree>
    <p:extLst>
      <p:ext uri="{BB962C8B-B14F-4D97-AF65-F5344CB8AC3E}">
        <p14:creationId xmlns:p14="http://schemas.microsoft.com/office/powerpoint/2010/main" val="15086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458</TotalTime>
  <Words>738</Words>
  <Application>Microsoft Office PowerPoint</Application>
  <PresentationFormat>Předvádění na obrazovce (4:3)</PresentationFormat>
  <Paragraphs>144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Human</vt:lpstr>
      <vt:lpstr>Prezentace aplikace PowerPoint</vt:lpstr>
      <vt:lpstr>Prezentace aplikace PowerPoint</vt:lpstr>
      <vt:lpstr>Osídlení Čech</vt:lpstr>
      <vt:lpstr>Keltové – doba bronzová a železná</vt:lpstr>
      <vt:lpstr>Keltové – doba bronzová a železná</vt:lpstr>
      <vt:lpstr>Keltové – doba bronzová a železná</vt:lpstr>
      <vt:lpstr>Germáni</vt:lpstr>
      <vt:lpstr>Slované</vt:lpstr>
      <vt:lpstr>Slované  - Sámova říše</vt:lpstr>
      <vt:lpstr>Slované - zemědělci</vt:lpstr>
      <vt:lpstr>Slované - řemeslníci</vt:lpstr>
      <vt:lpstr>Slované - obchodníci</vt:lpstr>
      <vt:lpstr>Náboženství Slovanů</vt:lpstr>
      <vt:lpstr>Obydlí Slovanů</vt:lpstr>
      <vt:lpstr>Obydlí Slovanů</vt:lpstr>
      <vt:lpstr>Prezentace aplikace PowerPoint</vt:lpstr>
      <vt:lpstr>Kontrolní otázky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Keltové, Germáni,Slované</dc:title>
  <dc:creator>Renata Florianová</dc:creator>
  <cp:lastModifiedBy>Renata Florianová</cp:lastModifiedBy>
  <cp:revision>40</cp:revision>
  <dcterms:created xsi:type="dcterms:W3CDTF">2012-06-10T09:25:15Z</dcterms:created>
  <dcterms:modified xsi:type="dcterms:W3CDTF">2012-06-26T22:54:30Z</dcterms:modified>
</cp:coreProperties>
</file>