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67" r:id="rId2"/>
    <p:sldId id="268" r:id="rId3"/>
    <p:sldId id="256" r:id="rId4"/>
    <p:sldId id="257" r:id="rId5"/>
    <p:sldId id="260" r:id="rId6"/>
    <p:sldId id="258" r:id="rId7"/>
    <p:sldId id="261" r:id="rId8"/>
    <p:sldId id="262" r:id="rId9"/>
    <p:sldId id="265" r:id="rId10"/>
    <p:sldId id="263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17" autoAdjust="0"/>
    <p:restoredTop sz="94660"/>
  </p:normalViewPr>
  <p:slideViewPr>
    <p:cSldViewPr>
      <p:cViewPr varScale="1">
        <p:scale>
          <a:sx n="60" d="100"/>
          <a:sy n="60" d="100"/>
        </p:scale>
        <p:origin x="-61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071D56-DF96-4BBA-B8EB-1C1903771C83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F2BB4-5512-4D28-9B92-AFDE774BD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87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hyperlink" Target="file:///\\upload.wikimedia.org\wikipedia\commons\6\67\Kyrill&amp;Method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file:///\\upload.wikimedia.org\wikipedia\commons\6\67\Kyrill&amp;Method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file:///\\upload.wikimedia.org\wikipedia\commons\6\6a\Bascanska_ploc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file:///\\upload.wikimedia.org\wikipedia\commons\9\9d\K%25C5%2599%25C3%25AD%25C5%25BE_z_Mikul%25C4%258Dic.pn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9521954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7028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3970192"/>
              </p:ext>
            </p:extLst>
          </p:nvPr>
        </p:nvGraphicFramePr>
        <p:xfrm>
          <a:off x="395536" y="620688"/>
          <a:ext cx="8352926" cy="5839613"/>
        </p:xfrm>
        <a:graphic>
          <a:graphicData uri="http://schemas.openxmlformats.org/drawingml/2006/table">
            <a:tbl>
              <a:tblPr firstRow="1" firstCol="1" bandRow="1"/>
              <a:tblGrid>
                <a:gridCol w="2278257"/>
                <a:gridCol w="112229"/>
                <a:gridCol w="219802"/>
                <a:gridCol w="1339166"/>
                <a:gridCol w="1163104"/>
                <a:gridCol w="2169088"/>
                <a:gridCol w="1071280"/>
              </a:tblGrid>
              <a:tr h="280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VY_32_INOVACE_IV_3_15_Velkomoravská</a:t>
                      </a:r>
                      <a:r>
                        <a:rPr lang="cs-CZ" sz="1600" b="1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="1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říše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6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 dozví a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zopakuje si údaje o Velkomoravské říši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0" algn="ctr" defTabSz="4572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 se</a:t>
                      </a:r>
                      <a:r>
                        <a:rPr lang="cs-CZ" sz="16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učí využívat informační zdroje pro pochopení minulosti, poznává způsob života předků a jejich kulturu</a:t>
                      </a:r>
                      <a:endParaRPr lang="cs-CZ" sz="1600" kern="1200" dirty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0" algn="ctr" defTabSz="4572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kern="1200" dirty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Velká Morava, Velkomoravská říše, kníže, křesťanství, hlaholice</a:t>
                      </a: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7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4 – 5: Žák se seznamuje se vznikem a polohou Velkomoravské říše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  6: Žák se seznamuje s vládou dynastie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Mojmírovců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7 - 8: Žák se seznamuje s příchodem křesťanství a s novým písmem - hlaholicí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9 – 10: Ukázky řemeslné zručnosti Slovanů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  11: Kontrolní otázky slouží k opakování a upevnění učiva, je možné snímek vytisknout a použít při skupinové práci </a:t>
                      </a:r>
                      <a:b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</a:b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s vyhledáváním informací na internetu</a:t>
                      </a: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2039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94188" y="2204864"/>
            <a:ext cx="6210060" cy="988340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Velkomoravská říše</a:t>
            </a:r>
            <a:endParaRPr lang="cs-CZ" sz="48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2768600" cy="185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656258"/>
            <a:ext cx="1500187" cy="3097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 descr="Soubor:Kyrill&amp;Method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429000"/>
            <a:ext cx="2389139" cy="2974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3921258"/>
            <a:ext cx="2048520" cy="272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769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6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6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46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2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2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764704"/>
            <a:ext cx="8496944" cy="568863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Byl to první slovanský stát na našem území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lang="cs-CZ" sz="2800" b="1" kern="0" dirty="0" smtClean="0">
                <a:solidFill>
                  <a:sysClr val="windowText" lastClr="000000"/>
                </a:solidFill>
              </a:rPr>
              <a:t>Vznikl </a:t>
            </a:r>
            <a:r>
              <a:rPr lang="cs-CZ" sz="2800" b="1" kern="0" dirty="0">
                <a:solidFill>
                  <a:sysClr val="windowText" lastClr="000000"/>
                </a:solidFill>
              </a:rPr>
              <a:t>na </a:t>
            </a:r>
            <a:r>
              <a:rPr lang="cs-CZ" sz="2800" b="1" kern="0" dirty="0" smtClean="0">
                <a:solidFill>
                  <a:sysClr val="windowText" lastClr="000000"/>
                </a:solidFill>
              </a:rPr>
              <a:t>počátku 9</a:t>
            </a:r>
            <a:r>
              <a:rPr lang="cs-CZ" sz="2800" b="1" kern="0" dirty="0">
                <a:solidFill>
                  <a:sysClr val="windowText" lastClr="000000"/>
                </a:solidFill>
              </a:rPr>
              <a:t>. století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Rozkládal </a:t>
            </a: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 původně na jižní </a:t>
            </a: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Moravě, později</a:t>
            </a:r>
            <a:b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</a:br>
            <a:r>
              <a:rPr kumimoji="0" lang="cs-CZ" sz="2800" b="1" i="0" u="none" strike="noStrike" kern="0" cap="none" spc="0" normalizeH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se rozšířil </a:t>
            </a: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i do Čech</a:t>
            </a:r>
            <a:endParaRPr kumimoji="0" lang="cs-CZ" sz="28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Velká Morava byla křižovatkou obchodu</a:t>
            </a:r>
            <a:endParaRPr kumimoji="0" lang="cs-CZ" sz="28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Zakladatelem </a:t>
            </a: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byl</a:t>
            </a:r>
            <a:r>
              <a:rPr kumimoji="0" lang="cs-CZ" sz="2800" b="1" i="0" u="none" strike="noStrike" kern="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</a:t>
            </a:r>
            <a:r>
              <a:rPr kumimoji="0" lang="cs-CZ" sz="2800" b="1" i="0" u="sng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Mojmír </a:t>
            </a:r>
            <a:r>
              <a:rPr kumimoji="0" lang="cs-CZ" sz="2800" b="1" i="0" u="sng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I</a:t>
            </a:r>
            <a:r>
              <a:rPr kumimoji="0" lang="cs-CZ" sz="2800" b="1" i="0" u="sng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lang="cs-CZ" sz="2800" b="1" kern="0" dirty="0" smtClean="0">
                <a:solidFill>
                  <a:schemeClr val="bg1"/>
                </a:solidFill>
              </a:rPr>
              <a:t>Z</a:t>
            </a: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a </a:t>
            </a: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jeho vlády se stala </a:t>
            </a: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Velká Morava jednou</a:t>
            </a:r>
            <a:b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</a:b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z </a:t>
            </a: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nejmocnějších </a:t>
            </a:r>
            <a:r>
              <a: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zemí </a:t>
            </a: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Evropy</a:t>
            </a:r>
            <a:endParaRPr kumimoji="0" lang="cs-CZ" sz="28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80128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inka--brno-velkomoravska-rise-mapa-vyvoj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576" y="271927"/>
            <a:ext cx="7920880" cy="6393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26877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79208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bg1"/>
                </a:solidFill>
              </a:rPr>
              <a:t>Vláda knížecí dynastie </a:t>
            </a:r>
            <a:r>
              <a:rPr lang="cs-CZ" sz="4400" dirty="0" err="1" smtClean="0">
                <a:solidFill>
                  <a:schemeClr val="bg1"/>
                </a:solidFill>
              </a:rPr>
              <a:t>Mojmírovců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4933" y="1340768"/>
            <a:ext cx="2374899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Mojmír I</a:t>
            </a:r>
            <a:r>
              <a:rPr lang="cs-CZ" sz="36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830 - 846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65067" y="2790850"/>
            <a:ext cx="230346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Rostislav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846 - 870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18377" y="3994943"/>
            <a:ext cx="2447925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Svatopluk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871 - 894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72264" y="5344645"/>
            <a:ext cx="2591643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Mojmír </a:t>
            </a:r>
            <a:r>
              <a:rPr lang="cs-CZ" sz="3600" dirty="0" smtClean="0">
                <a:solidFill>
                  <a:schemeClr val="bg1"/>
                </a:solidFill>
              </a:rPr>
              <a:t>II.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894 - 906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819400" y="1464542"/>
            <a:ext cx="4687075" cy="89188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393299" tIns="106680" rIns="199136" bIns="106680" numCol="1" spcCol="1270" anchor="ctr" anchorCtr="0">
            <a:noAutofit/>
          </a:bodyPr>
          <a:lstStyle/>
          <a:p>
            <a:pPr lvl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800" kern="1200" dirty="0" smtClean="0">
                <a:solidFill>
                  <a:schemeClr val="bg2">
                    <a:lumMod val="75000"/>
                  </a:schemeClr>
                </a:solidFill>
              </a:rPr>
              <a:t>Zakladatel a první kníže - sjednotil říši</a:t>
            </a:r>
            <a:endParaRPr lang="cs-CZ" sz="2800" kern="1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7" name="Pětiúhelník 4"/>
          <p:cNvSpPr/>
          <p:nvPr/>
        </p:nvSpPr>
        <p:spPr>
          <a:xfrm>
            <a:off x="3531045" y="2790850"/>
            <a:ext cx="5357763" cy="89188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393299" tIns="106680" rIns="199136" bIns="106680" numCol="1" spcCol="1270" anchor="ctr" anchorCtr="0">
            <a:noAutofit/>
          </a:bodyPr>
          <a:lstStyle/>
          <a:p>
            <a:pPr lvl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800" kern="1200" dirty="0" smtClean="0">
                <a:solidFill>
                  <a:schemeClr val="bg2">
                    <a:lumMod val="75000"/>
                  </a:schemeClr>
                </a:solidFill>
              </a:rPr>
              <a:t>Příchod Cyrila (Konstantina)</a:t>
            </a:r>
            <a:br>
              <a:rPr lang="cs-CZ" sz="2800" kern="1200" dirty="0" smtClean="0">
                <a:solidFill>
                  <a:schemeClr val="bg2">
                    <a:lumMod val="75000"/>
                  </a:schemeClr>
                </a:solidFill>
              </a:rPr>
            </a:br>
            <a:r>
              <a:rPr lang="cs-CZ" sz="2800" kern="1200" dirty="0" smtClean="0">
                <a:solidFill>
                  <a:schemeClr val="bg2">
                    <a:lumMod val="75000"/>
                  </a:schemeClr>
                </a:solidFill>
              </a:rPr>
              <a:t> a </a:t>
            </a: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Metoděje</a:t>
            </a:r>
          </a:p>
        </p:txBody>
      </p:sp>
      <p:sp>
        <p:nvSpPr>
          <p:cNvPr id="19" name="Pětiúhelník 18"/>
          <p:cNvSpPr/>
          <p:nvPr/>
        </p:nvSpPr>
        <p:spPr>
          <a:xfrm rot="10800000">
            <a:off x="3128562" y="2983055"/>
            <a:ext cx="2886876" cy="891889"/>
          </a:xfrm>
          <a:prstGeom prst="homePlate">
            <a:avLst/>
          </a:prstGeom>
          <a:noFill/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0" name="Pětiúhelník 4"/>
          <p:cNvSpPr/>
          <p:nvPr/>
        </p:nvSpPr>
        <p:spPr>
          <a:xfrm>
            <a:off x="3531046" y="4063346"/>
            <a:ext cx="5612954" cy="89188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393299" tIns="106680" rIns="199136" bIns="106680" numCol="1" spcCol="1270" anchor="ctr" anchorCtr="0">
            <a:noAutofit/>
          </a:bodyPr>
          <a:lstStyle/>
          <a:p>
            <a:pPr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Největší rozkvět říše a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  <a:p>
            <a:pPr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800" dirty="0">
                <a:solidFill>
                  <a:schemeClr val="bg2">
                    <a:lumMod val="75000"/>
                  </a:schemeClr>
                </a:solidFill>
              </a:rPr>
              <a:t> připojení českého území</a:t>
            </a:r>
          </a:p>
        </p:txBody>
      </p:sp>
      <p:sp>
        <p:nvSpPr>
          <p:cNvPr id="23" name="Pětiúhelník 4"/>
          <p:cNvSpPr/>
          <p:nvPr/>
        </p:nvSpPr>
        <p:spPr>
          <a:xfrm>
            <a:off x="3629940" y="5406533"/>
            <a:ext cx="5258869" cy="89188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393299" tIns="106680" rIns="199136" bIns="106680" numCol="1" spcCol="1270" anchor="ctr" anchorCtr="0">
            <a:noAutofit/>
          </a:bodyPr>
          <a:lstStyle/>
          <a:p>
            <a:pPr lvl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800" kern="1200" dirty="0" smtClean="0">
                <a:solidFill>
                  <a:schemeClr val="bg2">
                    <a:lumMod val="75000"/>
                  </a:schemeClr>
                </a:solidFill>
              </a:rPr>
              <a:t>Nájezdy Maďarů, </a:t>
            </a:r>
          </a:p>
          <a:p>
            <a:pPr lvl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800" kern="1200" dirty="0" smtClean="0">
                <a:solidFill>
                  <a:schemeClr val="bg2">
                    <a:lumMod val="75000"/>
                  </a:schemeClr>
                </a:solidFill>
              </a:rPr>
              <a:t>úpadek a zánik říše</a:t>
            </a:r>
            <a:endParaRPr lang="cs-CZ" sz="2800" kern="12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45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4" grpId="0"/>
      <p:bldP spid="17" grpId="0"/>
      <p:bldP spid="20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Soubor:Kyrill&amp;Method.jpg">
            <a:hlinkClick r:id="rId2" action="ppaction://hlinkfile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4858" y="1989656"/>
            <a:ext cx="3123050" cy="38876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 flipH="1">
            <a:off x="251520" y="188640"/>
            <a:ext cx="5976664" cy="7694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defTabSz="457200" fontAlgn="auto">
              <a:spcBef>
                <a:spcPct val="0"/>
              </a:spcBef>
              <a:spcAft>
                <a:spcPts val="0"/>
              </a:spcAft>
              <a:buNone/>
              <a:defRPr sz="4400">
                <a:solidFill>
                  <a:schemeClr val="bg1"/>
                </a:solidFill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/>
              <a:t>Cyril a Metoděj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999076"/>
            <a:ext cx="6264696" cy="5598276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393299" tIns="106680" rIns="199136" bIns="106680" numCol="1" spcCol="1270" anchor="t" anchorCtr="0">
            <a:noAutofit/>
          </a:bodyPr>
          <a:lstStyle/>
          <a:p>
            <a:pPr marL="457200" lvl="0" indent="-45720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Rostislav povolal na Moravu roku 863 dva bratry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Cyrila a Metoděje</a:t>
            </a:r>
          </a:p>
          <a:p>
            <a:pPr marL="457200" lvl="0" indent="-45720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Šířili křesťanství</a:t>
            </a:r>
          </a:p>
          <a:p>
            <a:pPr marL="457200" lvl="0" indent="-45720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Učili lidi číst, psát i počítat</a:t>
            </a:r>
          </a:p>
          <a:p>
            <a:pPr marL="457200" lvl="0" indent="-45720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Sloužili bohoslužby ve slovanském jazyce „staroslověnštině“ </a:t>
            </a:r>
          </a:p>
          <a:p>
            <a:pPr marL="457200" lvl="0" indent="-45720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chemeClr val="bg1"/>
                </a:solidFill>
              </a:rPr>
              <a:t>ro tento jazyk vytvořili i písmo „hlaholici“</a:t>
            </a:r>
          </a:p>
        </p:txBody>
      </p:sp>
    </p:spTree>
    <p:extLst>
      <p:ext uri="{BB962C8B-B14F-4D97-AF65-F5344CB8AC3E}">
        <p14:creationId xmlns:p14="http://schemas.microsoft.com/office/powerpoint/2010/main" val="1740537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 flipH="1">
            <a:off x="251520" y="453817"/>
            <a:ext cx="8424936" cy="7694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defTabSz="457200" fontAlgn="auto">
              <a:spcBef>
                <a:spcPct val="0"/>
              </a:spcBef>
              <a:spcAft>
                <a:spcPts val="0"/>
              </a:spcAft>
              <a:buNone/>
              <a:defRPr sz="4400">
                <a:solidFill>
                  <a:schemeClr val="bg1"/>
                </a:solidFill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Ukázky písma - hlaholice</a:t>
            </a:r>
            <a:endParaRPr lang="cs-CZ" dirty="0"/>
          </a:p>
        </p:txBody>
      </p:sp>
      <p:pic>
        <p:nvPicPr>
          <p:cNvPr id="7" name="Picture 2" descr="Soubor:Bascanska ploca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2936" y="1988840"/>
            <a:ext cx="6222104" cy="3514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1187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m035.jpg"/>
          <p:cNvPicPr>
            <a:picLocks noChangeAspect="1"/>
          </p:cNvPicPr>
          <p:nvPr/>
        </p:nvPicPr>
        <p:blipFill>
          <a:blip r:embed="rId2"/>
          <a:srcRect t="4790"/>
          <a:stretch>
            <a:fillRect/>
          </a:stretch>
        </p:blipFill>
        <p:spPr bwMode="auto">
          <a:xfrm>
            <a:off x="3046413" y="2060848"/>
            <a:ext cx="6097587" cy="429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Soubor:Kříž z Mikulčic.pn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/>
          <a:srcRect l="5296" r="5467"/>
          <a:stretch>
            <a:fillRect/>
          </a:stretch>
        </p:blipFill>
        <p:spPr bwMode="auto">
          <a:xfrm>
            <a:off x="-1" y="2026568"/>
            <a:ext cx="3230563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 flipH="1">
            <a:off x="251520" y="453817"/>
            <a:ext cx="8424936" cy="7694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defTabSz="457200" fontAlgn="auto">
              <a:spcBef>
                <a:spcPct val="0"/>
              </a:spcBef>
              <a:spcAft>
                <a:spcPts val="0"/>
              </a:spcAft>
              <a:buNone/>
              <a:defRPr sz="4400">
                <a:solidFill>
                  <a:schemeClr val="bg1"/>
                </a:solidFill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Ukázky řemeslné zručnosti Slovanů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66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m052.jpg"/>
          <p:cNvPicPr>
            <a:picLocks noChangeAspect="1"/>
          </p:cNvPicPr>
          <p:nvPr/>
        </p:nvPicPr>
        <p:blipFill>
          <a:blip r:embed="rId2"/>
          <a:srcRect l="4446" r="5132" b="-1833"/>
          <a:stretch>
            <a:fillRect/>
          </a:stretch>
        </p:blipFill>
        <p:spPr bwMode="auto">
          <a:xfrm>
            <a:off x="5337224" y="1511165"/>
            <a:ext cx="2790031" cy="235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vm053.jpg"/>
          <p:cNvPicPr>
            <a:picLocks noChangeAspect="1"/>
          </p:cNvPicPr>
          <p:nvPr/>
        </p:nvPicPr>
        <p:blipFill>
          <a:blip r:embed="rId3"/>
          <a:srcRect t="3726"/>
          <a:stretch>
            <a:fillRect/>
          </a:stretch>
        </p:blipFill>
        <p:spPr bwMode="auto">
          <a:xfrm>
            <a:off x="811231" y="1511165"/>
            <a:ext cx="2752658" cy="2345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4" descr="vm044.jpg"/>
          <p:cNvPicPr>
            <a:picLocks noChangeAspect="1"/>
          </p:cNvPicPr>
          <p:nvPr/>
        </p:nvPicPr>
        <p:blipFill>
          <a:blip r:embed="rId4"/>
          <a:srcRect r="50832"/>
          <a:stretch>
            <a:fillRect/>
          </a:stretch>
        </p:blipFill>
        <p:spPr bwMode="auto">
          <a:xfrm>
            <a:off x="323850" y="4180625"/>
            <a:ext cx="2087910" cy="2324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3" descr="vm053e.jpg"/>
          <p:cNvPicPr>
            <a:picLocks noChangeAspect="1"/>
          </p:cNvPicPr>
          <p:nvPr/>
        </p:nvPicPr>
        <p:blipFill>
          <a:blip r:embed="rId5"/>
          <a:srcRect r="49384"/>
          <a:stretch>
            <a:fillRect/>
          </a:stretch>
        </p:blipFill>
        <p:spPr>
          <a:xfrm>
            <a:off x="5537663" y="4124502"/>
            <a:ext cx="1194577" cy="2472850"/>
          </a:xfrm>
          <a:prstGeom prst="rect">
            <a:avLst/>
          </a:prstGeom>
        </p:spPr>
      </p:pic>
      <p:pic>
        <p:nvPicPr>
          <p:cNvPr id="8" name="Obrázek 4" descr="vm053a.jpg"/>
          <p:cNvPicPr>
            <a:picLocks noChangeAspect="1"/>
          </p:cNvPicPr>
          <p:nvPr/>
        </p:nvPicPr>
        <p:blipFill>
          <a:blip r:embed="rId6"/>
          <a:srcRect t="5609" r="52335"/>
          <a:stretch>
            <a:fillRect/>
          </a:stretch>
        </p:blipFill>
        <p:spPr bwMode="auto">
          <a:xfrm>
            <a:off x="7308304" y="4073559"/>
            <a:ext cx="1223962" cy="2451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 descr="http://ff.ujep.cz/velimsky/cs_1_1/03CS/rsc027.jpg"/>
          <p:cNvPicPr>
            <a:picLocks noChangeAspect="1" noChangeArrowheads="1"/>
          </p:cNvPicPr>
          <p:nvPr/>
        </p:nvPicPr>
        <p:blipFill>
          <a:blip r:embed="rId7"/>
          <a:srcRect t="48529" r="51579"/>
          <a:stretch>
            <a:fillRect/>
          </a:stretch>
        </p:blipFill>
        <p:spPr bwMode="auto">
          <a:xfrm>
            <a:off x="2869987" y="4149799"/>
            <a:ext cx="2134061" cy="2447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 flipH="1">
            <a:off x="251520" y="453817"/>
            <a:ext cx="8424936" cy="7694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defTabSz="457200" fontAlgn="auto">
              <a:spcBef>
                <a:spcPct val="0"/>
              </a:spcBef>
              <a:spcAft>
                <a:spcPts val="0"/>
              </a:spcAft>
              <a:buNone/>
              <a:defRPr sz="4400">
                <a:solidFill>
                  <a:schemeClr val="bg1"/>
                </a:solidFill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Ukázky řemeslné zručnosti Slovanů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05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1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1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1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1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6381" y="620688"/>
            <a:ext cx="9036496" cy="6048672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393299" tIns="106680" rIns="199136" bIns="106680" numCol="1" spcCol="1270" anchor="t" anchorCtr="0">
            <a:noAutofit/>
          </a:bodyPr>
          <a:lstStyle/>
          <a:p>
            <a:pPr lvl="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600" b="1" dirty="0" smtClean="0">
                <a:solidFill>
                  <a:schemeClr val="bg1"/>
                </a:solidFill>
              </a:rPr>
              <a:t>Zopakuj si:</a:t>
            </a:r>
          </a:p>
          <a:p>
            <a:pPr marL="457200" lvl="0" indent="-45720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1"/>
                </a:solidFill>
              </a:rPr>
              <a:t>Kdy vznikla Velkomoravská říše? </a:t>
            </a:r>
          </a:p>
          <a:p>
            <a:pPr lvl="1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800" dirty="0" smtClean="0">
                <a:solidFill>
                  <a:schemeClr val="bg1"/>
                </a:solidFill>
              </a:rPr>
              <a:t> a) 7. století  b) 9. století c) 12. století</a:t>
            </a:r>
          </a:p>
          <a:p>
            <a:pPr marL="457200" lvl="0" indent="-45720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1"/>
                </a:solidFill>
              </a:rPr>
              <a:t>Kdo byl prvním knížetem Velké Moravy?</a:t>
            </a:r>
          </a:p>
          <a:p>
            <a:pPr lvl="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tabLst>
                <a:tab pos="622300" algn="l"/>
              </a:tabLst>
            </a:pP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a) Mojmír   b) Svatopluk c) Bořivoj</a:t>
            </a:r>
          </a:p>
          <a:p>
            <a:pPr marL="457200" lvl="0" indent="-45720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1"/>
                </a:solidFill>
              </a:rPr>
              <a:t>Největšího rozkvětu dosáhla Velká Morava za</a:t>
            </a:r>
          </a:p>
          <a:p>
            <a:pPr lvl="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tabLst>
                <a:tab pos="622300" algn="l"/>
              </a:tabLst>
            </a:pP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a) Karla IV.  b) Rostislava  c) Svatopluka</a:t>
            </a:r>
          </a:p>
          <a:p>
            <a:pPr marL="457200" lvl="0" indent="-457200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1"/>
                </a:solidFill>
              </a:rPr>
              <a:t>Kníže Rostislav povolal na Moravu</a:t>
            </a:r>
          </a:p>
          <a:p>
            <a:pPr lvl="1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800" dirty="0" smtClean="0">
                <a:solidFill>
                  <a:schemeClr val="bg1"/>
                </a:solidFill>
              </a:rPr>
              <a:t>a) Cyrila a Metoděje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b) Konstantina a Cyrila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c) Metoděje a Mojmíra</a:t>
            </a:r>
          </a:p>
        </p:txBody>
      </p:sp>
    </p:spTree>
    <p:extLst>
      <p:ext uri="{BB962C8B-B14F-4D97-AF65-F5344CB8AC3E}">
        <p14:creationId xmlns:p14="http://schemas.microsoft.com/office/powerpoint/2010/main" val="103470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7"/>
            <a:ext cx="7488832" cy="576064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Zdroje: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05698" y="1196751"/>
            <a:ext cx="863079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http</a:t>
            </a:r>
            <a:r>
              <a:rPr lang="cs-CZ" sz="1600" dirty="0">
                <a:solidFill>
                  <a:schemeClr val="bg1"/>
                </a:solidFill>
              </a:rPr>
              <a:t>://</a:t>
            </a:r>
            <a:r>
              <a:rPr lang="cs-CZ" sz="1600" dirty="0" smtClean="0">
                <a:solidFill>
                  <a:schemeClr val="bg1"/>
                </a:solidFill>
              </a:rPr>
              <a:t>cs.wikipedia.org/wiki/Soubor:Bascanska_ploca.jpg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http</a:t>
            </a:r>
            <a:r>
              <a:rPr lang="cs-CZ" sz="1600" dirty="0">
                <a:solidFill>
                  <a:schemeClr val="bg1"/>
                </a:solidFill>
              </a:rPr>
              <a:t>://</a:t>
            </a:r>
            <a:r>
              <a:rPr lang="cs-CZ" sz="1600" dirty="0" smtClean="0">
                <a:solidFill>
                  <a:schemeClr val="bg1"/>
                </a:solidFill>
              </a:rPr>
              <a:t>uhm-prednasky.fpf.slu.cz/uploads/images/umeni_velke_moravy/web_gombiky.jpg</a:t>
            </a:r>
            <a:endParaRPr lang="cs-CZ" sz="1600" dirty="0">
              <a:solidFill>
                <a:schemeClr val="bg1"/>
              </a:solidFill>
            </a:endParaRPr>
          </a:p>
          <a:p>
            <a:r>
              <a:rPr lang="cs-CZ" sz="1600" dirty="0">
                <a:solidFill>
                  <a:schemeClr val="bg1"/>
                </a:solidFill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</a:rPr>
              <a:t>p-numismatika.cz/searchresult.php?sw=velk%E1+morava</a:t>
            </a:r>
          </a:p>
          <a:p>
            <a:r>
              <a:rPr lang="cs-CZ" sz="1600" dirty="0">
                <a:solidFill>
                  <a:schemeClr val="bg1"/>
                </a:solidFill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</a:rPr>
              <a:t>cs.wikipedia.org/wiki/Soubor:Kyrill%26Method.jpg</a:t>
            </a:r>
          </a:p>
          <a:p>
            <a:r>
              <a:rPr lang="cs-CZ" sz="1600" dirty="0">
                <a:solidFill>
                  <a:schemeClr val="bg1"/>
                </a:solidFill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</a:rPr>
              <a:t>upload.wikimedia.org/wikipedia/commons/9/9d/K%C5%99%C3%AD%C5%BE_z_Mikul%C4%8Dic.png</a:t>
            </a:r>
          </a:p>
          <a:p>
            <a:r>
              <a:rPr lang="cs-CZ" sz="1600" dirty="0">
                <a:solidFill>
                  <a:schemeClr val="bg1"/>
                </a:solidFill>
              </a:rPr>
              <a:t>http://ff.ujep.cz/velimsky/cs_1_1/03CS/rsc027.jpg</a:t>
            </a:r>
            <a:endParaRPr lang="cs-CZ" sz="1600" dirty="0" smtClean="0">
              <a:solidFill>
                <a:schemeClr val="bg1"/>
              </a:solidFill>
            </a:endParaRPr>
          </a:p>
          <a:p>
            <a:endParaRPr lang="cs-CZ" sz="1600" dirty="0">
              <a:solidFill>
                <a:schemeClr val="bg1"/>
              </a:solidFill>
            </a:endParaRPr>
          </a:p>
          <a:p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69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Vlastní 1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196</TotalTime>
  <Words>355</Words>
  <Application>Microsoft Office PowerPoint</Application>
  <PresentationFormat>Předvádění na obrazovce (4:3)</PresentationFormat>
  <Paragraphs>86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Prezentace aplikace PowerPoint</vt:lpstr>
      <vt:lpstr>Prezentace aplikace PowerPoint</vt:lpstr>
      <vt:lpstr>Velkomoravská říše</vt:lpstr>
      <vt:lpstr>Prezentace aplikace PowerPoint</vt:lpstr>
      <vt:lpstr>Prezentace aplikace PowerPoint</vt:lpstr>
      <vt:lpstr>Vláda knížecí dynastie Mojmírovců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říše</dc:title>
  <dc:creator>Renata Florianová</dc:creator>
  <cp:lastModifiedBy>Renata Florianová</cp:lastModifiedBy>
  <cp:revision>25</cp:revision>
  <dcterms:created xsi:type="dcterms:W3CDTF">2012-06-11T20:47:55Z</dcterms:created>
  <dcterms:modified xsi:type="dcterms:W3CDTF">2012-06-26T23:12:28Z</dcterms:modified>
</cp:coreProperties>
</file>