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71" r:id="rId2"/>
    <p:sldId id="272" r:id="rId3"/>
    <p:sldId id="256" r:id="rId4"/>
    <p:sldId id="257" r:id="rId5"/>
    <p:sldId id="265" r:id="rId6"/>
    <p:sldId id="266" r:id="rId7"/>
    <p:sldId id="267" r:id="rId8"/>
    <p:sldId id="268" r:id="rId9"/>
    <p:sldId id="269" r:id="rId10"/>
    <p:sldId id="270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17" autoAdjust="0"/>
    <p:restoredTop sz="94660"/>
  </p:normalViewPr>
  <p:slideViewPr>
    <p:cSldViewPr>
      <p:cViewPr>
        <p:scale>
          <a:sx n="90" d="100"/>
          <a:sy n="90" d="100"/>
        </p:scale>
        <p:origin x="-306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C65DD1-4A3E-4639-A9D9-723C152DB57E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B6A-EBCC-4BCE-8268-F72C21EF21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628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Baptism_of_the_bohemian_duke_borivoj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8/88/Boleslav1_dena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5/52/Denar_Boleslav2_1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877" y="332656"/>
            <a:ext cx="5716247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401129"/>
              </p:ext>
            </p:extLst>
          </p:nvPr>
        </p:nvGraphicFramePr>
        <p:xfrm>
          <a:off x="1187624" y="2780928"/>
          <a:ext cx="6768752" cy="2736304"/>
        </p:xfrm>
        <a:graphic>
          <a:graphicData uri="http://schemas.openxmlformats.org/drawingml/2006/table">
            <a:tbl>
              <a:tblPr/>
              <a:tblGrid>
                <a:gridCol w="2143025"/>
                <a:gridCol w="4625727"/>
              </a:tblGrid>
              <a:tr h="958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6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45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921960"/>
              </p:ext>
            </p:extLst>
          </p:nvPr>
        </p:nvGraphicFramePr>
        <p:xfrm>
          <a:off x="395536" y="620688"/>
          <a:ext cx="8352926" cy="5839613"/>
        </p:xfrm>
        <a:graphic>
          <a:graphicData uri="http://schemas.openxmlformats.org/drawingml/2006/table">
            <a:tbl>
              <a:tblPr firstRow="1" firstCol="1" bandRow="1"/>
              <a:tblGrid>
                <a:gridCol w="2278257"/>
                <a:gridCol w="112229"/>
                <a:gridCol w="219802"/>
                <a:gridCol w="1339166"/>
                <a:gridCol w="1163104"/>
                <a:gridCol w="2169088"/>
                <a:gridCol w="1071280"/>
              </a:tblGrid>
              <a:tr h="280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DUM: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VY_32_INOVACE_IV_3_16_Přemyslovci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Šablona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IV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Sada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Pořadové číslo DUM: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16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Renata Florianová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534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se dozví a zopakuje si údaje o Přemyslovcích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534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algn="ctr" defTabSz="4572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 se</a:t>
                      </a:r>
                      <a:r>
                        <a:rPr lang="cs-CZ" sz="1600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6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učí využívat informační zdroje pro pochopení minulosti, poznává způsob života předků a jejich kulturu</a:t>
                      </a:r>
                      <a:endParaRPr lang="cs-CZ" sz="1600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9 - </a:t>
                      </a: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Přemyslovci, Bořivoj,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sv. Václav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Interaktivní tabule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 pero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26729">
                <a:tc gridSpan="7">
                  <a:txBody>
                    <a:bodyPr/>
                    <a:lstStyle/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     4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: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Žák se seznamuje s bájnými knížaty z rodu Přemyslovců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  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5 - 6: Žák se seznamuje s prvními historicky doloženými Přemyslovci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      7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: Žák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se  seznamuje s patronem České země svatým Václavem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   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  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8: Žák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se seznamuje s dalšími panovníky z rodu Přemyslovců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9 – 10 : Kontrolní otázky slouží k opakování a upevnění učiva, je možné snímky vytisknout a použít při skupinové práci </a:t>
                      </a:r>
                      <a:b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</a:b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s vyhledáváním informací na internetu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Učební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materiál byl ověřen na interaktivní tabuli.</a:t>
                      </a: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57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94188" y="2204864"/>
            <a:ext cx="6210060" cy="988340"/>
          </a:xfrm>
        </p:spPr>
        <p:txBody>
          <a:bodyPr/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Přemyslovci</a:t>
            </a:r>
            <a:endParaRPr lang="cs-CZ" sz="4800" b="1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72816"/>
            <a:ext cx="4002047" cy="412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769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340768"/>
            <a:ext cx="8496944" cy="172819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lvl="0" indent="0" defTabSz="914400">
              <a:spcBef>
                <a:spcPct val="50000"/>
              </a:spcBef>
              <a:spcAft>
                <a:spcPts val="0"/>
              </a:spcAft>
              <a:buClrTx/>
              <a:buFontTx/>
              <a:buChar char="•"/>
              <a:defRPr/>
            </a:pPr>
            <a:r>
              <a:rPr lang="cs-CZ" sz="2800" kern="0" dirty="0">
                <a:solidFill>
                  <a:sysClr val="windowText" lastClr="000000"/>
                </a:solidFill>
              </a:rPr>
              <a:t>soudce Krok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Libuše + Přemysl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Nezamysl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 err="1">
                <a:solidFill>
                  <a:sysClr val="windowText" lastClr="000000"/>
                </a:solidFill>
              </a:rPr>
              <a:t>Mnata</a:t>
            </a:r>
            <a:r>
              <a:rPr lang="cs-CZ" sz="2800" kern="0" dirty="0">
                <a:solidFill>
                  <a:sysClr val="windowText" lastClr="000000"/>
                </a:solidFill>
              </a:rPr>
              <a:t>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Vojen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Vnislav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Křesomysl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Neklan </a:t>
            </a:r>
            <a:r>
              <a:rPr lang="cs-CZ" sz="2800" kern="0" dirty="0" smtClean="0">
                <a:solidFill>
                  <a:sysClr val="windowText" lastClr="000000"/>
                </a:solidFill>
              </a:rPr>
              <a:t/>
            </a:r>
            <a:br>
              <a:rPr lang="cs-CZ" sz="2800" kern="0" dirty="0" smtClean="0">
                <a:solidFill>
                  <a:sysClr val="windowText" lastClr="000000"/>
                </a:solidFill>
              </a:rPr>
            </a:br>
            <a:r>
              <a:rPr lang="cs-CZ" sz="2800" kern="0" dirty="0" smtClean="0">
                <a:solidFill>
                  <a:sysClr val="windowText" lastClr="000000"/>
                </a:solidFill>
              </a:rPr>
              <a:t>–&gt; </a:t>
            </a:r>
            <a:r>
              <a:rPr lang="cs-CZ" sz="2800" kern="0" dirty="0">
                <a:solidFill>
                  <a:sysClr val="windowText" lastClr="000000"/>
                </a:solidFill>
              </a:rPr>
              <a:t>Hostivít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Bájná knížata - </a:t>
            </a:r>
            <a:r>
              <a:rPr lang="cs-CZ" sz="2800" dirty="0" smtClean="0">
                <a:solidFill>
                  <a:schemeClr val="bg1"/>
                </a:solidFill>
              </a:rPr>
              <a:t>podle Kosmovy kroniky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94179"/>
            <a:ext cx="5184576" cy="3968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128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628800"/>
            <a:ext cx="8496944" cy="2016224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pokřtěn na Velké </a:t>
            </a:r>
            <a:r>
              <a:rPr lang="cs-CZ" sz="2800" dirty="0" smtClean="0">
                <a:solidFill>
                  <a:schemeClr val="bg1"/>
                </a:solidFill>
              </a:rPr>
              <a:t>Moravě spolu s manželkou Ludmilou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sídlil na Levém Hradci</a:t>
            </a:r>
            <a:r>
              <a:rPr kumimoji="0" lang="cs-CZ" sz="28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– dnešní Roztoky u Prahy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První historicky doložený byl</a:t>
            </a:r>
            <a:br>
              <a:rPr lang="cs-CZ" sz="4400" dirty="0" smtClean="0">
                <a:solidFill>
                  <a:schemeClr val="bg1"/>
                </a:solidFill>
              </a:rPr>
            </a:br>
            <a:r>
              <a:rPr lang="cs-CZ" sz="4400" dirty="0" smtClean="0">
                <a:solidFill>
                  <a:schemeClr val="bg1"/>
                </a:solidFill>
              </a:rPr>
              <a:t>kníže </a:t>
            </a:r>
            <a:r>
              <a:rPr lang="cs-CZ" sz="4400" b="1" dirty="0" smtClean="0">
                <a:solidFill>
                  <a:schemeClr val="bg1"/>
                </a:solidFill>
              </a:rPr>
              <a:t>Bořivoj</a:t>
            </a:r>
            <a:r>
              <a:rPr lang="cs-CZ" sz="4400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" name="Picture 5" descr="Baptism of the bohemian duke borivoj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119365"/>
            <a:ext cx="5184998" cy="339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01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14627"/>
            <a:ext cx="2627818" cy="3432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628800"/>
            <a:ext cx="5328592" cy="460851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b="1" dirty="0">
                <a:solidFill>
                  <a:schemeClr val="bg1"/>
                </a:solidFill>
              </a:rPr>
              <a:t>Spytihněv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položil základy Pražského hradu </a:t>
            </a:r>
            <a:endParaRPr lang="cs-CZ" sz="2800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                      </a:t>
            </a:r>
            <a:endParaRPr lang="cs-CZ" sz="2800" dirty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Vratislav</a:t>
            </a:r>
            <a:endParaRPr lang="cs-CZ" sz="2800" b="1" dirty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založil baziliku sv. Jiří na Pražském </a:t>
            </a:r>
            <a:r>
              <a:rPr lang="cs-CZ" sz="2800" dirty="0" smtClean="0">
                <a:solidFill>
                  <a:schemeClr val="bg1"/>
                </a:solidFill>
              </a:rPr>
              <a:t>hradě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Další knížata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00301"/>
            <a:ext cx="1440160" cy="2147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041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1196752"/>
            <a:ext cx="8496944" cy="4032448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patron </a:t>
            </a:r>
            <a:r>
              <a:rPr lang="cs-CZ" sz="2800" dirty="0">
                <a:solidFill>
                  <a:schemeClr val="bg1"/>
                </a:solidFill>
              </a:rPr>
              <a:t>české země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podepsal mírovou smlouvu s východofranskou říší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zavázal se platit poplatek za mír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upevňoval křesťanství v Čechách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nechal vystavět rotundu sv. Víta na Pražském hradě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byl zavražděn </a:t>
            </a:r>
            <a:r>
              <a:rPr lang="cs-CZ" sz="2800" dirty="0" smtClean="0">
                <a:solidFill>
                  <a:schemeClr val="bg1"/>
                </a:solidFill>
              </a:rPr>
              <a:t/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ve </a:t>
            </a:r>
            <a:r>
              <a:rPr lang="cs-CZ" sz="2800" dirty="0">
                <a:solidFill>
                  <a:schemeClr val="bg1"/>
                </a:solidFill>
              </a:rPr>
              <a:t>Staré Boleslavi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chemeClr val="bg1"/>
                </a:solidFill>
              </a:rPr>
              <a:t>Svatý Václav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23100"/>
            <a:ext cx="4542855" cy="281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08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b="1" dirty="0">
                <a:solidFill>
                  <a:schemeClr val="bg1"/>
                </a:solidFill>
              </a:rPr>
              <a:t>Boleslav I</a:t>
            </a:r>
            <a:r>
              <a:rPr lang="cs-CZ" sz="2800" b="1" dirty="0" smtClean="0">
                <a:solidFill>
                  <a:schemeClr val="bg1"/>
                </a:solidFill>
              </a:rPr>
              <a:t>.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zvaný </a:t>
            </a:r>
            <a:r>
              <a:rPr lang="cs-CZ" sz="2800" dirty="0">
                <a:solidFill>
                  <a:schemeClr val="bg1"/>
                </a:solidFill>
              </a:rPr>
              <a:t>Ukrutný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energický </a:t>
            </a:r>
            <a:r>
              <a:rPr lang="cs-CZ" sz="2800" dirty="0" smtClean="0">
                <a:solidFill>
                  <a:schemeClr val="bg1"/>
                </a:solidFill>
              </a:rPr>
              <a:t>vládce, nechal zavraždit sv. Václava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pl-PL" sz="2800" dirty="0">
                <a:solidFill>
                  <a:schemeClr val="bg1"/>
                </a:solidFill>
              </a:rPr>
              <a:t>je označován za zakladatele české státnosti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Boleslav </a:t>
            </a:r>
            <a:r>
              <a:rPr lang="cs-CZ" sz="2800" b="1" dirty="0">
                <a:solidFill>
                  <a:schemeClr val="bg1"/>
                </a:solidFill>
              </a:rPr>
              <a:t>II.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zvaný </a:t>
            </a:r>
            <a:r>
              <a:rPr lang="cs-CZ" sz="2800" dirty="0" smtClean="0">
                <a:solidFill>
                  <a:schemeClr val="bg1"/>
                </a:solidFill>
              </a:rPr>
              <a:t>Pobožný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zřídil biskupství v </a:t>
            </a:r>
            <a:r>
              <a:rPr lang="cs-CZ" sz="2800" dirty="0" smtClean="0">
                <a:solidFill>
                  <a:schemeClr val="bg1"/>
                </a:solidFill>
              </a:rPr>
              <a:t>Praze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>
                <a:solidFill>
                  <a:schemeClr val="bg1"/>
                </a:solidFill>
              </a:rPr>
              <a:t>Boleslav III</a:t>
            </a:r>
            <a:r>
              <a:rPr lang="cs-CZ" sz="2800" dirty="0" smtClean="0">
                <a:solidFill>
                  <a:schemeClr val="bg1"/>
                </a:solidFill>
              </a:rPr>
              <a:t>. -&gt; Jaromír -&gt; Oldřich -&gt; Břetislav</a:t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-&gt; </a:t>
            </a:r>
            <a:r>
              <a:rPr lang="cs-CZ" sz="2800" dirty="0">
                <a:solidFill>
                  <a:schemeClr val="bg1"/>
                </a:solidFill>
              </a:rPr>
              <a:t>Spytihněv II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Další panovníci z rodu Přemyslovců</a:t>
            </a:r>
            <a:endParaRPr lang="cs-CZ" dirty="0">
              <a:solidFill>
                <a:schemeClr val="bg1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6205952" y="895528"/>
            <a:ext cx="2288091" cy="1282814"/>
            <a:chOff x="6205952" y="895528"/>
            <a:chExt cx="2288091" cy="1282814"/>
          </a:xfrm>
        </p:grpSpPr>
        <p:pic>
          <p:nvPicPr>
            <p:cNvPr id="1026" name="Picture 2" descr="Soubor:Boleslav1 denar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3931" y="895528"/>
              <a:ext cx="1270112" cy="1282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6205952" y="1782108"/>
              <a:ext cx="8274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Denár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5940152" y="3356992"/>
            <a:ext cx="2854288" cy="1782784"/>
            <a:chOff x="5940152" y="3356992"/>
            <a:chExt cx="2854288" cy="1782784"/>
          </a:xfrm>
        </p:grpSpPr>
        <p:pic>
          <p:nvPicPr>
            <p:cNvPr id="1028" name="Picture 4" descr="Soubor:Denar Boleslav2 1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3534" y="3356992"/>
              <a:ext cx="1870906" cy="17827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5940152" y="4770444"/>
              <a:ext cx="8274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Denár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487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427984" y="4941168"/>
            <a:ext cx="1584176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347864" y="3212976"/>
            <a:ext cx="1512168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755576" y="1916832"/>
            <a:ext cx="2736304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Kontrolní otázky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Kdo byl zakladatelem rodu Přemyslovců?</a:t>
            </a: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a) Přemysl Oráč b) Boleslav  c) Mojmír</a:t>
            </a:r>
            <a:endParaRPr lang="cs-CZ" sz="2800" dirty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Koho si vzal Přemysl Oráč za ženu?</a:t>
            </a:r>
            <a:endParaRPr lang="cs-CZ" sz="2800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a) Kazi  b) Tetu c) Libuši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b="1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Kdo byl lidem milovaný a prohlášen za svatého?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a) Bořivoj  b) Oldřich  c) Václav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59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" grpId="0" animBg="1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Kontrolní otázky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87824" y="2348880"/>
            <a:ext cx="1984442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648231" y="3717032"/>
            <a:ext cx="1579953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03848" y="5013176"/>
            <a:ext cx="2448272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251520" y="1124744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b="1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Kdo dal ve Staré Boleslavi zavraždit svého bratra Václava?</a:t>
            </a: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a) Vratislav  b) Boleslav  c) Spytihněv</a:t>
            </a:r>
            <a:endParaRPr lang="cs-CZ" sz="2800" dirty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Kdo je nejstarší písemně doložený kníže?</a:t>
            </a:r>
            <a:endParaRPr lang="cs-CZ" sz="2800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a) Boleslav  b) </a:t>
            </a:r>
            <a:r>
              <a:rPr lang="cs-CZ" sz="2800" dirty="0">
                <a:solidFill>
                  <a:schemeClr val="bg1"/>
                </a:solidFill>
              </a:rPr>
              <a:t>Oldřich </a:t>
            </a:r>
            <a:r>
              <a:rPr lang="cs-CZ" sz="2800" dirty="0" smtClean="0">
                <a:solidFill>
                  <a:schemeClr val="bg1"/>
                </a:solidFill>
              </a:rPr>
              <a:t>c) </a:t>
            </a:r>
            <a:r>
              <a:rPr lang="cs-CZ" sz="2800" dirty="0">
                <a:solidFill>
                  <a:schemeClr val="bg1"/>
                </a:solidFill>
              </a:rPr>
              <a:t>Bořivoj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b="1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Kdo zřídil </a:t>
            </a:r>
            <a:r>
              <a:rPr lang="cs-CZ" sz="2800" b="1" dirty="0">
                <a:solidFill>
                  <a:schemeClr val="bg1"/>
                </a:solidFill>
              </a:rPr>
              <a:t>biskupství v </a:t>
            </a:r>
            <a:r>
              <a:rPr lang="cs-CZ" sz="2800" b="1" dirty="0" smtClean="0">
                <a:solidFill>
                  <a:schemeClr val="bg1"/>
                </a:solidFill>
              </a:rPr>
              <a:t>Praze?</a:t>
            </a: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  a) Boleslav I.  b) Boleslav II.  c) sv. Václav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478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36904" cy="3816424"/>
          </a:xfrm>
        </p:spPr>
        <p:txBody>
          <a:bodyPr anchor="t"/>
          <a:lstStyle/>
          <a:p>
            <a:r>
              <a:rPr lang="cs-CZ" sz="3600" dirty="0" smtClean="0">
                <a:solidFill>
                  <a:schemeClr val="bg1"/>
                </a:solidFill>
              </a:rPr>
              <a:t>Zdroje:</a:t>
            </a:r>
            <a:br>
              <a:rPr lang="cs-CZ" sz="3600" dirty="0" smtClean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>http://cs.wikipedia.org/wiki/Soubor:Erb_P%C5%99emyslovc%C5%AF.png</a:t>
            </a:r>
            <a:br>
              <a:rPr lang="cs-CZ" sz="1600" dirty="0" smtClean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>http://cs.wikipedia.org/wiki/Soubor:Baptism_of_the_bohemian_duke_borivoj.jpg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>http</a:t>
            </a:r>
            <a:r>
              <a:rPr lang="cs-CZ" sz="1600" dirty="0">
                <a:solidFill>
                  <a:schemeClr val="bg1"/>
                </a:solidFill>
              </a:rPr>
              <a:t>://</a:t>
            </a:r>
            <a:r>
              <a:rPr lang="cs-CZ" sz="1600" dirty="0" smtClean="0">
                <a:solidFill>
                  <a:schemeClr val="bg1"/>
                </a:solidFill>
              </a:rPr>
              <a:t>cs.wikipedia.org/wiki/Soubor:Spitygniew_I.jpg</a:t>
            </a:r>
            <a:br>
              <a:rPr lang="cs-CZ" sz="1600" dirty="0" smtClean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>http</a:t>
            </a:r>
            <a:r>
              <a:rPr lang="cs-CZ" sz="1600" dirty="0">
                <a:solidFill>
                  <a:schemeClr val="bg1"/>
                </a:solidFill>
              </a:rPr>
              <a:t>://</a:t>
            </a:r>
            <a:r>
              <a:rPr lang="cs-CZ" sz="1600" dirty="0" smtClean="0">
                <a:solidFill>
                  <a:schemeClr val="bg1"/>
                </a:solidFill>
              </a:rPr>
              <a:t>cs.wikipedia.org/wiki/Soubor:Zab%C3%B3jstwo_Wac%C5%82awa.JPG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>
                <a:solidFill>
                  <a:schemeClr val="bg1"/>
                </a:solidFill>
              </a:rPr>
              <a:t>http://upload.wikimedia.org/wikipedia/commons/8/88/Boleslav1_denar.jpg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>
                <a:solidFill>
                  <a:schemeClr val="bg1"/>
                </a:solidFill>
              </a:rPr>
              <a:t>http://upload.wikimedia.org/wikipedia/commons/5/52/Denar_Boleslav2_1.jpg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/>
            </a:r>
            <a:br>
              <a:rPr lang="cs-CZ" sz="1600" dirty="0" smtClean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/>
            </a:r>
            <a:br>
              <a:rPr lang="cs-CZ" sz="1600" dirty="0" smtClean="0">
                <a:solidFill>
                  <a:schemeClr val="bg1"/>
                </a:solidFill>
              </a:rPr>
            </a:br>
            <a:endParaRPr lang="cs-CZ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69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Vlastní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407</TotalTime>
  <Words>457</Words>
  <Application>Microsoft Office PowerPoint</Application>
  <PresentationFormat>Předvádění na obrazovce (4:3)</PresentationFormat>
  <Paragraphs>91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Summer</vt:lpstr>
      <vt:lpstr>Prezentace aplikace PowerPoint</vt:lpstr>
      <vt:lpstr>Prezentace aplikace PowerPoint</vt:lpstr>
      <vt:lpstr>Přemyslovci</vt:lpstr>
      <vt:lpstr>Bájná knížata - podle Kosmovy kroniky</vt:lpstr>
      <vt:lpstr>První historicky doložený byl kníže Bořivoj </vt:lpstr>
      <vt:lpstr>Další knížata</vt:lpstr>
      <vt:lpstr>Svatý Václav</vt:lpstr>
      <vt:lpstr>Další panovníci z rodu Přemyslovců</vt:lpstr>
      <vt:lpstr>Kontrolní otázky</vt:lpstr>
      <vt:lpstr>Kontrolní otázky</vt:lpstr>
      <vt:lpstr>Zdroje: http://cs.wikipedia.org/wiki/Soubor:Erb_P%C5%99emyslovc%C5%AF.png http://cs.wikipedia.org/wiki/Soubor:Baptism_of_the_bohemian_duke_borivoj.jpg http://cs.wikipedia.org/wiki/Soubor:Spitygniew_I.jpg http://cs.wikipedia.org/wiki/Soubor:Zab%C3%B3jstwo_Wac%C5%82awa.JPG http://upload.wikimedia.org/wikipedia/commons/8/88/Boleslav1_denar.jpg http://upload.wikimedia.org/wikipedia/commons/5/52/Denar_Boleslav2_1.jpg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Přemyslovci</dc:title>
  <dc:creator>Renata Florianová</dc:creator>
  <cp:lastModifiedBy>Renata Florianová</cp:lastModifiedBy>
  <cp:revision>30</cp:revision>
  <dcterms:created xsi:type="dcterms:W3CDTF">2012-06-11T20:47:55Z</dcterms:created>
  <dcterms:modified xsi:type="dcterms:W3CDTF">2012-06-26T23:22:39Z</dcterms:modified>
</cp:coreProperties>
</file>