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71" r:id="rId2"/>
    <p:sldId id="272" r:id="rId3"/>
    <p:sldId id="256" r:id="rId4"/>
    <p:sldId id="257" r:id="rId5"/>
    <p:sldId id="268" r:id="rId6"/>
    <p:sldId id="265" r:id="rId7"/>
    <p:sldId id="266" r:id="rId8"/>
    <p:sldId id="269" r:id="rId9"/>
    <p:sldId id="267" r:id="rId10"/>
    <p:sldId id="270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17" autoAdjust="0"/>
    <p:restoredTop sz="94660"/>
  </p:normalViewPr>
  <p:slideViewPr>
    <p:cSldViewPr>
      <p:cViewPr varScale="1">
        <p:scale>
          <a:sx n="60" d="100"/>
          <a:sy n="60" d="100"/>
        </p:scale>
        <p:origin x="-61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656CA-FB6B-4C91-B839-961DA47E9ADE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A3F4C-D991-4C1C-BA53-D22F8F633D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336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2/MilanvaldislavI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8/80/W_vratislav_ii_198_320.jpe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770354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52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108493"/>
              </p:ext>
            </p:extLst>
          </p:nvPr>
        </p:nvGraphicFramePr>
        <p:xfrm>
          <a:off x="395536" y="620688"/>
          <a:ext cx="8352926" cy="5839613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VY_32_INOVACE_IV_3_17_Přemyslovci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České království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dozví a zopakuje si údaje o králích z rodu Přemyslovců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 učí využívat informační zdroje pro pochopení minulosti, poznává způsob života předků a jejich kulturu</a:t>
                      </a:r>
                      <a:endParaRPr lang="cs-CZ" sz="16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Přemyslovci, český král, Zlatá</a:t>
                      </a:r>
                      <a:r>
                        <a:rPr lang="cs-CZ" sz="1600" kern="12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bula sicilská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4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Žák se seznamuje s prvními českými panovníky s královským titulem (Vratislav II. Vladislav II.)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5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Žák se seznamuje s prvními českým králem s dědičným titulem (Přemysl Otakar I.)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6-9: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Žák se seznamuje s vrcholným obdobím panování Přemyslovců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10: Kontrolní otázky slouží k opakování a upevnění učiva, je možné snímky 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 vyhledáváním informací na internetu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4227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6632"/>
            <a:ext cx="8466542" cy="1728192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Přemyslovci</a:t>
            </a:r>
            <a:br>
              <a:rPr lang="cs-CZ" sz="4800" b="1" dirty="0" smtClean="0">
                <a:solidFill>
                  <a:schemeClr val="bg1"/>
                </a:solidFill>
              </a:rPr>
            </a:br>
            <a:r>
              <a:rPr lang="cs-CZ" sz="4800" b="1" dirty="0" smtClean="0">
                <a:solidFill>
                  <a:schemeClr val="bg1"/>
                </a:solidFill>
              </a:rPr>
              <a:t>České království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204864"/>
            <a:ext cx="4002047" cy="4128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769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4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412776"/>
            <a:ext cx="4536504" cy="1924252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1085 získal titul krále za věrné služby od císaře Jindřicha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2025" y="260648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Vratislav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225285" y="3337028"/>
            <a:ext cx="8568952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Vladislav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4294967295"/>
          </p:nvPr>
        </p:nvSpPr>
        <p:spPr>
          <a:xfrm>
            <a:off x="260091" y="4299432"/>
            <a:ext cx="3519821" cy="2297919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1158 získal titul krále od Fridricha </a:t>
            </a:r>
            <a:r>
              <a:rPr lang="cs-CZ" sz="2800" dirty="0" err="1" smtClean="0">
                <a:solidFill>
                  <a:schemeClr val="bg1"/>
                </a:solidFill>
              </a:rPr>
              <a:t>Barbarosy</a:t>
            </a:r>
            <a:r>
              <a:rPr lang="cs-CZ" sz="2800" dirty="0" smtClean="0">
                <a:solidFill>
                  <a:schemeClr val="bg1"/>
                </a:solidFill>
              </a:rPr>
              <a:t> za pomoc v bitvě u Milána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1028" name="Picture 4" descr="Soubor:MilanvaldislavI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909" y="3331380"/>
            <a:ext cx="5238750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W vratislav ii 198 320.jpe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6276"/>
            <a:ext cx="188595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28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6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6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496944" cy="338437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1197 korunován českým králem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dědičný </a:t>
            </a:r>
            <a:r>
              <a:rPr lang="cs-CZ" sz="2800" dirty="0" smtClean="0">
                <a:solidFill>
                  <a:schemeClr val="bg1"/>
                </a:solidFill>
              </a:rPr>
              <a:t>titul –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Zlatá bula sicilská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vzestup </a:t>
            </a:r>
            <a:r>
              <a:rPr lang="cs-CZ" sz="2800" dirty="0" smtClean="0">
                <a:solidFill>
                  <a:schemeClr val="bg1"/>
                </a:solidFill>
              </a:rPr>
              <a:t>českých zemí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Čechy </a:t>
            </a:r>
            <a:r>
              <a:rPr lang="cs-CZ" sz="2800" dirty="0" smtClean="0">
                <a:solidFill>
                  <a:schemeClr val="bg1"/>
                </a:solidFill>
              </a:rPr>
              <a:t>se staly váženou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a uznávanou zemí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Přemysl Otakar I.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249" y="1988840"/>
            <a:ext cx="3029850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931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496944" cy="482453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pro své válečné úspěchy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a </a:t>
            </a:r>
            <a:r>
              <a:rPr lang="cs-CZ" sz="2800" dirty="0">
                <a:solidFill>
                  <a:schemeClr val="bg1"/>
                </a:solidFill>
              </a:rPr>
              <a:t>bohatství </a:t>
            </a:r>
            <a:r>
              <a:rPr lang="cs-CZ" sz="2800" dirty="0" smtClean="0">
                <a:solidFill>
                  <a:schemeClr val="bg1"/>
                </a:solidFill>
              </a:rPr>
              <a:t>byl nazýván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„král </a:t>
            </a:r>
            <a:r>
              <a:rPr lang="cs-CZ" sz="2800" dirty="0">
                <a:solidFill>
                  <a:schemeClr val="bg1"/>
                </a:solidFill>
              </a:rPr>
              <a:t>železný a </a:t>
            </a:r>
            <a:r>
              <a:rPr lang="cs-CZ" sz="2800" dirty="0" smtClean="0">
                <a:solidFill>
                  <a:schemeClr val="bg1"/>
                </a:solidFill>
              </a:rPr>
              <a:t>zlatý“ 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byl velký válečník a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obratný politik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získal rakouské země</a:t>
            </a: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rozvoj </a:t>
            </a:r>
            <a:r>
              <a:rPr lang="cs-CZ" sz="2800" dirty="0">
                <a:solidFill>
                  <a:schemeClr val="bg1"/>
                </a:solidFill>
              </a:rPr>
              <a:t>měst, stavba hradů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snažil se omezit moc šlechty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postupně přišel o nová území, bojoval s německým císařem</a:t>
            </a: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bg1"/>
                </a:solidFill>
              </a:rPr>
              <a:t>1278 – </a:t>
            </a:r>
            <a:r>
              <a:rPr lang="cs-CZ" sz="2800" dirty="0" smtClean="0">
                <a:solidFill>
                  <a:schemeClr val="bg1"/>
                </a:solidFill>
              </a:rPr>
              <a:t>bitva </a:t>
            </a:r>
            <a:r>
              <a:rPr lang="cs-CZ" sz="2800" dirty="0">
                <a:solidFill>
                  <a:schemeClr val="bg1"/>
                </a:solidFill>
              </a:rPr>
              <a:t>na Moravském </a:t>
            </a:r>
            <a:r>
              <a:rPr lang="cs-CZ" sz="2800" dirty="0" smtClean="0">
                <a:solidFill>
                  <a:schemeClr val="bg1"/>
                </a:solidFill>
              </a:rPr>
              <a:t>poli, byl poražen a zabit</a:t>
            </a: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Přemysl Otakar II.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http://upload.wikimedia.org/wikipedia/commons/7/7a/PremyslZwettl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022" y="116632"/>
            <a:ext cx="268361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21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74229" y="2924944"/>
            <a:ext cx="8496944" cy="338437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království po době </a:t>
            </a:r>
            <a:r>
              <a:rPr lang="cs-CZ" sz="2800" dirty="0" smtClean="0">
                <a:solidFill>
                  <a:schemeClr val="bg1"/>
                </a:solidFill>
              </a:rPr>
              <a:t>úpadku </a:t>
            </a:r>
            <a:r>
              <a:rPr lang="cs-CZ" sz="2800" dirty="0" smtClean="0">
                <a:solidFill>
                  <a:schemeClr val="bg1"/>
                </a:solidFill>
              </a:rPr>
              <a:t>po smrti Přemysla Otakara II. začalo vzkvétat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upevnění </a:t>
            </a:r>
            <a:r>
              <a:rPr lang="cs-CZ" sz="2800" dirty="0">
                <a:solidFill>
                  <a:schemeClr val="bg1"/>
                </a:solidFill>
              </a:rPr>
              <a:t>královské </a:t>
            </a:r>
            <a:r>
              <a:rPr lang="cs-CZ" sz="2800" dirty="0" smtClean="0">
                <a:solidFill>
                  <a:schemeClr val="bg1"/>
                </a:solidFill>
              </a:rPr>
              <a:t>moci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nová naleziště stříbra v Kutné Hoře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zakládání </a:t>
            </a:r>
            <a:r>
              <a:rPr lang="cs-CZ" sz="2800" dirty="0">
                <a:solidFill>
                  <a:schemeClr val="bg1"/>
                </a:solidFill>
              </a:rPr>
              <a:t>měst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Václav II.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644008" y="340728"/>
            <a:ext cx="4162425" cy="2448472"/>
            <a:chOff x="4644008" y="340728"/>
            <a:chExt cx="4162425" cy="24484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340728"/>
              <a:ext cx="4162425" cy="20669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841650" y="2419868"/>
              <a:ext cx="15311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Pražský groš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3008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496944" cy="511256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založil Zbraslavský </a:t>
            </a:r>
            <a:r>
              <a:rPr lang="cs-CZ" sz="2800" dirty="0">
                <a:solidFill>
                  <a:schemeClr val="bg1"/>
                </a:solidFill>
              </a:rPr>
              <a:t>klášter  ( hrobka českých králů)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1300 </a:t>
            </a:r>
            <a:r>
              <a:rPr lang="cs-CZ" sz="2800" dirty="0">
                <a:solidFill>
                  <a:schemeClr val="bg1"/>
                </a:solidFill>
              </a:rPr>
              <a:t>– Horní </a:t>
            </a:r>
            <a:r>
              <a:rPr lang="cs-CZ" sz="2800" dirty="0" smtClean="0">
                <a:solidFill>
                  <a:schemeClr val="bg1"/>
                </a:solidFill>
              </a:rPr>
              <a:t>zákoník, </a:t>
            </a:r>
            <a:r>
              <a:rPr lang="cs-CZ" sz="2800" dirty="0" smtClean="0">
                <a:solidFill>
                  <a:schemeClr val="bg1"/>
                </a:solidFill>
              </a:rPr>
              <a:t>nechal razit </a:t>
            </a:r>
            <a:r>
              <a:rPr lang="cs-CZ" sz="2800" dirty="0" smtClean="0">
                <a:solidFill>
                  <a:schemeClr val="bg1"/>
                </a:solidFill>
              </a:rPr>
              <a:t>pražské </a:t>
            </a:r>
            <a:r>
              <a:rPr lang="cs-CZ" sz="2800" dirty="0" smtClean="0">
                <a:solidFill>
                  <a:schemeClr val="bg1"/>
                </a:solidFill>
              </a:rPr>
              <a:t>groše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získal polskou </a:t>
            </a:r>
            <a:r>
              <a:rPr lang="cs-CZ" sz="2800" dirty="0" smtClean="0">
                <a:solidFill>
                  <a:schemeClr val="bg1"/>
                </a:solidFill>
              </a:rPr>
              <a:t>korunu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bg1"/>
                </a:solidFill>
              </a:rPr>
              <a:t>1301 – zisk uherské </a:t>
            </a:r>
            <a:r>
              <a:rPr lang="cs-CZ" sz="2800" dirty="0" smtClean="0">
                <a:solidFill>
                  <a:schemeClr val="bg1"/>
                </a:solidFill>
              </a:rPr>
              <a:t>koruny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pro </a:t>
            </a:r>
            <a:r>
              <a:rPr lang="cs-CZ" sz="2800" dirty="0">
                <a:solidFill>
                  <a:schemeClr val="bg1"/>
                </a:solidFill>
              </a:rPr>
              <a:t>syna </a:t>
            </a:r>
            <a:r>
              <a:rPr lang="cs-CZ" sz="2800" dirty="0" smtClean="0">
                <a:solidFill>
                  <a:schemeClr val="bg1"/>
                </a:solidFill>
              </a:rPr>
              <a:t>Václava </a:t>
            </a:r>
            <a:r>
              <a:rPr lang="cs-CZ" sz="2800" dirty="0">
                <a:solidFill>
                  <a:schemeClr val="bg1"/>
                </a:solidFill>
              </a:rPr>
              <a:t>III.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Václav II.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715" y="3833465"/>
            <a:ext cx="3328988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514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496944" cy="338437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král </a:t>
            </a:r>
            <a:r>
              <a:rPr lang="cs-CZ" sz="2800" dirty="0">
                <a:solidFill>
                  <a:schemeClr val="bg1"/>
                </a:solidFill>
              </a:rPr>
              <a:t>český, polský a </a:t>
            </a:r>
            <a:r>
              <a:rPr lang="cs-CZ" sz="2800" dirty="0" smtClean="0">
                <a:solidFill>
                  <a:schemeClr val="bg1"/>
                </a:solidFill>
              </a:rPr>
              <a:t>uherský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1306 </a:t>
            </a:r>
            <a:r>
              <a:rPr lang="cs-CZ" sz="2800" dirty="0" smtClean="0">
                <a:solidFill>
                  <a:schemeClr val="bg1"/>
                </a:solidFill>
              </a:rPr>
              <a:t>zavražděn v </a:t>
            </a:r>
            <a:r>
              <a:rPr lang="cs-CZ" sz="2800" dirty="0">
                <a:solidFill>
                  <a:schemeClr val="bg1"/>
                </a:solidFill>
              </a:rPr>
              <a:t>Olomouci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= </a:t>
            </a:r>
            <a:r>
              <a:rPr lang="cs-CZ" sz="2800" dirty="0" smtClean="0">
                <a:solidFill>
                  <a:schemeClr val="bg1"/>
                </a:solidFill>
              </a:rPr>
              <a:t>vymřeli Přemyslovci 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po meči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Česká </a:t>
            </a:r>
            <a:r>
              <a:rPr lang="cs-CZ" sz="2800" dirty="0">
                <a:solidFill>
                  <a:schemeClr val="bg1"/>
                </a:solidFill>
              </a:rPr>
              <a:t>šlechta zvolila </a:t>
            </a:r>
            <a:r>
              <a:rPr lang="cs-CZ" sz="2800" dirty="0" smtClean="0">
                <a:solidFill>
                  <a:schemeClr val="bg1"/>
                </a:solidFill>
              </a:rPr>
              <a:t>králem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Jana Lucemburského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929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Václav III.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80728"/>
            <a:ext cx="3152124" cy="420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193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8496944" cy="5445224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Který z </a:t>
            </a:r>
            <a:r>
              <a:rPr lang="cs-CZ" sz="2800" b="1" dirty="0">
                <a:solidFill>
                  <a:schemeClr val="bg1"/>
                </a:solidFill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</a:rPr>
              <a:t>řemyslovců získal první titul král?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 a) Oldřich  b) Vratislav II. c)Václav III.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Co byla Zlatá bula sicilská?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 a) středověká dětská hračka 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cs-CZ" sz="2800" smtClean="0">
                <a:solidFill>
                  <a:schemeClr val="bg1"/>
                </a:solidFill>
              </a:rPr>
              <a:t>b</a:t>
            </a:r>
            <a:r>
              <a:rPr lang="cs-CZ" sz="2800" smtClean="0">
                <a:solidFill>
                  <a:schemeClr val="bg1"/>
                </a:solidFill>
              </a:rPr>
              <a:t>) listina </a:t>
            </a:r>
            <a:r>
              <a:rPr lang="cs-CZ" sz="2800" dirty="0" smtClean="0">
                <a:solidFill>
                  <a:schemeClr val="bg1"/>
                </a:solidFill>
              </a:rPr>
              <a:t>potvrzující dědičný královský titul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smtClean="0">
                <a:solidFill>
                  <a:schemeClr val="bg1"/>
                </a:solidFill>
              </a:rPr>
              <a:t>     </a:t>
            </a:r>
            <a:r>
              <a:rPr lang="cs-CZ" sz="2800" smtClean="0">
                <a:solidFill>
                  <a:schemeClr val="bg1"/>
                </a:solidFill>
              </a:rPr>
              <a:t>  českému </a:t>
            </a:r>
            <a:r>
              <a:rPr lang="cs-CZ" sz="2800" dirty="0" smtClean="0">
                <a:solidFill>
                  <a:schemeClr val="bg1"/>
                </a:solidFill>
              </a:rPr>
              <a:t>panovníkovi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  c) zlatá mince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Jak se jmenovala stříbrná mince, kterou nechal razit Václav II?</a:t>
            </a:r>
          </a:p>
          <a:p>
            <a:pPr marL="0" indent="0" defTabSz="914400">
              <a:spcBef>
                <a:spcPts val="0"/>
              </a:spcBef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 a) denár   b) pražský groš   c) tolar</a:t>
            </a:r>
          </a:p>
          <a:p>
            <a:pPr marR="0" defTabSz="9144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771800" y="1700808"/>
            <a:ext cx="2520280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929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Kontrolní otázky: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76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136904" cy="4320480"/>
          </a:xfrm>
        </p:spPr>
        <p:txBody>
          <a:bodyPr anchor="t"/>
          <a:lstStyle/>
          <a:p>
            <a:r>
              <a:rPr lang="cs-CZ" dirty="0">
                <a:solidFill>
                  <a:schemeClr val="bg1"/>
                </a:solidFill>
              </a:rPr>
              <a:t>Zdroje:</a:t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://cs.wikipedia.org/wiki/Soubor:Erb_P%C5%99emyslovc%C5%AF.png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http://upload.wikimedia.org/wikipedia/commons/8/80/W_vratislav_ii_198_320.jpeg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http://upload.wikimedia.org/wikipedia/commons/4/42/MilanvaldislavII.jpg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://upload.wikimedia.org/wikipedia/commons/thumb/9/9d/Golden_Bull_of_Sicily.jpg/423px-Golden_Bull_of_Sicily.jpg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upload.wikimedia.org/wikipedia/commons/7/7a/PremyslZwettl.jpeg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upload.wikimedia.org/wikipedia/commons/8/85/Pr_gros_vaclav2.jpg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://upload.wikimedia.org/wikipedia/commons/thumb/3/34/Zbraslav7.jpg/699px-Zbraslav7.jpg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http://upload.wikimedia.org/wikipedia/commons/thumb/0/05/Wenceslaus_III_of_Bohemia_statue.jpg/450px-Wenceslaus_III_of_Bohemia_statue.jpg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/>
            </a:r>
            <a:br>
              <a:rPr lang="cs-CZ" sz="1400" dirty="0">
                <a:solidFill>
                  <a:schemeClr val="bg1"/>
                </a:solidFill>
              </a:rPr>
            </a:b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69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402</TotalTime>
  <Words>360</Words>
  <Application>Microsoft Office PowerPoint</Application>
  <PresentationFormat>Předvádění na obrazovce (4:3)</PresentationFormat>
  <Paragraphs>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Prezentace aplikace PowerPoint</vt:lpstr>
      <vt:lpstr>Přemyslovci České království</vt:lpstr>
      <vt:lpstr>Vratislav II.</vt:lpstr>
      <vt:lpstr>Přemysl Otakar I.</vt:lpstr>
      <vt:lpstr>Přemysl Otakar II.</vt:lpstr>
      <vt:lpstr>Václav II.</vt:lpstr>
      <vt:lpstr>Václav II.</vt:lpstr>
      <vt:lpstr>Václav III.</vt:lpstr>
      <vt:lpstr>Kontrolní otázky:</vt:lpstr>
      <vt:lpstr>Zdroje: http://cs.wikipedia.org/wiki/Soubor:Erb_P%C5%99emyslovc%C5%AF.png http://upload.wikimedia.org/wikipedia/commons/8/80/W_vratislav_ii_198_320.jpeg http://upload.wikimedia.org/wikipedia/commons/4/42/MilanvaldislavII.jpg http://upload.wikimedia.org/wikipedia/commons/thumb/9/9d/Golden_Bull_of_Sicily.jpg/423px-Golden_Bull_of_Sicily.jpg http://upload.wikimedia.org/wikipedia/commons/7/7a/PremyslZwettl.jpeg http://upload.wikimedia.org/wikipedia/commons/8/85/Pr_gros_vaclav2.jpg http://upload.wikimedia.org/wikipedia/commons/thumb/3/34/Zbraslav7.jpg/699px-Zbraslav7.jpg http://upload.wikimedia.org/wikipedia/commons/thumb/0/05/Wenceslaus_III_of_Bohemia_statue.jpg/450px-Wenceslaus_III_of_Bohemia_statue.jpg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Přemyslovci</dc:title>
  <dc:creator>Renata Florianová</dc:creator>
  <cp:lastModifiedBy>Renata Florianová</cp:lastModifiedBy>
  <cp:revision>39</cp:revision>
  <dcterms:created xsi:type="dcterms:W3CDTF">2012-06-11T20:47:55Z</dcterms:created>
  <dcterms:modified xsi:type="dcterms:W3CDTF">2012-06-26T23:39:49Z</dcterms:modified>
</cp:coreProperties>
</file>