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75" r:id="rId2"/>
    <p:sldId id="276" r:id="rId3"/>
    <p:sldId id="256" r:id="rId4"/>
    <p:sldId id="257" r:id="rId5"/>
    <p:sldId id="272" r:id="rId6"/>
    <p:sldId id="270" r:id="rId7"/>
    <p:sldId id="268" r:id="rId8"/>
    <p:sldId id="265" r:id="rId9"/>
    <p:sldId id="271" r:id="rId10"/>
    <p:sldId id="273" r:id="rId11"/>
    <p:sldId id="266" r:id="rId12"/>
    <p:sldId id="274" r:id="rId13"/>
    <p:sldId id="277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5914" autoAdjust="0"/>
    <p:restoredTop sz="94660"/>
  </p:normalViewPr>
  <p:slideViewPr>
    <p:cSldViewPr>
      <p:cViewPr varScale="1">
        <p:scale>
          <a:sx n="60" d="100"/>
          <a:sy n="60" d="100"/>
        </p:scale>
        <p:origin x="-112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9B464-180C-4044-A673-82DAC5CDCDF9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1C1C5-003B-45BA-AD8C-62CC22DA3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28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963787"/>
              </p:ext>
            </p:extLst>
          </p:nvPr>
        </p:nvGraphicFramePr>
        <p:xfrm>
          <a:off x="1187624" y="2780928"/>
          <a:ext cx="6768752" cy="2736304"/>
        </p:xfrm>
        <a:graphic>
          <a:graphicData uri="http://schemas.openxmlformats.org/drawingml/2006/table">
            <a:tbl>
              <a:tblPr/>
              <a:tblGrid>
                <a:gridCol w="2143025"/>
                <a:gridCol w="4625727"/>
              </a:tblGrid>
              <a:tr h="95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195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058351"/>
              </p:ext>
            </p:extLst>
          </p:nvPr>
        </p:nvGraphicFramePr>
        <p:xfrm>
          <a:off x="395536" y="620688"/>
          <a:ext cx="8352926" cy="5839613"/>
        </p:xfrm>
        <a:graphic>
          <a:graphicData uri="http://schemas.openxmlformats.org/drawingml/2006/table">
            <a:tbl>
              <a:tblPr firstRow="1" firstCol="1" bandRow="1"/>
              <a:tblGrid>
                <a:gridCol w="2278257"/>
                <a:gridCol w="112229"/>
                <a:gridCol w="219802"/>
                <a:gridCol w="1339166"/>
                <a:gridCol w="1163104"/>
                <a:gridCol w="2169088"/>
                <a:gridCol w="1071280"/>
              </a:tblGrid>
              <a:tr h="280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DUM: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VY_32_INOVACE_IV_3_18_Lucemburkové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Šablona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IV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Sada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Pořadové číslo DUM: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Renata Florianová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se dozví a zopakuje si údaje o rodu Lucemburků na českém trůně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5346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se učí využívat informační zdroje pro pochopení minulosti, poznává způsob života předků a jejich kulturu</a:t>
                      </a:r>
                      <a:endParaRPr lang="cs-CZ" sz="1600" dirty="0" smtClean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9 - </a:t>
                      </a: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Jan Lucemburský, Eliška Přemyslovna, Karel IV., Václav IV., Zikmund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 pero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45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7">
                  <a:txBody>
                    <a:bodyPr/>
                    <a:lstStyle/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4–7: Žák se seznámí s Janem Lucemburským a s Eliškou Přemyslovnou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8 - 10: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Žák se seznámí s osobností Karla IV.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11 - 12: 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Žák se seznámí s posledními Lucemburky na českém trůnu</a:t>
                      </a:r>
                    </a:p>
                    <a:p>
                      <a:pPr marL="984250" marR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   13: Kontrolní otázky slouží k opakování a upevnění učiva, je možné snímky vytisknout a použít při skupinové práci </a:t>
                      </a:r>
                      <a:b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</a:b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s vyhledáváním informací na internetu</a:t>
                      </a:r>
                    </a:p>
                    <a:p>
                      <a:pPr marL="984250" indent="-803275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indent="-803275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materiál byl ověřen na interaktivní tabuli.</a:t>
                      </a: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87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466542" cy="2088232"/>
          </a:xfrm>
        </p:spPr>
        <p:txBody>
          <a:bodyPr/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Lucemburkové</a:t>
            </a:r>
            <a:endParaRPr lang="cs-CZ" sz="4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6712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69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smrtí krále Václava III. vymřel rod Přemyslovců roku 1306 „po meči</a:t>
            </a:r>
            <a:r>
              <a:rPr lang="cs-CZ" sz="2800" dirty="0" smtClean="0">
                <a:solidFill>
                  <a:schemeClr val="bg1"/>
                </a:solidFill>
              </a:rPr>
              <a:t>“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syn německého císaře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byl </a:t>
            </a:r>
            <a:r>
              <a:rPr lang="cs-CZ" sz="2800" dirty="0" smtClean="0">
                <a:solidFill>
                  <a:schemeClr val="bg1"/>
                </a:solidFill>
              </a:rPr>
              <a:t>zvolen </a:t>
            </a:r>
            <a:r>
              <a:rPr lang="cs-CZ" sz="2800" dirty="0">
                <a:solidFill>
                  <a:schemeClr val="bg1"/>
                </a:solidFill>
              </a:rPr>
              <a:t>českou </a:t>
            </a:r>
            <a:r>
              <a:rPr lang="cs-CZ" sz="2800" dirty="0" smtClean="0">
                <a:solidFill>
                  <a:schemeClr val="bg1"/>
                </a:solidFill>
              </a:rPr>
              <a:t>šlechtou českým králem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pocházel z Lucemburska (ležícího mezi Německou říší a Francií)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nerozuměl dobře českému jazyku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České království mu bylo cizí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chemeClr val="bg1"/>
                </a:solidFill>
              </a:rPr>
              <a:t>Jan Lucemburský </a:t>
            </a:r>
            <a:r>
              <a:rPr lang="cs-CZ" sz="3600" b="1" dirty="0">
                <a:solidFill>
                  <a:schemeClr val="bg1"/>
                </a:solidFill>
              </a:rPr>
              <a:t> </a:t>
            </a:r>
            <a:r>
              <a:rPr lang="cs-CZ" sz="3600" dirty="0" smtClean="0">
                <a:solidFill>
                  <a:schemeClr val="bg1"/>
                </a:solidFill>
              </a:rPr>
              <a:t/>
            </a:r>
            <a:br>
              <a:rPr lang="cs-CZ" sz="3600" dirty="0" smtClean="0">
                <a:solidFill>
                  <a:schemeClr val="bg1"/>
                </a:solidFill>
              </a:rPr>
            </a:br>
            <a:r>
              <a:rPr lang="cs-CZ" sz="3600" dirty="0" smtClean="0">
                <a:solidFill>
                  <a:schemeClr val="bg1"/>
                </a:solidFill>
              </a:rPr>
              <a:t>vládl 1310 - 1346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28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1399392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víc </a:t>
            </a:r>
            <a:r>
              <a:rPr lang="cs-CZ" sz="2800" dirty="0">
                <a:solidFill>
                  <a:schemeClr val="bg1"/>
                </a:solidFill>
              </a:rPr>
              <a:t>než panování a správa země ho </a:t>
            </a:r>
            <a:r>
              <a:rPr lang="cs-CZ" sz="2800" dirty="0" smtClean="0">
                <a:solidFill>
                  <a:schemeClr val="bg1"/>
                </a:solidFill>
              </a:rPr>
              <a:t/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zajímal </a:t>
            </a:r>
            <a:r>
              <a:rPr lang="cs-CZ" sz="2800" dirty="0">
                <a:solidFill>
                  <a:schemeClr val="bg1"/>
                </a:solidFill>
              </a:rPr>
              <a:t>rytířský život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nechyběl na žádném turnaji ani vojenském tažení svých spojenců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o království se nestaral a v Čechách příliš nepobýval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říkalo se mu proto „král cizinec“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Jan Lucemburský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49" name="Picture 1" descr="http://img.panovnici.cz/foto/jan-lucembursky/jan-lucemburs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507" y="116632"/>
            <a:ext cx="1503040" cy="225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813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1399392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vzal si za ženu Elišku Přemyslovnu 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(</a:t>
            </a:r>
            <a:r>
              <a:rPr lang="cs-CZ" sz="2800" dirty="0">
                <a:solidFill>
                  <a:schemeClr val="bg1"/>
                </a:solidFill>
              </a:rPr>
              <a:t>sestra zavražděného Václava III</a:t>
            </a:r>
            <a:r>
              <a:rPr lang="cs-CZ" sz="2800" dirty="0" smtClean="0">
                <a:solidFill>
                  <a:schemeClr val="bg1"/>
                </a:solidFill>
              </a:rPr>
              <a:t>.)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snila o slávě Českého království jako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za dob Přemysla II. či Václava II.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docházelo k rozepřím mezi Eliškou a Janem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král dal dokonce Elišku na čas uvěznit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děti jí byly odebrány a poslány na vychování do ciziny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Jan Lucemburský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" name="Obrázek 5" descr="thumbnailCA1ICT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247" y="332656"/>
            <a:ext cx="2030151" cy="2736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086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412776"/>
            <a:ext cx="8496944" cy="496855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u českých šlechticů nebyl v oblibě, ale vynikal v diplomacii a připojil k Čechám další země 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zahynul udatnou rytířskou smrtí, když již zcela slepý přikázal rytířům, aby vedli jeho koně do největší bitevní </a:t>
            </a:r>
            <a:r>
              <a:rPr lang="cs-CZ" sz="2800" dirty="0" smtClean="0">
                <a:solidFill>
                  <a:schemeClr val="bg1"/>
                </a:solidFill>
              </a:rPr>
              <a:t>vřavy</a:t>
            </a:r>
            <a:r>
              <a:rPr lang="cs-CZ" sz="2800" dirty="0">
                <a:solidFill>
                  <a:schemeClr val="bg1"/>
                </a:solidFill>
              </a:rPr>
              <a:t> v bitvě u Kresčaku roku 1346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podle pověsti zvolal „toho bohdá nebude, aby český král z boje utíkal“ 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po něm na trůn nastoupil jeho syn Karel IV.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Jan Lucemburský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59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3140968"/>
            <a:ext cx="8496944" cy="3384376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syn </a:t>
            </a:r>
            <a:r>
              <a:rPr lang="cs-CZ" sz="2800" dirty="0">
                <a:solidFill>
                  <a:schemeClr val="bg1"/>
                </a:solidFill>
              </a:rPr>
              <a:t>Jana Lucemburského a Elišky Přemyslovny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po smrti svého otce byl korunován na českého krále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k této příležitosti nechal zhotovit nádhernou královskou korunu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5184576" cy="201622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bg1"/>
                </a:solidFill>
              </a:rPr>
              <a:t>Karel IV. </a:t>
            </a:r>
            <a:r>
              <a:rPr lang="cs-CZ" sz="4400" dirty="0" smtClean="0">
                <a:solidFill>
                  <a:schemeClr val="bg1"/>
                </a:solidFill>
              </a:rPr>
              <a:t/>
            </a:r>
            <a:br>
              <a:rPr lang="cs-CZ" sz="4400" dirty="0" smtClean="0">
                <a:solidFill>
                  <a:schemeClr val="bg1"/>
                </a:solidFill>
              </a:rPr>
            </a:br>
            <a:r>
              <a:rPr lang="cs-CZ" sz="3600" dirty="0" smtClean="0">
                <a:solidFill>
                  <a:schemeClr val="bg1"/>
                </a:solidFill>
              </a:rPr>
              <a:t>vládl 1346 - 1378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5" name="Obrázek 4" descr="thumbnailCA5DDQR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314325"/>
            <a:ext cx="1922140" cy="25550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821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3140968"/>
            <a:ext cx="8496944" cy="3384376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ovlivnil </a:t>
            </a:r>
            <a:r>
              <a:rPr lang="cs-CZ" sz="2800" dirty="0">
                <a:solidFill>
                  <a:schemeClr val="bg1"/>
                </a:solidFill>
              </a:rPr>
              <a:t>osud české země i celé střední Evropy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zasloužil se o rozvoj </a:t>
            </a:r>
            <a:r>
              <a:rPr lang="cs-CZ" sz="2800" dirty="0">
                <a:solidFill>
                  <a:schemeClr val="bg1"/>
                </a:solidFill>
              </a:rPr>
              <a:t>stavebnictví – Karlův most, Pražský hrad, Nové město pražské, Karlštejn</a:t>
            </a: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vzdělanost </a:t>
            </a:r>
            <a:r>
              <a:rPr lang="cs-CZ" sz="2800" dirty="0">
                <a:solidFill>
                  <a:schemeClr val="bg1"/>
                </a:solidFill>
              </a:rPr>
              <a:t>– Karlova universita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Karel IV.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3379297" cy="225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00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3140968"/>
            <a:ext cx="8496944" cy="3384376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za jeho vlády hospodářství v českých zemích prosperovalo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udržel </a:t>
            </a:r>
            <a:r>
              <a:rPr lang="cs-CZ" sz="2800" dirty="0">
                <a:solidFill>
                  <a:schemeClr val="bg1"/>
                </a:solidFill>
              </a:rPr>
              <a:t>v Čechách na dlouho </a:t>
            </a:r>
            <a:r>
              <a:rPr lang="cs-CZ" sz="2800" dirty="0" smtClean="0">
                <a:solidFill>
                  <a:schemeClr val="bg1"/>
                </a:solidFill>
              </a:rPr>
              <a:t>mír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  <a:buClrTx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Praha se stala </a:t>
            </a:r>
            <a:r>
              <a:rPr lang="cs-CZ" sz="2800" dirty="0">
                <a:solidFill>
                  <a:schemeClr val="bg1"/>
                </a:solidFill>
              </a:rPr>
              <a:t>největším městem </a:t>
            </a:r>
            <a:r>
              <a:rPr lang="cs-CZ" sz="2800" dirty="0" smtClean="0">
                <a:solidFill>
                  <a:schemeClr val="bg1"/>
                </a:solidFill>
              </a:rPr>
              <a:t>ve střední </a:t>
            </a:r>
            <a:r>
              <a:rPr lang="cs-CZ" sz="2800" dirty="0">
                <a:solidFill>
                  <a:schemeClr val="bg1"/>
                </a:solidFill>
              </a:rPr>
              <a:t>Evropě ( 40 000 obyvatel</a:t>
            </a:r>
            <a:r>
              <a:rPr lang="cs-CZ" sz="2800" dirty="0" smtClean="0">
                <a:solidFill>
                  <a:schemeClr val="bg1"/>
                </a:solidFill>
              </a:rPr>
              <a:t>)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4752528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chemeClr val="bg1"/>
                </a:solidFill>
              </a:rPr>
              <a:t>Karel IV.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8640"/>
            <a:ext cx="3701604" cy="2774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019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412776"/>
            <a:ext cx="8496944" cy="3384376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chemeClr val="bg1"/>
                </a:solidFill>
              </a:rPr>
              <a:t>Václav IV. </a:t>
            </a:r>
            <a:br>
              <a:rPr lang="cs-CZ" sz="4800" dirty="0" smtClean="0">
                <a:solidFill>
                  <a:schemeClr val="bg1"/>
                </a:solidFill>
              </a:rPr>
            </a:br>
            <a:r>
              <a:rPr lang="cs-CZ" sz="3600" dirty="0">
                <a:solidFill>
                  <a:schemeClr val="bg1"/>
                </a:solidFill>
              </a:rPr>
              <a:t>vládl </a:t>
            </a:r>
            <a:r>
              <a:rPr lang="cs-CZ" sz="3600" dirty="0" smtClean="0">
                <a:solidFill>
                  <a:schemeClr val="bg1"/>
                </a:solidFill>
              </a:rPr>
              <a:t>1378 - 1419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4294967295"/>
          </p:nvPr>
        </p:nvSpPr>
        <p:spPr>
          <a:xfrm>
            <a:off x="146922" y="1764323"/>
            <a:ext cx="8496944" cy="5112568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syn Karla IV. a Anny Svídnické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korunován českým králem</a:t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již ve 2 letech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byl nerozhodný, nesamostatný </a:t>
            </a:r>
            <a:r>
              <a:rPr lang="cs-CZ" sz="2800" dirty="0" smtClean="0">
                <a:solidFill>
                  <a:schemeClr val="bg1"/>
                </a:solidFill>
              </a:rPr>
              <a:t/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>
                <a:solidFill>
                  <a:schemeClr val="bg1"/>
                </a:solidFill>
              </a:rPr>
              <a:t>závislý na </a:t>
            </a:r>
            <a:r>
              <a:rPr lang="cs-CZ" sz="2800" dirty="0" smtClean="0">
                <a:solidFill>
                  <a:schemeClr val="bg1"/>
                </a:solidFill>
              </a:rPr>
              <a:t>druhých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nedokázal sám vládnout, museli mu pomáhat </a:t>
            </a:r>
            <a:r>
              <a:rPr lang="cs-CZ" sz="2800" dirty="0" smtClean="0">
                <a:solidFill>
                  <a:schemeClr val="bg1"/>
                </a:solidFill>
              </a:rPr>
              <a:t>rádcové – slabý král ve složitých poměrech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za jeho panování vypukly husitské bouře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1227"/>
            <a:ext cx="2037277" cy="4109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0086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412776"/>
            <a:ext cx="8496944" cy="3384376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93610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chemeClr val="bg1"/>
                </a:solidFill>
              </a:rPr>
              <a:t>Zikmund</a:t>
            </a:r>
            <a:br>
              <a:rPr lang="cs-CZ" sz="4800" dirty="0" smtClean="0">
                <a:solidFill>
                  <a:schemeClr val="bg1"/>
                </a:solidFill>
              </a:rPr>
            </a:br>
            <a:r>
              <a:rPr lang="cs-CZ" sz="3600" dirty="0">
                <a:solidFill>
                  <a:schemeClr val="bg1"/>
                </a:solidFill>
              </a:rPr>
              <a:t>vládl </a:t>
            </a:r>
            <a:r>
              <a:rPr lang="cs-CZ" sz="3600" dirty="0" smtClean="0">
                <a:solidFill>
                  <a:schemeClr val="bg1"/>
                </a:solidFill>
              </a:rPr>
              <a:t>1419 - 1437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1615008"/>
            <a:ext cx="8496944" cy="5112568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syn Karla IV. a Alžběty Pomořanské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bg1"/>
                </a:solidFill>
              </a:rPr>
              <a:t>významný evropský politik </a:t>
            </a:r>
            <a:r>
              <a:rPr lang="cs-CZ" sz="2800" dirty="0" smtClean="0">
                <a:solidFill>
                  <a:schemeClr val="bg1"/>
                </a:solidFill>
              </a:rPr>
              <a:t/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vrcholného středověku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v </a:t>
            </a:r>
            <a:r>
              <a:rPr lang="cs-CZ" sz="2800" dirty="0">
                <a:solidFill>
                  <a:schemeClr val="bg1"/>
                </a:solidFill>
              </a:rPr>
              <a:t>Čechách však neoblíbený kvůli Janu Husovi, na jehož smrti je mu připisován </a:t>
            </a:r>
            <a:r>
              <a:rPr lang="cs-CZ" sz="2800" dirty="0" smtClean="0">
                <a:solidFill>
                  <a:schemeClr val="bg1"/>
                </a:solidFill>
              </a:rPr>
              <a:t>podíl (jako římský král povolal Jana Husa do Kostnice, aby odvolal své učení, ale Hus to odmítl a byl upálen)</a:t>
            </a:r>
          </a:p>
          <a:p>
            <a:pPr marL="342900" lvl="8" indent="-342900" fontAlgn="base">
              <a:spcBef>
                <a:spcPct val="50000"/>
              </a:spcBef>
              <a:spcAft>
                <a:spcPts val="600"/>
              </a:spcAft>
              <a:buSzPct val="80000"/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Zikmundovi </a:t>
            </a:r>
            <a:r>
              <a:rPr lang="cs-CZ" sz="2800" dirty="0">
                <a:solidFill>
                  <a:schemeClr val="bg1"/>
                </a:solidFill>
              </a:rPr>
              <a:t>se </a:t>
            </a:r>
            <a:r>
              <a:rPr lang="cs-CZ" sz="2800" dirty="0" smtClean="0">
                <a:solidFill>
                  <a:schemeClr val="bg1"/>
                </a:solidFill>
              </a:rPr>
              <a:t>od </a:t>
            </a:r>
            <a:r>
              <a:rPr lang="cs-CZ" sz="2800" dirty="0">
                <a:solidFill>
                  <a:schemeClr val="bg1"/>
                </a:solidFill>
              </a:rPr>
              <a:t>mládí říkalo „liška ryšavá“, 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>
                <a:solidFill>
                  <a:schemeClr val="bg1"/>
                </a:solidFill>
              </a:rPr>
              <a:t>kvůli </a:t>
            </a:r>
            <a:r>
              <a:rPr lang="cs-CZ" sz="2800" dirty="0" smtClean="0">
                <a:solidFill>
                  <a:schemeClr val="bg1"/>
                </a:solidFill>
              </a:rPr>
              <a:t>jeho zrzavým vlasům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640"/>
            <a:ext cx="2328862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50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268760"/>
            <a:ext cx="8496944" cy="5445224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Odkud pocházel Jan Lucemburský?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a) </a:t>
            </a:r>
            <a:r>
              <a:rPr lang="cs-CZ" sz="2800" dirty="0" smtClean="0">
                <a:solidFill>
                  <a:schemeClr val="bg1"/>
                </a:solidFill>
              </a:rPr>
              <a:t>Bavorsko  </a:t>
            </a:r>
            <a:r>
              <a:rPr lang="cs-CZ" sz="2800" dirty="0" smtClean="0">
                <a:solidFill>
                  <a:schemeClr val="bg1"/>
                </a:solidFill>
              </a:rPr>
              <a:t>b) </a:t>
            </a:r>
            <a:r>
              <a:rPr lang="cs-CZ" sz="2800" dirty="0" smtClean="0">
                <a:solidFill>
                  <a:schemeClr val="bg1"/>
                </a:solidFill>
              </a:rPr>
              <a:t>Lucembursko c) Německo</a:t>
            </a: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cs-CZ" sz="2800" dirty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Jak byl přezdíván?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a) </a:t>
            </a:r>
            <a:r>
              <a:rPr lang="cs-CZ" sz="2800" dirty="0" smtClean="0">
                <a:solidFill>
                  <a:schemeClr val="bg1"/>
                </a:solidFill>
              </a:rPr>
              <a:t>král cizinec  </a:t>
            </a:r>
            <a:r>
              <a:rPr lang="cs-CZ" sz="2800" dirty="0" smtClean="0">
                <a:solidFill>
                  <a:schemeClr val="bg1"/>
                </a:solidFill>
              </a:rPr>
              <a:t>b</a:t>
            </a:r>
            <a:r>
              <a:rPr lang="cs-CZ" sz="2800" dirty="0" smtClean="0">
                <a:solidFill>
                  <a:schemeClr val="bg1"/>
                </a:solidFill>
              </a:rPr>
              <a:t>) král bojovník </a:t>
            </a:r>
            <a:r>
              <a:rPr lang="cs-CZ" sz="2800" dirty="0" smtClean="0">
                <a:solidFill>
                  <a:schemeClr val="bg1"/>
                </a:solidFill>
              </a:rPr>
              <a:t>c) </a:t>
            </a:r>
            <a:r>
              <a:rPr lang="cs-CZ" sz="2800" dirty="0" smtClean="0">
                <a:solidFill>
                  <a:schemeClr val="bg1"/>
                </a:solidFill>
              </a:rPr>
              <a:t>zimní král</a:t>
            </a:r>
            <a:endParaRPr lang="cs-CZ" sz="2800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cs-CZ" sz="2800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Kdo byl otcem Karla IV.?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 smtClean="0">
                <a:solidFill>
                  <a:schemeClr val="bg1"/>
                </a:solidFill>
              </a:rPr>
              <a:t>   a) </a:t>
            </a:r>
            <a:r>
              <a:rPr lang="cs-CZ" sz="2800" dirty="0" smtClean="0">
                <a:solidFill>
                  <a:schemeClr val="bg1"/>
                </a:solidFill>
              </a:rPr>
              <a:t>Václav IV.</a:t>
            </a:r>
            <a:r>
              <a:rPr lang="cs-CZ" sz="2800" dirty="0" smtClean="0">
                <a:solidFill>
                  <a:schemeClr val="bg1"/>
                </a:solidFill>
              </a:rPr>
              <a:t>   </a:t>
            </a:r>
            <a:r>
              <a:rPr lang="cs-CZ" sz="2800" dirty="0" smtClean="0">
                <a:solidFill>
                  <a:schemeClr val="bg1"/>
                </a:solidFill>
              </a:rPr>
              <a:t>b) </a:t>
            </a:r>
            <a:r>
              <a:rPr lang="cs-CZ" sz="2800" dirty="0" smtClean="0">
                <a:solidFill>
                  <a:schemeClr val="bg1"/>
                </a:solidFill>
              </a:rPr>
              <a:t>Zikmund   </a:t>
            </a:r>
            <a:r>
              <a:rPr lang="cs-CZ" sz="2800" dirty="0" smtClean="0">
                <a:solidFill>
                  <a:schemeClr val="bg1"/>
                </a:solidFill>
              </a:rPr>
              <a:t>c) </a:t>
            </a:r>
            <a:r>
              <a:rPr lang="cs-CZ" sz="2800" dirty="0" smtClean="0">
                <a:solidFill>
                  <a:schemeClr val="bg1"/>
                </a:solidFill>
              </a:rPr>
              <a:t>Jan Lucemburský</a:t>
            </a:r>
            <a:endParaRPr lang="cs-CZ" sz="2800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endParaRPr lang="cs-CZ" sz="2800" b="1" dirty="0" smtClean="0">
              <a:solidFill>
                <a:schemeClr val="bg1"/>
              </a:solidFill>
            </a:endParaRP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Praha se stala největším městem střední Evropy za vlády?</a:t>
            </a:r>
            <a:endParaRPr lang="cs-CZ" sz="2800" b="1" dirty="0">
              <a:solidFill>
                <a:schemeClr val="bg1"/>
              </a:solidFill>
            </a:endParaRPr>
          </a:p>
          <a:p>
            <a:pPr marL="0" indent="0" defTabSz="914400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cs-CZ" sz="2800" dirty="0">
                <a:solidFill>
                  <a:schemeClr val="bg1"/>
                </a:solidFill>
              </a:rPr>
              <a:t>   a) </a:t>
            </a:r>
            <a:r>
              <a:rPr lang="cs-CZ" sz="2800" dirty="0" smtClean="0">
                <a:solidFill>
                  <a:schemeClr val="bg1"/>
                </a:solidFill>
              </a:rPr>
              <a:t>Vratislava II.   </a:t>
            </a:r>
            <a:r>
              <a:rPr lang="cs-CZ" sz="2800" dirty="0">
                <a:solidFill>
                  <a:schemeClr val="bg1"/>
                </a:solidFill>
              </a:rPr>
              <a:t>b) </a:t>
            </a:r>
            <a:r>
              <a:rPr lang="cs-CZ" sz="2800" dirty="0" smtClean="0">
                <a:solidFill>
                  <a:schemeClr val="bg1"/>
                </a:solidFill>
              </a:rPr>
              <a:t>Karla IV.   </a:t>
            </a:r>
            <a:r>
              <a:rPr lang="cs-CZ" sz="2800" dirty="0">
                <a:solidFill>
                  <a:schemeClr val="bg1"/>
                </a:solidFill>
              </a:rPr>
              <a:t>c) </a:t>
            </a:r>
            <a:r>
              <a:rPr lang="cs-CZ" sz="2800" dirty="0" smtClean="0">
                <a:solidFill>
                  <a:schemeClr val="bg1"/>
                </a:solidFill>
              </a:rPr>
              <a:t>Bořivoje I.</a:t>
            </a:r>
            <a:endParaRPr lang="cs-CZ" sz="2800" dirty="0">
              <a:solidFill>
                <a:schemeClr val="bg1"/>
              </a:solidFill>
            </a:endParaRPr>
          </a:p>
          <a:p>
            <a:pPr marR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2800" dirty="0">
              <a:solidFill>
                <a:schemeClr val="bg1"/>
              </a:solidFill>
            </a:endParaRPr>
          </a:p>
          <a:p>
            <a:pPr marR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2771800" y="1700808"/>
            <a:ext cx="2520280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9298" y="404664"/>
            <a:ext cx="8568952" cy="93610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chemeClr val="bg1"/>
                </a:solidFill>
              </a:rPr>
              <a:t>Kontrolní otázky: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22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488832" cy="4248472"/>
          </a:xfrm>
        </p:spPr>
        <p:txBody>
          <a:bodyPr anchor="t"/>
          <a:lstStyle/>
          <a:p>
            <a:r>
              <a:rPr lang="cs-CZ" dirty="0">
                <a:solidFill>
                  <a:schemeClr val="bg2">
                    <a:lumMod val="75000"/>
                  </a:schemeClr>
                </a:solidFill>
              </a:rPr>
              <a:t>Zdroje:</a:t>
            </a:r>
            <a:br>
              <a:rPr lang="cs-CZ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>http://upload.wikimedia.org/wikipedia/commons/thumb/d/da/JenikLucvGelnhausenu.jpg/400px-JenikLucvGelnhausenu.jpghttp://img.panovnici.cz/foto/jan-lucembursky/jan-lucembursky.jpg</a:t>
            </a:r>
            <a:br>
              <a:rPr lang="cs-CZ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>http://upload.wikimedia.org/wikipedia/commons/thumb/b/bd/B%C3%B6hmen_Reichskleinodien_-_Krone_1.jpg/220px-B%C3%B6hmen_Reichskleinodien_-_Krone_1.jpg</a:t>
            </a:r>
            <a:br>
              <a:rPr lang="cs-CZ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>http://www.libri.cz/databaze/mosty/pics/3127/Pha-Karluv4.jpg</a:t>
            </a:r>
            <a:r>
              <a:rPr lang="cs-CZ" sz="1400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>http://upload.wikimedia.org/wikipedia/commons/3/3a/VaclavIV.jpg</a:t>
            </a:r>
            <a:br>
              <a:rPr lang="cs-CZ" sz="1400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bg2">
                    <a:lumMod val="75000"/>
                  </a:schemeClr>
                </a:solidFill>
              </a:rPr>
              <a:t>http://upload.wikimedia.org/wikipedia/commons/thumb/a/a9/Zikmund_Zho%C5%99elecka_radnice.jpg/489px-Zikmund_Zho%C5%99elecka_radnice.jpg</a:t>
            </a:r>
          </a:p>
        </p:txBody>
      </p:sp>
    </p:spTree>
    <p:extLst>
      <p:ext uri="{BB962C8B-B14F-4D97-AF65-F5344CB8AC3E}">
        <p14:creationId xmlns:p14="http://schemas.microsoft.com/office/powerpoint/2010/main" val="263769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Vlastní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563</TotalTime>
  <Words>526</Words>
  <Application>Microsoft Office PowerPoint</Application>
  <PresentationFormat>Předvádění na obrazovce (4:3)</PresentationFormat>
  <Paragraphs>100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Summer</vt:lpstr>
      <vt:lpstr>Prezentace aplikace PowerPoint</vt:lpstr>
      <vt:lpstr>Prezentace aplikace PowerPoint</vt:lpstr>
      <vt:lpstr>Lucemburkové</vt:lpstr>
      <vt:lpstr>Jan Lucemburský   vládl 1310 - 1346</vt:lpstr>
      <vt:lpstr>Jan Lucemburský</vt:lpstr>
      <vt:lpstr>Jan Lucemburský</vt:lpstr>
      <vt:lpstr>Jan Lucemburský</vt:lpstr>
      <vt:lpstr>Karel IV.  vládl 1346 - 1378</vt:lpstr>
      <vt:lpstr>Karel IV.</vt:lpstr>
      <vt:lpstr>Karel IV.</vt:lpstr>
      <vt:lpstr>Václav IV.  vládl 1378 - 1419</vt:lpstr>
      <vt:lpstr>Zikmund vládl 1419 - 1437</vt:lpstr>
      <vt:lpstr>Kontrolní otázky:</vt:lpstr>
      <vt:lpstr>Zdroje:  http://upload.wikimedia.org/wikipedia/commons/thumb/d/da/JenikLucvGelnhausenu.jpg/400px-JenikLucvGelnhausenu.jpghttp://img.panovnici.cz/foto/jan-lucembursky/jan-lucembursky.jpg http://upload.wikimedia.org/wikipedia/commons/thumb/b/bd/B%C3%B6hmen_Reichskleinodien_-_Krone_1.jpg/220px-B%C3%B6hmen_Reichskleinodien_-_Krone_1.jpg http://www.libri.cz/databaze/mosty/pics/3127/Pha-Karluv4.jpg http://upload.wikimedia.org/wikipedia/commons/3/3a/VaclavIV.jpg http://upload.wikimedia.org/wikipedia/commons/thumb/a/a9/Zikmund_Zho%C5%99elecka_radnice.jpg/489px-Zikmund_Zho%C5%99elecka_radnice.jpg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Lucemburkové</dc:title>
  <dc:creator>Renata Florianová</dc:creator>
  <cp:lastModifiedBy>Renata Florianová</cp:lastModifiedBy>
  <cp:revision>42</cp:revision>
  <dcterms:created xsi:type="dcterms:W3CDTF">2012-06-11T20:47:55Z</dcterms:created>
  <dcterms:modified xsi:type="dcterms:W3CDTF">2012-06-27T00:02:22Z</dcterms:modified>
</cp:coreProperties>
</file>