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7"/>
  </p:notesMasterIdLst>
  <p:sldIdLst>
    <p:sldId id="295" r:id="rId2"/>
    <p:sldId id="296" r:id="rId3"/>
    <p:sldId id="256" r:id="rId4"/>
    <p:sldId id="265" r:id="rId5"/>
    <p:sldId id="277" r:id="rId6"/>
    <p:sldId id="278" r:id="rId7"/>
    <p:sldId id="275" r:id="rId8"/>
    <p:sldId id="273" r:id="rId9"/>
    <p:sldId id="291" r:id="rId10"/>
    <p:sldId id="276" r:id="rId11"/>
    <p:sldId id="292" r:id="rId12"/>
    <p:sldId id="293" r:id="rId13"/>
    <p:sldId id="294" r:id="rId14"/>
    <p:sldId id="290" r:id="rId15"/>
    <p:sldId id="26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5604" autoAdjust="0"/>
    <p:restoredTop sz="94660"/>
  </p:normalViewPr>
  <p:slideViewPr>
    <p:cSldViewPr>
      <p:cViewPr varScale="1">
        <p:scale>
          <a:sx n="65" d="100"/>
          <a:sy n="65" d="100"/>
        </p:scale>
        <p:origin x="-100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A87749-EFC7-45AB-BE66-2FC780B633FA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535810-1E8B-4DAC-8206-A5D8BA66AE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71706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40000"/>
                <a:lumOff val="60000"/>
              </a:schemeClr>
            </a:gs>
            <a:gs pos="100000">
              <a:schemeClr val="accent4">
                <a:lumMod val="20000"/>
                <a:lumOff val="8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a/ad/Josef_Mathauser_-_Karel_IV._pokl%C3%A1d%C3%A1_z%C3%A1kadn%C3%AD_k%C3%A1men_k_nov%C3%A9mu_mostu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6/Krivoklat_castle_01.jp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a/a4/Her_Majesty_Bohemian_queen_Blanch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a/af/Anna_von_Schweidnitz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2/21/Eli%C5%A1ka_Pomo%C5%99ansk%C3%A1.jpg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9793293"/>
              </p:ext>
            </p:extLst>
          </p:nvPr>
        </p:nvGraphicFramePr>
        <p:xfrm>
          <a:off x="1187624" y="2780928"/>
          <a:ext cx="6768752" cy="2736304"/>
        </p:xfrm>
        <a:graphic>
          <a:graphicData uri="http://schemas.openxmlformats.org/drawingml/2006/table">
            <a:tbl>
              <a:tblPr/>
              <a:tblGrid>
                <a:gridCol w="2143025"/>
                <a:gridCol w="4625727"/>
              </a:tblGrid>
              <a:tr h="95839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842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9363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8323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4828600"/>
              </p:ext>
            </p:extLst>
          </p:nvPr>
        </p:nvGraphicFramePr>
        <p:xfrm>
          <a:off x="395536" y="620688"/>
          <a:ext cx="8352926" cy="5839613"/>
        </p:xfrm>
        <a:graphic>
          <a:graphicData uri="http://schemas.openxmlformats.org/drawingml/2006/table">
            <a:tbl>
              <a:tblPr firstRow="1" firstCol="1" bandRow="1"/>
              <a:tblGrid>
                <a:gridCol w="2278257"/>
                <a:gridCol w="112229"/>
                <a:gridCol w="219802"/>
                <a:gridCol w="1339166"/>
                <a:gridCol w="1163104"/>
                <a:gridCol w="2169088"/>
                <a:gridCol w="1071280"/>
              </a:tblGrid>
              <a:tr h="280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DUM:</a:t>
                      </a:r>
                      <a:endParaRPr lang="cs-CZ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6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VY_32_INOVACE_IV_3_19_Karel IV. 1.část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6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Šablona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IV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Sada číslo: 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Pořadové číslo DUM: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19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Renata Florianová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si opakuje a prohlubuje znalosti o 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životě Karla IV.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5346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bg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 se učí využívat informační zdroje pro pochopení minulosti, poznává způsob života předků a jejich kulturu</a:t>
                      </a:r>
                      <a:endParaRPr lang="cs-CZ" sz="1600" dirty="0" smtClean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9 - </a:t>
                      </a: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Karel IV.</a:t>
                      </a: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,  pero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2"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5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45">
                <a:tc gridSpan="7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7">
                  <a:txBody>
                    <a:bodyPr/>
                    <a:lstStyle/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4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– 8: Žák si opakuje a prohlubuje učivo o životě a době Karla IV.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9 - 12: Žák si rozšiřuje učivo o Karlu IV. a o jeho manželstvích</a:t>
                      </a:r>
                    </a:p>
                    <a:p>
                      <a:pPr marL="984250" indent="-803275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 13: Význam Karla IV. pro české země</a:t>
                      </a: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 marL="984250" marR="0" indent="-8032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       14: Kontrolní otázky slouží k opakování a upevnění učiva, je možné snímky vytisknout a použít při skupinové práci </a:t>
                      </a:r>
                      <a:b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</a:b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s vyhledáváním informací na internetu</a:t>
                      </a: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kern="120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984250" indent="-803275" algn="l" defTabSz="914400" rtl="0" eaLnBrk="1" latinLnBrk="0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materiál byl ověřen na interaktivní tabuli.</a:t>
                      </a: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5491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755576" y="1052736"/>
            <a:ext cx="4608512" cy="129614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5400" b="1" dirty="0" smtClean="0">
                <a:solidFill>
                  <a:schemeClr val="bg1"/>
                </a:solidFill>
              </a:rPr>
              <a:t>KAREL IV.</a:t>
            </a:r>
            <a:endParaRPr lang="cs-CZ" sz="5400" b="1" dirty="0">
              <a:solidFill>
                <a:schemeClr val="bg1"/>
              </a:solidFill>
            </a:endParaRPr>
          </a:p>
        </p:txBody>
      </p:sp>
      <p:pic>
        <p:nvPicPr>
          <p:cNvPr id="22530" name="Picture 2" descr="Soubor:Josef Mathauser - Karel IV. pokládá zákadní kámen k novému mostu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960948"/>
            <a:ext cx="5057775" cy="3267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769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8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924944"/>
            <a:ext cx="8496944" cy="3816424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Narodil se roku 1316 Janu Lucemburskému </a:t>
            </a:r>
            <a:r>
              <a:rPr lang="cs-CZ" sz="2800" dirty="0">
                <a:solidFill>
                  <a:schemeClr val="bg1"/>
                </a:solidFill>
              </a:rPr>
              <a:t>a </a:t>
            </a:r>
            <a:r>
              <a:rPr lang="cs-CZ" sz="2800" dirty="0" smtClean="0">
                <a:solidFill>
                  <a:schemeClr val="bg1"/>
                </a:solidFill>
              </a:rPr>
              <a:t>Elišce Přemyslovně syn Václav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později přijal jméno Karel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U českých šlechticů král Jan nebyl příliš oblíben, a proto snadno uvěřil, že jeho manželka Eliška usiluje o jeho trůn a vládu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>
                <a:solidFill>
                  <a:schemeClr val="bg1"/>
                </a:solidFill>
              </a:rPr>
              <a:t>N</a:t>
            </a:r>
            <a:r>
              <a:rPr lang="cs-CZ" sz="2800" dirty="0" smtClean="0">
                <a:solidFill>
                  <a:schemeClr val="bg1"/>
                </a:solidFill>
              </a:rPr>
              <a:t>echal ji proto i s dětmi uvěznit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91880" y="332656"/>
            <a:ext cx="5184576" cy="201622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5400" dirty="0" smtClean="0">
                <a:solidFill>
                  <a:schemeClr val="bg1"/>
                </a:solidFill>
              </a:rPr>
              <a:t>Karel IV. </a:t>
            </a:r>
            <a:r>
              <a:rPr lang="cs-CZ" sz="4400" dirty="0" smtClean="0">
                <a:solidFill>
                  <a:schemeClr val="bg1"/>
                </a:solidFill>
              </a:rPr>
              <a:t/>
            </a:r>
            <a:br>
              <a:rPr lang="cs-CZ" sz="4400" dirty="0" smtClean="0">
                <a:solidFill>
                  <a:schemeClr val="bg1"/>
                </a:solidFill>
              </a:rPr>
            </a:br>
            <a:r>
              <a:rPr lang="cs-CZ" sz="3600" dirty="0" smtClean="0">
                <a:solidFill>
                  <a:schemeClr val="bg1"/>
                </a:solidFill>
              </a:rPr>
              <a:t>vládl 1346 - 1378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8640"/>
            <a:ext cx="1804762" cy="263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821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9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96752"/>
            <a:ext cx="8496944" cy="1952576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Malý Václav prožil první roky svého života se sestrami a matkou na hradě Lokti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Od tří let byl sám v mohutných zdech hradu Křivoklátu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3168352" cy="72008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Karel IV. </a:t>
            </a:r>
            <a:endParaRPr lang="cs-CZ" sz="1800" b="1" dirty="0">
              <a:solidFill>
                <a:schemeClr val="bg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37360"/>
            <a:ext cx="3816424" cy="3224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 descr="Soubor:Krivoklat castle 01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59" y="3437361"/>
            <a:ext cx="4599365" cy="320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286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484784"/>
            <a:ext cx="8496944" cy="5040560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Od sedmi let byl vychováván na francouzském královském dvoře v Paříži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V té době byl dvůr francouzského krále vzorem pro celou Evropu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Studoval na pařížské univerzitě Sorbonně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Na počest svého strýce, francouzského krále, přijal Václav nové jméno Karel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332656"/>
            <a:ext cx="3384376" cy="576064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</a:rPr>
              <a:t>Karel IV. </a:t>
            </a:r>
            <a:endParaRPr lang="cs-CZ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992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2636912"/>
            <a:ext cx="8496944" cy="4032448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>
                <a:solidFill>
                  <a:schemeClr val="bg1"/>
                </a:solidFill>
              </a:rPr>
              <a:t>P</a:t>
            </a:r>
            <a:r>
              <a:rPr lang="cs-CZ" sz="2800" dirty="0" smtClean="0">
                <a:solidFill>
                  <a:schemeClr val="bg1"/>
                </a:solidFill>
              </a:rPr>
              <a:t>o smrti svého otce (zemřel v bitvě u Kresčaku) byl Karel korunován na českého krále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 této příležitosti nechal zhotovit nádhernou královskou korunu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Koruna je zlatá, zdobená perlami a drahokamy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Karel ji zasvětil patronu české země svatému Václavovi, proto se jí říká koruna svatováclavská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33050"/>
            <a:ext cx="3240360" cy="103571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b="1" dirty="0" smtClean="0">
                <a:solidFill>
                  <a:schemeClr val="bg1"/>
                </a:solidFill>
              </a:rPr>
              <a:t>Karel IV. </a:t>
            </a:r>
            <a:endParaRPr lang="cs-CZ" sz="4000" b="1" dirty="0">
              <a:solidFill>
                <a:schemeClr val="bg1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16632"/>
            <a:ext cx="3379297" cy="22599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8664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107504" y="1700808"/>
            <a:ext cx="5616624" cy="4752528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Podporoval rozvoj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vzdělanosti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Karlova univerzita byla první vysokou školou ve střední Evropě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byla založena r. 1348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bg1"/>
                </a:solidFill>
              </a:rPr>
              <a:t>Karlova univerzita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32656"/>
            <a:ext cx="2270026" cy="3026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6049" y="4005064"/>
            <a:ext cx="3377952" cy="2533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0195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93509" y="5157192"/>
            <a:ext cx="8942987" cy="1512168"/>
          </a:xfrm>
          <a:prstGeom prst="rect">
            <a:avLst/>
          </a:prstGeom>
          <a:ln>
            <a:noFill/>
          </a:ln>
        </p:spPr>
        <p:txBody>
          <a:bodyPr anchor="t">
            <a:noAutofit/>
          </a:bodyPr>
          <a:lstStyle/>
          <a:p>
            <a:pPr marL="0" indent="0">
              <a:spcBef>
                <a:spcPct val="50000"/>
              </a:spcBef>
              <a:buClrTx/>
              <a:buNone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V patnácti letech roku 1323 se poprvé oženil v Paříži s princeznou Markétou z </a:t>
            </a:r>
            <a:r>
              <a:rPr lang="cs-CZ" sz="2800" dirty="0" err="1" smtClean="0">
                <a:solidFill>
                  <a:schemeClr val="bg1"/>
                </a:solidFill>
              </a:rPr>
              <a:t>Valois</a:t>
            </a:r>
            <a:r>
              <a:rPr lang="cs-CZ" sz="2800" dirty="0" smtClean="0">
                <a:solidFill>
                  <a:schemeClr val="bg1"/>
                </a:solidFill>
              </a:rPr>
              <a:t>, které pro její světlé vlasy říkali </a:t>
            </a:r>
            <a:r>
              <a:rPr lang="cs-CZ" sz="2800" dirty="0" err="1" smtClean="0">
                <a:solidFill>
                  <a:schemeClr val="bg1"/>
                </a:solidFill>
              </a:rPr>
              <a:t>Blanche</a:t>
            </a:r>
            <a:r>
              <a:rPr lang="cs-CZ" sz="2800" dirty="0" smtClean="0">
                <a:solidFill>
                  <a:schemeClr val="bg1"/>
                </a:solidFill>
              </a:rPr>
              <a:t>, Blanka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17274" y="1196753"/>
            <a:ext cx="6198942" cy="3096344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2800" dirty="0">
                <a:solidFill>
                  <a:schemeClr val="bg1"/>
                </a:solidFill>
              </a:rPr>
              <a:t>Byl celkem čtyřikrát </a:t>
            </a:r>
            <a:r>
              <a:rPr lang="cs-CZ" sz="2800" dirty="0" smtClean="0">
                <a:solidFill>
                  <a:schemeClr val="bg1"/>
                </a:solidFill>
              </a:rPr>
              <a:t>ženatý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/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Ve středověku manželství mezi </a:t>
            </a:r>
            <a:br>
              <a:rPr lang="cs-CZ" sz="2800" dirty="0">
                <a:solidFill>
                  <a:schemeClr val="bg1"/>
                </a:solidFill>
              </a:rPr>
            </a:br>
            <a:r>
              <a:rPr lang="cs-CZ" sz="2800" dirty="0">
                <a:solidFill>
                  <a:schemeClr val="bg1"/>
                </a:solidFill>
              </a:rPr>
              <a:t>členy panovnických </a:t>
            </a:r>
            <a:r>
              <a:rPr lang="cs-CZ" sz="2800" dirty="0" smtClean="0">
                <a:solidFill>
                  <a:schemeClr val="bg1"/>
                </a:solidFill>
              </a:rPr>
              <a:t>rodin nesouviselo s </a:t>
            </a:r>
            <a:r>
              <a:rPr lang="cs-CZ" sz="2800" dirty="0">
                <a:solidFill>
                  <a:schemeClr val="bg1"/>
                </a:solidFill>
              </a:rPr>
              <a:t>láskou a city, jako se získáváním </a:t>
            </a:r>
            <a:r>
              <a:rPr lang="cs-CZ" sz="2800" dirty="0" smtClean="0">
                <a:solidFill>
                  <a:schemeClr val="bg1"/>
                </a:solidFill>
              </a:rPr>
              <a:t>výhodných </a:t>
            </a:r>
            <a:r>
              <a:rPr lang="cs-CZ" sz="2800" dirty="0">
                <a:solidFill>
                  <a:schemeClr val="bg1"/>
                </a:solidFill>
              </a:rPr>
              <a:t>spojenectví a nových </a:t>
            </a:r>
            <a:r>
              <a:rPr lang="cs-CZ" sz="2800" dirty="0" smtClean="0">
                <a:solidFill>
                  <a:schemeClr val="bg1"/>
                </a:solidFill>
              </a:rPr>
              <a:t>území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6146" name="Picture 2" descr="Soubor:Her Majesty Bohemian queen Blanch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950" y="1196752"/>
            <a:ext cx="20955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2"/>
          <p:cNvSpPr txBox="1">
            <a:spLocks/>
          </p:cNvSpPr>
          <p:nvPr/>
        </p:nvSpPr>
        <p:spPr>
          <a:xfrm>
            <a:off x="317274" y="109047"/>
            <a:ext cx="8568952" cy="9361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>
                <a:solidFill>
                  <a:schemeClr val="tx1"/>
                </a:solidFill>
                <a:latin typeface="+mj-lt"/>
                <a:ea typeface="+mj-ea"/>
                <a:cs typeface="Trebuchet M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defRPr/>
            </a:pPr>
            <a:r>
              <a:rPr lang="cs-CZ" sz="4400" dirty="0" smtClean="0">
                <a:solidFill>
                  <a:schemeClr val="bg1"/>
                </a:solidFill>
              </a:rPr>
              <a:t>Karel IV. – manželky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49637" y="4428401"/>
            <a:ext cx="35183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</a:rPr>
              <a:t>Blanka z </a:t>
            </a:r>
            <a:r>
              <a:rPr lang="cs-CZ" sz="3200" b="1" dirty="0" err="1">
                <a:solidFill>
                  <a:schemeClr val="bg1"/>
                </a:solidFill>
              </a:rPr>
              <a:t>Valois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53193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2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2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9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3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2811147" y="2492896"/>
            <a:ext cx="5688633" cy="4176463"/>
          </a:xfrm>
          <a:prstGeom prst="rect">
            <a:avLst/>
          </a:prstGeom>
          <a:ln>
            <a:noFill/>
          </a:ln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Druhé krátké manželství uzavřel s </a:t>
            </a:r>
            <a:r>
              <a:rPr lang="cs-CZ" sz="2800" b="1" dirty="0" smtClean="0">
                <a:solidFill>
                  <a:schemeClr val="bg1"/>
                </a:solidFill>
              </a:rPr>
              <a:t>Annou Falckou</a:t>
            </a:r>
            <a:r>
              <a:rPr lang="cs-CZ" sz="2800" dirty="0" smtClean="0">
                <a:solidFill>
                  <a:schemeClr val="bg1"/>
                </a:solidFill>
              </a:rPr>
              <a:t> roku 1349</a:t>
            </a:r>
          </a:p>
          <a:p>
            <a:pPr marL="0" indent="0">
              <a:spcBef>
                <a:spcPct val="50000"/>
              </a:spcBef>
              <a:buClrTx/>
              <a:buNone/>
              <a:defRPr/>
            </a:pPr>
            <a:endParaRPr lang="cs-CZ" sz="2800" dirty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bg1"/>
                </a:solidFill>
              </a:rPr>
              <a:t>Karel IV. - manželky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2088232" cy="3450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4884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251519" y="2276873"/>
            <a:ext cx="6696745" cy="4032448"/>
          </a:xfrm>
          <a:prstGeom prst="rect">
            <a:avLst/>
          </a:prstGeom>
          <a:ln>
            <a:noFill/>
          </a:ln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Roku 1353 uzavřel třetí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manželství s </a:t>
            </a:r>
            <a:r>
              <a:rPr lang="cs-CZ" sz="2800" b="1" dirty="0" smtClean="0">
                <a:solidFill>
                  <a:schemeClr val="bg1"/>
                </a:solidFill>
              </a:rPr>
              <a:t>Annou Svídnickou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26</a:t>
            </a:r>
            <a:r>
              <a:rPr lang="cs-CZ" sz="2800" dirty="0">
                <a:solidFill>
                  <a:schemeClr val="bg1"/>
                </a:solidFill>
              </a:rPr>
              <a:t>. února 1361, na císařském hradě v Norimberku </a:t>
            </a:r>
            <a:r>
              <a:rPr lang="cs-CZ" sz="2800" dirty="0" smtClean="0">
                <a:solidFill>
                  <a:schemeClr val="bg1"/>
                </a:solidFill>
              </a:rPr>
              <a:t>porodila syna </a:t>
            </a:r>
            <a:r>
              <a:rPr lang="cs-CZ" sz="2800" dirty="0">
                <a:solidFill>
                  <a:schemeClr val="bg1"/>
                </a:solidFill>
              </a:rPr>
              <a:t>Václava, který se stal králem jako Václav </a:t>
            </a:r>
            <a:r>
              <a:rPr lang="cs-CZ" sz="2800" dirty="0" smtClean="0">
                <a:solidFill>
                  <a:schemeClr val="bg1"/>
                </a:solidFill>
              </a:rPr>
              <a:t>IV.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Karel </a:t>
            </a:r>
            <a:r>
              <a:rPr lang="cs-CZ" sz="2800" dirty="0">
                <a:solidFill>
                  <a:schemeClr val="bg1"/>
                </a:solidFill>
              </a:rPr>
              <a:t>se tak konečně dočkal syna a </a:t>
            </a:r>
            <a:r>
              <a:rPr lang="cs-CZ" sz="2800" dirty="0" smtClean="0">
                <a:solidFill>
                  <a:schemeClr val="bg1"/>
                </a:solidFill>
              </a:rPr>
              <a:t>dědice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04664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bg1"/>
                </a:solidFill>
              </a:rPr>
              <a:t>Karel IV. - manželky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9458" name="Picture 2" descr="Soubor:Anna von Schweidnitz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2416" y="170994"/>
            <a:ext cx="1855421" cy="317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808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3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572381" y="1556792"/>
            <a:ext cx="8568952" cy="5040560"/>
          </a:xfrm>
          <a:prstGeom prst="rect">
            <a:avLst/>
          </a:prstGeom>
          <a:ln>
            <a:noFill/>
          </a:ln>
        </p:spPr>
        <p:txBody>
          <a:bodyPr anchor="t">
            <a:noAutofit/>
          </a:bodyPr>
          <a:lstStyle/>
          <a:p>
            <a:pPr lvl="4"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Poslední čtvrtou svatbu slavil císař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s vnučkou polského krále </a:t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b="1" dirty="0" smtClean="0">
                <a:solidFill>
                  <a:schemeClr val="bg1"/>
                </a:solidFill>
              </a:rPr>
              <a:t>Alžbětou Pomořanskou </a:t>
            </a:r>
            <a:r>
              <a:rPr lang="cs-CZ" sz="2800" dirty="0" smtClean="0">
                <a:solidFill>
                  <a:schemeClr val="bg1"/>
                </a:solidFill>
              </a:rPr>
              <a:t/>
            </a:r>
            <a:br>
              <a:rPr lang="cs-CZ" sz="2800" dirty="0" smtClean="0">
                <a:solidFill>
                  <a:schemeClr val="bg1"/>
                </a:solidFill>
              </a:rPr>
            </a:br>
            <a:r>
              <a:rPr lang="cs-CZ" sz="2800" dirty="0" smtClean="0">
                <a:solidFill>
                  <a:schemeClr val="bg1"/>
                </a:solidFill>
              </a:rPr>
              <a:t>roku 1363 v Krakově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Vynikala statnou postavou a neobyčejnou silou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Pro pobavení ohýbala různé předměty ze železa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bg1"/>
                </a:solidFill>
              </a:rPr>
              <a:t>Porodila roku 1368 druhorozeného syna Zikmunda, který se stal králem uherským a českým a císařem římským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63888" y="260648"/>
            <a:ext cx="5472608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bg1"/>
                </a:solidFill>
              </a:rPr>
              <a:t>Karel IV. - manželky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1506" name="Picture 2" descr="Soubor:Eliška Pomořanská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1800200" cy="3053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9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196752"/>
            <a:ext cx="8784976" cy="5400600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Ve své době byl Karel IV. velmi vzdělaným panovníkem, </a:t>
            </a:r>
            <a:r>
              <a:rPr lang="cs-CZ" sz="2400" dirty="0">
                <a:solidFill>
                  <a:schemeClr val="bg1"/>
                </a:solidFill>
              </a:rPr>
              <a:t>uměl několik jazyků (francouzsky, německy, česky, italsky, latinsky)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Udržel </a:t>
            </a:r>
            <a:r>
              <a:rPr lang="cs-CZ" sz="2400" dirty="0">
                <a:solidFill>
                  <a:schemeClr val="bg1"/>
                </a:solidFill>
              </a:rPr>
              <a:t>v </a:t>
            </a:r>
            <a:r>
              <a:rPr lang="cs-CZ" sz="2400" dirty="0" smtClean="0">
                <a:solidFill>
                  <a:schemeClr val="bg1"/>
                </a:solidFill>
              </a:rPr>
              <a:t>Čechách na </a:t>
            </a:r>
            <a:r>
              <a:rPr lang="cs-CZ" sz="2400" dirty="0">
                <a:solidFill>
                  <a:schemeClr val="bg1"/>
                </a:solidFill>
              </a:rPr>
              <a:t>dlouho </a:t>
            </a:r>
            <a:r>
              <a:rPr lang="cs-CZ" sz="2400" dirty="0" smtClean="0">
                <a:solidFill>
                  <a:schemeClr val="bg1"/>
                </a:solidFill>
              </a:rPr>
              <a:t>mír</a:t>
            </a:r>
            <a:endParaRPr lang="cs-CZ" sz="2400" dirty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Za jeho vlády se Praha stala největším </a:t>
            </a:r>
            <a:r>
              <a:rPr lang="cs-CZ" sz="2400" dirty="0">
                <a:solidFill>
                  <a:schemeClr val="bg1"/>
                </a:solidFill>
              </a:rPr>
              <a:t>městem 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ve střední Evropě (40</a:t>
            </a:r>
            <a:r>
              <a:rPr lang="cs-CZ" sz="2400" dirty="0">
                <a:solidFill>
                  <a:schemeClr val="bg1"/>
                </a:solidFill>
              </a:rPr>
              <a:t> 000 obyvatel</a:t>
            </a:r>
            <a:r>
              <a:rPr lang="cs-CZ" sz="2400" dirty="0" smtClean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Ovlivnil </a:t>
            </a:r>
            <a:r>
              <a:rPr lang="cs-CZ" sz="2400" dirty="0">
                <a:solidFill>
                  <a:schemeClr val="bg1"/>
                </a:solidFill>
              </a:rPr>
              <a:t>osud české země i celé střední </a:t>
            </a:r>
            <a:r>
              <a:rPr lang="cs-CZ" sz="2400" dirty="0" smtClean="0">
                <a:solidFill>
                  <a:schemeClr val="bg1"/>
                </a:solidFill>
              </a:rPr>
              <a:t>Evropy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Roku 1378 ve věku 62 let Karel IV. zemřel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Za všechnu péči o české království byl nazýván již ve své době Otec vlasti</a:t>
            </a:r>
          </a:p>
          <a:p>
            <a:pPr marL="0" indent="0">
              <a:spcBef>
                <a:spcPct val="50000"/>
              </a:spcBef>
              <a:buClrTx/>
              <a:buNone/>
              <a:defRPr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260648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bg1"/>
                </a:solidFill>
              </a:rPr>
              <a:t>Karel IV. - Otec vlasti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110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052736"/>
            <a:ext cx="8784976" cy="5400600"/>
          </a:xfrm>
          <a:prstGeom prst="rect">
            <a:avLst/>
          </a:prstGeom>
        </p:spPr>
        <p:txBody>
          <a:bodyPr anchor="t">
            <a:noAutofit/>
          </a:bodyPr>
          <a:lstStyle/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Kterému manželskému páru se Karel narodil?</a:t>
            </a:r>
            <a:br>
              <a:rPr lang="cs-CZ" sz="2400" b="1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a) Oldřichovi a Boženě  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b) Janu Lucemburskému a Elišce Přemyslovně</a:t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c) Jindřichu z </a:t>
            </a:r>
            <a:r>
              <a:rPr lang="cs-CZ" sz="2400" dirty="0" err="1" smtClean="0">
                <a:solidFill>
                  <a:schemeClr val="bg1"/>
                </a:solidFill>
              </a:rPr>
              <a:t>Lipé</a:t>
            </a:r>
            <a:r>
              <a:rPr lang="cs-CZ" sz="2400" dirty="0" smtClean="0">
                <a:solidFill>
                  <a:schemeClr val="bg1"/>
                </a:solidFill>
              </a:rPr>
              <a:t> a Elišce </a:t>
            </a:r>
            <a:r>
              <a:rPr lang="cs-CZ" sz="2400" dirty="0" err="1" smtClean="0">
                <a:solidFill>
                  <a:schemeClr val="bg1"/>
                </a:solidFill>
              </a:rPr>
              <a:t>Rejčce</a:t>
            </a:r>
            <a:endParaRPr lang="cs-CZ" sz="2400" dirty="0" smtClean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Ze kterého rodu pocházel Karel IV.?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a) Přemyslovci   b) Habsburkové   c) Lucemburkové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b="1" dirty="0">
                <a:solidFill>
                  <a:schemeClr val="bg1"/>
                </a:solidFill>
              </a:rPr>
              <a:t>Na který hradech byl Karel jako dítě vězněn</a:t>
            </a:r>
            <a:r>
              <a:rPr lang="cs-CZ" sz="2400" b="1" dirty="0" smtClean="0">
                <a:solidFill>
                  <a:schemeClr val="bg1"/>
                </a:solidFill>
              </a:rPr>
              <a:t>?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A) Kost, Karlštejn   b) Loket, Křivoklát  c) Žebrák, Točník</a:t>
            </a:r>
            <a:endParaRPr lang="cs-CZ" sz="2400" dirty="0">
              <a:solidFill>
                <a:schemeClr val="bg1"/>
              </a:solidFill>
            </a:endParaRP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V jaké zemi strávil Karel IV. mládí?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a) Francie   b)  Anglie  c) Německo</a:t>
            </a:r>
          </a:p>
          <a:p>
            <a:pPr>
              <a:spcBef>
                <a:spcPct val="50000"/>
              </a:spcBef>
              <a:buClrTx/>
              <a:buFont typeface="Arial" pitchFamily="34" charset="0"/>
              <a:buChar char="•"/>
              <a:defRPr/>
            </a:pPr>
            <a:r>
              <a:rPr lang="cs-CZ" sz="2400" b="1" dirty="0" smtClean="0">
                <a:solidFill>
                  <a:schemeClr val="bg1"/>
                </a:solidFill>
              </a:rPr>
              <a:t>Jak byl Karel IV. Původně pokřtěn?</a:t>
            </a:r>
            <a:r>
              <a:rPr lang="cs-CZ" sz="2400" dirty="0" smtClean="0">
                <a:solidFill>
                  <a:schemeClr val="bg1"/>
                </a:solidFill>
              </a:rPr>
              <a:t/>
            </a:r>
            <a:br>
              <a:rPr lang="cs-CZ" sz="2400" dirty="0" smtClean="0">
                <a:solidFill>
                  <a:schemeClr val="bg1"/>
                </a:solidFill>
              </a:rPr>
            </a:br>
            <a:r>
              <a:rPr lang="cs-CZ" sz="2400" dirty="0" smtClean="0">
                <a:solidFill>
                  <a:schemeClr val="bg1"/>
                </a:solidFill>
              </a:rPr>
              <a:t>a) Vladislav   b) Jan   c) Václav</a:t>
            </a:r>
          </a:p>
          <a:p>
            <a:pPr marL="0" indent="0">
              <a:spcBef>
                <a:spcPct val="50000"/>
              </a:spcBef>
              <a:buClrTx/>
              <a:buNone/>
              <a:defRPr/>
            </a:pP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936104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4000" dirty="0" smtClean="0">
                <a:solidFill>
                  <a:schemeClr val="bg1"/>
                </a:solidFill>
              </a:rPr>
              <a:t>Kontrolní otázky: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319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332656"/>
            <a:ext cx="7488832" cy="5760640"/>
          </a:xfrm>
        </p:spPr>
        <p:txBody>
          <a:bodyPr anchor="t"/>
          <a:lstStyle/>
          <a:p>
            <a:r>
              <a:rPr lang="cs-CZ" dirty="0">
                <a:solidFill>
                  <a:schemeClr val="bg1"/>
                </a:solidFill>
              </a:rPr>
              <a:t>Zdroje:</a:t>
            </a:r>
            <a:br>
              <a:rPr lang="cs-CZ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/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http://upload.wikimedia.org/wikipedia/commons/a/ad/Josef_Mathauser_-_Karel_IV._</a:t>
            </a:r>
            <a:r>
              <a:rPr lang="cs-CZ" sz="1400" dirty="0" smtClean="0">
                <a:solidFill>
                  <a:schemeClr val="bg1"/>
                </a:solidFill>
              </a:rPr>
              <a:t>pokl%C3%A1d%C3%A1_z%C3%A1kadn%C3%AD_k%C3%A1men_k_nov%C3%A9mu_mostu.jpg</a:t>
            </a:r>
            <a:br>
              <a:rPr lang="cs-CZ" sz="1400" dirty="0" smtClean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dirty="0">
                <a:solidFill>
                  <a:schemeClr val="bg1"/>
                </a:solidFill>
              </a:rPr>
              <a:t>://upload.wikimedia.org/wikipedia/commons/thumb/1/16/Charles_IV-John_Ocko_votive_picture-fragment.jpg/410px-Charles_IV-John_Ocko_votive_picture-fragment.jpg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http://upload.wikimedia.org/wikipedia/commons/thumb/9/92/071107-Loket-Castle-Hrad.jpg/709px-071107-Loket-Castle-Hrad.jpg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http://upload.wikimedia.org/wikipedia/commons/thumb/c/c6/Krivoklat_castle_01.jpg/800px-Krivoklat_castle_01.jpg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http://upload.wikimedia.org/wikipedia/commons/thumb/b/bd/B%C3%B6hmen_Reichskleinodien_-_Krone_1.jpg/800px-B%C3%B6hmen_Reichskleinodien_-_Krone_1.jpg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http://upload.wikimedia.org/wikipedia/commons/thumb/5/52/Karolinum_ark_DSCN2206.JPG/450px-Karolinum_ark_DSCN2206.JPG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http://upload.wikimedia.org/wikipedia/commons/thumb/3/38/Prague_Charles_University.JPG/800px-Prague_Charles_University.JPG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 smtClean="0">
                <a:solidFill>
                  <a:schemeClr val="bg1"/>
                </a:solidFill>
              </a:rPr>
              <a:t>http</a:t>
            </a:r>
            <a:r>
              <a:rPr lang="cs-CZ" sz="1400" dirty="0">
                <a:solidFill>
                  <a:schemeClr val="bg1"/>
                </a:solidFill>
              </a:rPr>
              <a:t>://upload.wikimedia.org/wikipedia/commons/a/a4/Her_Majesty_Bohemian_queen_Blanche.jpg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http://upload.wikimedia.org/wikipedia/commons/d/d0/Anna_von_der_Pfalz.jpg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http://upload.wikimedia.org/wikipedia/commons/a/af/Anna_von_Schweidnitz.jpg</a:t>
            </a:r>
            <a:br>
              <a:rPr lang="cs-CZ" sz="1400" dirty="0">
                <a:solidFill>
                  <a:schemeClr val="bg1"/>
                </a:solidFill>
              </a:rPr>
            </a:br>
            <a:r>
              <a:rPr lang="cs-CZ" sz="1400" dirty="0">
                <a:solidFill>
                  <a:schemeClr val="bg1"/>
                </a:solidFill>
              </a:rPr>
              <a:t>http://upload.wikimedia.org/wikipedia/commons/2/21/Eli%C5%A1ka_Pomo%C5%99ansk%C3%A1.jpg</a:t>
            </a:r>
            <a:br>
              <a:rPr lang="cs-CZ" sz="1400" dirty="0">
                <a:solidFill>
                  <a:schemeClr val="bg1"/>
                </a:solidFill>
              </a:rPr>
            </a:b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694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Vlastní 1">
      <a:majorFont>
        <a:latin typeface="Comic Sans MS"/>
        <a:ea typeface=""/>
        <a:cs typeface=""/>
      </a:majorFont>
      <a:minorFont>
        <a:latin typeface="Comic Sans MS"/>
        <a:ea typeface=""/>
        <a:cs typeface="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812</TotalTime>
  <Words>465</Words>
  <Application>Microsoft Office PowerPoint</Application>
  <PresentationFormat>Předvádění na obrazovce (4:3)</PresentationFormat>
  <Paragraphs>90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Summer</vt:lpstr>
      <vt:lpstr>Prezentace aplikace PowerPoint</vt:lpstr>
      <vt:lpstr>Prezentace aplikace PowerPoint</vt:lpstr>
      <vt:lpstr>Prezentace aplikace PowerPoint</vt:lpstr>
      <vt:lpstr>Karel IV.  vládl 1346 - 1378</vt:lpstr>
      <vt:lpstr>Karel IV. </vt:lpstr>
      <vt:lpstr>Karel IV. </vt:lpstr>
      <vt:lpstr>Karel IV. </vt:lpstr>
      <vt:lpstr>Karlova univerzita</vt:lpstr>
      <vt:lpstr>Byl celkem čtyřikrát ženatý  Ve středověku manželství mezi  členy panovnických rodin nesouviselo s láskou a city, jako se získáváním výhodných spojenectví a nových území</vt:lpstr>
      <vt:lpstr>Karel IV. - manželky</vt:lpstr>
      <vt:lpstr>Karel IV. - manželky</vt:lpstr>
      <vt:lpstr>Karel IV. - manželky</vt:lpstr>
      <vt:lpstr>Karel IV. - Otec vlasti</vt:lpstr>
      <vt:lpstr>Kontrolní otázky:</vt:lpstr>
      <vt:lpstr>Zdroje:  http://upload.wikimedia.org/wikipedia/commons/a/ad/Josef_Mathauser_-_Karel_IV._pokl%C3%A1d%C3%A1_z%C3%A1kadn%C3%AD_k%C3%A1men_k_nov%C3%A9mu_mostu.jpg http://upload.wikimedia.org/wikipedia/commons/thumb/1/16/Charles_IV-John_Ocko_votive_picture-fragment.jpg/410px-Charles_IV-John_Ocko_votive_picture-fragment.jpg http://upload.wikimedia.org/wikipedia/commons/thumb/9/92/071107-Loket-Castle-Hrad.jpg/709px-071107-Loket-Castle-Hrad.jpg http://upload.wikimedia.org/wikipedia/commons/thumb/c/c6/Krivoklat_castle_01.jpg/800px-Krivoklat_castle_01.jpg http://upload.wikimedia.org/wikipedia/commons/thumb/b/bd/B%C3%B6hmen_Reichskleinodien_-_Krone_1.jpg/800px-B%C3%B6hmen_Reichskleinodien_-_Krone_1.jpg http://upload.wikimedia.org/wikipedia/commons/thumb/5/52/Karolinum_ark_DSCN2206.JPG/450px-Karolinum_ark_DSCN2206.JPG http://upload.wikimedia.org/wikipedia/commons/thumb/3/38/Prague_Charles_University.JPG/800px-Prague_Charles_University.JPG http://upload.wikimedia.org/wikipedia/commons/a/a4/Her_Majesty_Bohemian_queen_Blanche.jpg http://upload.wikimedia.org/wikipedia/commons/d/d0/Anna_von_der_Pfalz.jpg http://upload.wikimedia.org/wikipedia/commons/a/af/Anna_von_Schweidnitz.jpg http://upload.wikimedia.org/wikipedia/commons/2/21/Eli%C5%A1ka_Pomo%C5%99ansk%C3%A1.jpg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IV. 1. část</dc:title>
  <dc:creator>Renata Florianová</dc:creator>
  <cp:lastModifiedBy>Renata Florianová</cp:lastModifiedBy>
  <cp:revision>65</cp:revision>
  <dcterms:created xsi:type="dcterms:W3CDTF">2012-06-11T20:47:55Z</dcterms:created>
  <dcterms:modified xsi:type="dcterms:W3CDTF">2012-06-27T00:13:27Z</dcterms:modified>
</cp:coreProperties>
</file>