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7"/>
  </p:notesMasterIdLst>
  <p:sldIdLst>
    <p:sldId id="293" r:id="rId2"/>
    <p:sldId id="294" r:id="rId3"/>
    <p:sldId id="256" r:id="rId4"/>
    <p:sldId id="279" r:id="rId5"/>
    <p:sldId id="295" r:id="rId6"/>
    <p:sldId id="280" r:id="rId7"/>
    <p:sldId id="282" r:id="rId8"/>
    <p:sldId id="283" r:id="rId9"/>
    <p:sldId id="285" r:id="rId10"/>
    <p:sldId id="284" r:id="rId11"/>
    <p:sldId id="289" r:id="rId12"/>
    <p:sldId id="290" r:id="rId13"/>
    <p:sldId id="291" r:id="rId14"/>
    <p:sldId id="292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604" autoAdjust="0"/>
    <p:restoredTop sz="94660"/>
  </p:normalViewPr>
  <p:slideViewPr>
    <p:cSldViewPr>
      <p:cViewPr>
        <p:scale>
          <a:sx n="100" d="100"/>
          <a:sy n="100" d="100"/>
        </p:scale>
        <p:origin x="-72" y="15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A98E9-929B-4FC5-81E0-BBA31E803CED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D6823-1B63-4A7D-823A-7E454313BE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874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9/99/Praha,_Katedr%C3%A1la,_JV_01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4/48/Okno_katedraly_Strasburg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d/d4/Hradschin_Prag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9/99/Praha,_Katedr%C3%A1la,_JV_0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0/0f/Praha,_Nove_Mesto_-_Novomestska_radnice_III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e/Prag_karlsbr%C3%BCcke_kleinseit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9/9b/Praha,_Mala_Strana_-_Mostecka_(malostranska_mostecka_vez)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0/Karl%C5%A1tejn_029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c/c0/Hrad_Karl%C5%A1tejn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0/03/Praha_Petrin_Hladova_zed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9/91/KarlovyVaryPanorama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8985450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19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978171"/>
              </p:ext>
            </p:extLst>
          </p:nvPr>
        </p:nvGraphicFramePr>
        <p:xfrm>
          <a:off x="395536" y="620688"/>
          <a:ext cx="8352926" cy="6024309"/>
        </p:xfrm>
        <a:graphic>
          <a:graphicData uri="http://schemas.openxmlformats.org/drawingml/2006/table">
            <a:tbl>
              <a:tblPr firstRow="1" firstCol="1" bandRow="1"/>
              <a:tblGrid>
                <a:gridCol w="2278257"/>
                <a:gridCol w="112229"/>
                <a:gridCol w="219802"/>
                <a:gridCol w="1339166"/>
                <a:gridCol w="1163104"/>
                <a:gridCol w="2169088"/>
                <a:gridCol w="1071280"/>
              </a:tblGrid>
              <a:tr h="280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VY_32_INOVACE_IV_3_20_Karel IV. – 2.část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6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si opakuje a prohlubuje znalosti o životě Karla IV.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se učí využívat informační zdroje pro pochopení minulosti, poznává způsob života předků a jejich kulturu</a:t>
                      </a:r>
                      <a:endParaRPr lang="cs-CZ" sz="16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Karel IV., Karlův most,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Karlštejn, Nové Město pražské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7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Žák se seznamuje se stavitelstvím za vlády Karla IV.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4: Žák se seznamuje s hlavními znaky gotické architektury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5: Žák si rozšiřuje učivo o Karlu IV. - významné stavby jeho doby – Pražský hrad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6: Žák si rozšiřuje učivo o Karlu IV. - významné stavby jeho doby – Chrám sv. Víta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7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 Žák si rozšiřuje učivo o Karlu IV. - významné stavby jeho doby – Nové Město pražské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 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8 - 9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 Žák si rozšiřuje učivo o Karlu IV. - významné stavby jeho doby – Karlův most</a:t>
                      </a:r>
                    </a:p>
                    <a:p>
                      <a:pPr marL="984250" marR="0" indent="-803275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10 – 11: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Žák si rozšiřuje učivo o Karlu IV. - významné stavby jeho doby – Karlštejn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12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 Žák si rozšiřuje učivo o Karlu IV. - významné stavby jeho doby – Hladová zeď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13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 Žák si rozšiřuje učivo o Karlu IV. - významné stavby jeho doby – Karlovy Vary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   14: Kontrolní otázky slouží k opakování a upevnění učiva, je možné snímky vytisknout a použít při skupinové práci </a:t>
                      </a:r>
                      <a:b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</a:b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s vyhledáváním informací na internetu</a:t>
                      </a: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226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13926" y="980728"/>
            <a:ext cx="3640856" cy="14401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800" b="1" dirty="0" smtClean="0">
                <a:solidFill>
                  <a:schemeClr val="bg1"/>
                </a:solidFill>
              </a:rPr>
              <a:t>KAREL IV.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2. část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5" name="Picture 2" descr="Soubor:Praha, Katedrála, JV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19119"/>
            <a:ext cx="4415389" cy="437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69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420888"/>
            <a:ext cx="8856984" cy="4320480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Pobyt ve Francii a Itálii ovlivnil Karla IV. a po návratu do Čech zahájil stavby v novém slohu - </a:t>
            </a:r>
            <a:r>
              <a:rPr lang="cs-CZ" sz="2400" u="sng" dirty="0" smtClean="0">
                <a:solidFill>
                  <a:schemeClr val="bg1"/>
                </a:solidFill>
              </a:rPr>
              <a:t>gotice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bg1"/>
                </a:solidFill>
              </a:rPr>
              <a:t>Gotika</a:t>
            </a:r>
            <a:r>
              <a:rPr lang="cs-CZ" sz="2400" dirty="0">
                <a:solidFill>
                  <a:schemeClr val="bg1"/>
                </a:solidFill>
              </a:rPr>
              <a:t> vznikla ve Francii ve 12. století. Navazuje na předchozí románský </a:t>
            </a:r>
            <a:r>
              <a:rPr lang="cs-CZ" sz="2400" dirty="0" smtClean="0">
                <a:solidFill>
                  <a:schemeClr val="bg1"/>
                </a:solidFill>
              </a:rPr>
              <a:t>sloh</a:t>
            </a:r>
            <a:endParaRPr lang="cs-CZ" sz="2400" dirty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bg1"/>
                </a:solidFill>
              </a:rPr>
              <a:t>Hlavními znaky gotické architektury jsou:</a:t>
            </a:r>
          </a:p>
          <a:p>
            <a:pPr lvl="1">
              <a:spcBef>
                <a:spcPts val="600"/>
              </a:spcBef>
              <a:buClrTx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bg1"/>
                </a:solidFill>
              </a:rPr>
              <a:t>lomený oblouk (umožnil stavět vysoké stavby)</a:t>
            </a:r>
          </a:p>
          <a:p>
            <a:pPr lvl="1">
              <a:spcBef>
                <a:spcPts val="600"/>
              </a:spcBef>
              <a:buClrTx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bg1"/>
                </a:solidFill>
              </a:rPr>
              <a:t>vnitřní a vnější opěrný systém</a:t>
            </a:r>
          </a:p>
          <a:p>
            <a:pPr lvl="1">
              <a:spcBef>
                <a:spcPts val="600"/>
              </a:spcBef>
              <a:buClrTx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bg1"/>
                </a:solidFill>
              </a:rPr>
              <a:t>žebrová klenba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8640"/>
            <a:ext cx="5076056" cy="201622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bg1"/>
                </a:solidFill>
              </a:rPr>
              <a:t>Karel IV.</a:t>
            </a:r>
            <a:br>
              <a:rPr lang="cs-CZ" sz="5400" b="1" dirty="0" smtClean="0">
                <a:solidFill>
                  <a:schemeClr val="bg1"/>
                </a:solidFill>
              </a:rPr>
            </a:br>
            <a:r>
              <a:rPr lang="cs-CZ" sz="5400" b="1" dirty="0" smtClean="0">
                <a:solidFill>
                  <a:schemeClr val="bg1"/>
                </a:solidFill>
              </a:rPr>
              <a:t>stavitelství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Soubor:Okno katedraly Strasbur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0648"/>
            <a:ext cx="2706179" cy="2031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81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052736"/>
            <a:ext cx="8712968" cy="5040560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Po návratu z Lucemburska a Itálie byl Karel Prahou rozčarován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Pražský hrad byl v troskách, a tak dal hned stavět nový královský palác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332656"/>
            <a:ext cx="6408712" cy="86409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Pražský hrad</a:t>
            </a:r>
            <a:endParaRPr lang="cs-CZ" sz="16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Hradschin Pra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425" y="3140968"/>
            <a:ext cx="5404214" cy="352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00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404664"/>
            <a:ext cx="4176464" cy="5976664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marL="0" indent="0">
              <a:spcBef>
                <a:spcPct val="50000"/>
              </a:spcBef>
              <a:buClrTx/>
              <a:buNone/>
              <a:defRPr/>
            </a:pPr>
            <a:r>
              <a:rPr lang="cs-CZ" sz="3600" b="1" dirty="0" smtClean="0">
                <a:solidFill>
                  <a:schemeClr val="bg1"/>
                </a:solidFill>
              </a:rPr>
              <a:t>Chrám sv. Víta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Rozhodl se přestavět kostel sv. Víta v mohutnou katedrálu, jaké znal z Paříže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V chrámu nechal vybudovat nádhernou Svatováclavskou kapli zdobenou zlatem a českými polodrahokamy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" name="Picture 2" descr="Soubor:Praha, Katedrála, JV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463" y="1196752"/>
            <a:ext cx="4415389" cy="437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2012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827584" y="1767295"/>
            <a:ext cx="3312368" cy="4392488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Karel IV. založil </a:t>
            </a:r>
            <a:r>
              <a:rPr lang="cs-CZ" sz="2800" b="1" dirty="0" smtClean="0">
                <a:solidFill>
                  <a:schemeClr val="bg1"/>
                </a:solidFill>
              </a:rPr>
              <a:t>Nové </a:t>
            </a:r>
            <a:r>
              <a:rPr lang="cs-CZ" sz="2800" b="1" dirty="0">
                <a:solidFill>
                  <a:schemeClr val="bg1"/>
                </a:solidFill>
              </a:rPr>
              <a:t>M</a:t>
            </a:r>
            <a:r>
              <a:rPr lang="cs-CZ" sz="2800" b="1" dirty="0" smtClean="0">
                <a:solidFill>
                  <a:schemeClr val="bg1"/>
                </a:solidFill>
              </a:rPr>
              <a:t>ěsto pražské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Středem Nového Města je velké Karlovo náměstí, největší ve střední Evropě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6984776" cy="86409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Nové Město pražské</a:t>
            </a:r>
            <a:endParaRPr lang="cs-CZ" sz="1600" b="1" dirty="0">
              <a:solidFill>
                <a:schemeClr val="bg1"/>
              </a:solidFill>
            </a:endParaRPr>
          </a:p>
        </p:txBody>
      </p:sp>
      <p:pic>
        <p:nvPicPr>
          <p:cNvPr id="9218" name="Picture 2" descr="Soubor:Praha, Nove Mesto - Novomestska radnice II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474" y="1263239"/>
            <a:ext cx="36004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504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370960"/>
            <a:ext cx="8471361" cy="2226392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Jeden z nejstarších kamenných mostů ve střední Evropě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Kvůli větší pevnosti zdiva přidávali do malty syrová vejce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513" y="764704"/>
            <a:ext cx="5409384" cy="360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48680"/>
            <a:ext cx="4032448" cy="88645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defTabSz="457200">
              <a:spcBef>
                <a:spcPct val="50000"/>
              </a:spcBef>
              <a:spcAft>
                <a:spcPts val="600"/>
              </a:spcAft>
              <a:buClrTx/>
              <a:buFont typeface="Arial" pitchFamily="34" charset="0"/>
              <a:buChar char="•"/>
              <a:defRPr sz="2800">
                <a:solidFill>
                  <a:schemeClr val="bg1"/>
                </a:solidFill>
              </a:defRPr>
            </a:lvl1pPr>
            <a:lvl2pPr marL="7429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/>
            </a:lvl2pPr>
            <a:lvl3pPr marL="1143000" indent="-22860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/>
            </a:lvl3pPr>
            <a:lvl4pPr marL="1600200" indent="-22860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/>
            </a:lvl4pPr>
            <a:lvl5pPr marL="2057400" indent="-22860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/>
            </a:lvl5pPr>
            <a:lvl6pPr marL="2514600" indent="-228600" defTabSz="457200">
              <a:spcBef>
                <a:spcPct val="20000"/>
              </a:spcBef>
              <a:buFont typeface="Arial"/>
              <a:buChar char="•"/>
              <a:defRPr sz="2000"/>
            </a:lvl6pPr>
            <a:lvl7pPr marL="2971800" indent="-228600" defTabSz="457200">
              <a:spcBef>
                <a:spcPct val="20000"/>
              </a:spcBef>
              <a:buFont typeface="Arial"/>
              <a:buChar char="•"/>
              <a:defRPr sz="2000"/>
            </a:lvl7pPr>
            <a:lvl8pPr marL="3429000" indent="-228600" defTabSz="457200">
              <a:spcBef>
                <a:spcPct val="20000"/>
              </a:spcBef>
              <a:buFont typeface="Arial"/>
              <a:buChar char="•"/>
              <a:defRPr sz="2000"/>
            </a:lvl8pPr>
            <a:lvl9pPr marL="3886200" indent="-228600" defTabSz="457200">
              <a:spcBef>
                <a:spcPct val="20000"/>
              </a:spcBef>
              <a:buFont typeface="Arial"/>
              <a:buChar char="•"/>
              <a:defRPr sz="2000"/>
            </a:lvl9pPr>
          </a:lstStyle>
          <a:p>
            <a:pPr marL="0" indent="0">
              <a:buNone/>
            </a:pPr>
            <a:r>
              <a:rPr lang="cs-CZ" sz="3600" b="1" dirty="0"/>
              <a:t>Karlův </a:t>
            </a:r>
            <a:r>
              <a:rPr lang="cs-CZ" sz="3600" b="1" dirty="0" smtClean="0"/>
              <a:t>most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90575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548680"/>
            <a:ext cx="4752528" cy="3744416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marL="0" indent="0">
              <a:spcBef>
                <a:spcPct val="50000"/>
              </a:spcBef>
              <a:buClrTx/>
              <a:buNone/>
              <a:defRPr/>
            </a:pPr>
            <a:r>
              <a:rPr lang="cs-CZ" sz="3200" b="1" dirty="0" smtClean="0">
                <a:solidFill>
                  <a:schemeClr val="bg1"/>
                </a:solidFill>
              </a:rPr>
              <a:t>  Karlův most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Most je na obou koncích chráněn věžemi, které tvořily součást opevnění Starého Města a Malé Strany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1266" name="Picture 2" descr="Soubor:Prag karlsbrücke kleinseit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3429000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Soubor:Praha, Mala Strana - Mostecka (malostranska mostecka vez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664" y="1124744"/>
            <a:ext cx="36004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851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3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2952328" cy="86409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Karlštejn</a:t>
            </a:r>
            <a:endParaRPr lang="cs-CZ" sz="1600" b="1" dirty="0">
              <a:solidFill>
                <a:schemeClr val="bg1"/>
              </a:solidFill>
            </a:endParaRPr>
          </a:p>
        </p:txBody>
      </p:sp>
      <p:pic>
        <p:nvPicPr>
          <p:cNvPr id="12290" name="Picture 2" descr="Soubor:Karlštejn 02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514" y="908720"/>
            <a:ext cx="5732273" cy="399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5085184"/>
            <a:ext cx="8568952" cy="1512168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Hrad byl určen k bezpečnému uložení říšských  i českých korunovačních klenotů, cenné sbírky ostatků svatých a důležitých státních listin</a:t>
            </a:r>
          </a:p>
        </p:txBody>
      </p:sp>
    </p:spTree>
    <p:extLst>
      <p:ext uri="{BB962C8B-B14F-4D97-AF65-F5344CB8AC3E}">
        <p14:creationId xmlns:p14="http://schemas.microsoft.com/office/powerpoint/2010/main" val="389699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3798827"/>
            <a:ext cx="8064896" cy="2984019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Rozlohou se hrad vyrovnal královskému paláci, počtem místností jej dokonce předčil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Pro věž s kaplí vydal Karel IV. </a:t>
            </a:r>
            <a:r>
              <a:rPr lang="cs-CZ" sz="2800" dirty="0">
                <a:solidFill>
                  <a:schemeClr val="bg1"/>
                </a:solidFill>
              </a:rPr>
              <a:t>z</a:t>
            </a:r>
            <a:r>
              <a:rPr lang="cs-CZ" sz="2800" dirty="0" smtClean="0">
                <a:solidFill>
                  <a:schemeClr val="bg1"/>
                </a:solidFill>
              </a:rPr>
              <a:t>vláštní ustanovení - nesměly ji navštívit žádné ženy včetně císařovny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2736304" cy="86409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Karlštejn</a:t>
            </a:r>
            <a:endParaRPr lang="cs-CZ" sz="1600" b="1" dirty="0">
              <a:solidFill>
                <a:schemeClr val="bg1"/>
              </a:solidFill>
            </a:endParaRPr>
          </a:p>
        </p:txBody>
      </p:sp>
      <p:pic>
        <p:nvPicPr>
          <p:cNvPr id="17410" name="Picture 2" descr="Soubor:Hrad Karlštej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0648"/>
            <a:ext cx="4608512" cy="322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975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4221088"/>
            <a:ext cx="8064896" cy="2304256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V době neúrody Karel IV. podle pověsti nechal stavět hradbu na Petříně, aby zaměstnal lid a nechal je vydělat na jídlo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Ve skutečnosti se jednalo o rozšíření opevnění Prahy z jihu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3456384" cy="86409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Hladová </a:t>
            </a:r>
            <a:br>
              <a:rPr lang="cs-CZ" sz="4000" b="1" dirty="0" smtClean="0">
                <a:solidFill>
                  <a:schemeClr val="bg1"/>
                </a:solidFill>
              </a:rPr>
            </a:br>
            <a:r>
              <a:rPr lang="cs-CZ" sz="4000" b="1" dirty="0" smtClean="0">
                <a:solidFill>
                  <a:schemeClr val="bg1"/>
                </a:solidFill>
              </a:rPr>
              <a:t>zeď</a:t>
            </a:r>
            <a:endParaRPr lang="cs-CZ" sz="1600" b="1" dirty="0">
              <a:solidFill>
                <a:schemeClr val="bg1"/>
              </a:solidFill>
            </a:endParaRPr>
          </a:p>
        </p:txBody>
      </p:sp>
      <p:pic>
        <p:nvPicPr>
          <p:cNvPr id="23554" name="Picture 2" descr="Soubor:Praha Petrin Hladova ze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675" y="260648"/>
            <a:ext cx="5836294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724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605136" y="1034527"/>
            <a:ext cx="8064896" cy="4464496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Císař trpěl bolestivým onemocněním kloubů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Při jednom z lovů se svou družinou náhodně objevil místo, kde ze země tryskaly horké prameny s léčivými účinky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Založil zde lázně </a:t>
            </a:r>
            <a:r>
              <a:rPr lang="cs-CZ" sz="2800" dirty="0">
                <a:solidFill>
                  <a:schemeClr val="bg1"/>
                </a:solidFill>
              </a:rPr>
              <a:t>Horké Lázně u Lokte, které byly později přejmenované na Karlovy </a:t>
            </a:r>
            <a:r>
              <a:rPr lang="cs-CZ" sz="2800" dirty="0" smtClean="0">
                <a:solidFill>
                  <a:schemeClr val="bg1"/>
                </a:solidFill>
              </a:rPr>
              <a:t>Vary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16632"/>
            <a:ext cx="3672408" cy="86409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Karlovy Vary</a:t>
            </a:r>
            <a:endParaRPr lang="cs-CZ" sz="16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KarlovyVaryPanoram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37112"/>
            <a:ext cx="7620000" cy="21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03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107504" y="908720"/>
            <a:ext cx="9036496" cy="5832648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bg1"/>
                </a:solidFill>
              </a:rPr>
              <a:t>Jaký most byl za jeho vlády vybudován?</a:t>
            </a:r>
            <a:r>
              <a:rPr lang="cs-CZ" sz="2600" dirty="0" smtClean="0">
                <a:solidFill>
                  <a:schemeClr val="bg1"/>
                </a:solidFill>
              </a:rPr>
              <a:t/>
            </a:r>
            <a:br>
              <a:rPr lang="cs-CZ" sz="2600" dirty="0" smtClean="0">
                <a:solidFill>
                  <a:schemeClr val="bg1"/>
                </a:solidFill>
              </a:rPr>
            </a:br>
            <a:r>
              <a:rPr lang="cs-CZ" sz="2600" dirty="0" smtClean="0">
                <a:solidFill>
                  <a:schemeClr val="bg1"/>
                </a:solidFill>
              </a:rPr>
              <a:t>a) Karlův  b) Juditin  c) v Písku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bg1"/>
                </a:solidFill>
              </a:rPr>
              <a:t>Jak se jmenuje pražská čtvrt, kterou Karel založil?</a:t>
            </a:r>
            <a:r>
              <a:rPr lang="cs-CZ" sz="2600" dirty="0" smtClean="0">
                <a:solidFill>
                  <a:schemeClr val="bg1"/>
                </a:solidFill>
              </a:rPr>
              <a:t/>
            </a:r>
            <a:br>
              <a:rPr lang="cs-CZ" sz="2600" dirty="0" smtClean="0">
                <a:solidFill>
                  <a:schemeClr val="bg1"/>
                </a:solidFill>
              </a:rPr>
            </a:br>
            <a:r>
              <a:rPr lang="cs-CZ" sz="2600" dirty="0" smtClean="0">
                <a:solidFill>
                  <a:schemeClr val="bg1"/>
                </a:solidFill>
              </a:rPr>
              <a:t>a) Nové Město   b) Malá Strana  c) Josefov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bg1"/>
                </a:solidFill>
              </a:rPr>
              <a:t>K jakému účelu nechal Karel IV. vybudovat hrad Karlštejn?</a:t>
            </a:r>
            <a:r>
              <a:rPr lang="cs-CZ" sz="2600" dirty="0" smtClean="0">
                <a:solidFill>
                  <a:schemeClr val="bg1"/>
                </a:solidFill>
              </a:rPr>
              <a:t/>
            </a:r>
            <a:br>
              <a:rPr lang="cs-CZ" sz="2600" dirty="0" smtClean="0">
                <a:solidFill>
                  <a:schemeClr val="bg1"/>
                </a:solidFill>
              </a:rPr>
            </a:br>
            <a:r>
              <a:rPr lang="cs-CZ" sz="2600" dirty="0" smtClean="0">
                <a:solidFill>
                  <a:schemeClr val="bg1"/>
                </a:solidFill>
              </a:rPr>
              <a:t>a) obranu Prahy  b) lovecký hrádek  </a:t>
            </a:r>
            <a:br>
              <a:rPr lang="cs-CZ" sz="2600" dirty="0" smtClean="0">
                <a:solidFill>
                  <a:schemeClr val="bg1"/>
                </a:solidFill>
              </a:rPr>
            </a:br>
            <a:r>
              <a:rPr lang="cs-CZ" sz="2600" dirty="0" smtClean="0">
                <a:solidFill>
                  <a:schemeClr val="bg1"/>
                </a:solidFill>
              </a:rPr>
              <a:t>c) uchování korunovačních klenotů a svatých ostatků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bg1"/>
                </a:solidFill>
              </a:rPr>
              <a:t>Jak se Karel IV. zasloužil o růst vzdělanosti </a:t>
            </a:r>
            <a:r>
              <a:rPr lang="cs-CZ" sz="2600" b="1" dirty="0">
                <a:solidFill>
                  <a:schemeClr val="bg1"/>
                </a:solidFill>
              </a:rPr>
              <a:t/>
            </a:r>
            <a:br>
              <a:rPr lang="cs-CZ" sz="2600" b="1" dirty="0">
                <a:solidFill>
                  <a:schemeClr val="bg1"/>
                </a:solidFill>
              </a:rPr>
            </a:br>
            <a:r>
              <a:rPr lang="cs-CZ" sz="2600" b="1" dirty="0" smtClean="0">
                <a:solidFill>
                  <a:schemeClr val="bg1"/>
                </a:solidFill>
              </a:rPr>
              <a:t>v Čechách?</a:t>
            </a:r>
            <a:r>
              <a:rPr lang="cs-CZ" sz="2600" dirty="0">
                <a:solidFill>
                  <a:schemeClr val="bg1"/>
                </a:solidFill>
              </a:rPr>
              <a:t/>
            </a:r>
            <a:br>
              <a:rPr lang="cs-CZ" sz="2600" dirty="0">
                <a:solidFill>
                  <a:schemeClr val="bg1"/>
                </a:solidFill>
              </a:rPr>
            </a:br>
            <a:r>
              <a:rPr lang="cs-CZ" sz="2600" dirty="0" smtClean="0">
                <a:solidFill>
                  <a:schemeClr val="bg1"/>
                </a:solidFill>
              </a:rPr>
              <a:t>a) založením knihovny  b) založením univerzity  </a:t>
            </a:r>
            <a:br>
              <a:rPr lang="cs-CZ" sz="2600" dirty="0" smtClean="0">
                <a:solidFill>
                  <a:schemeClr val="bg1"/>
                </a:solidFill>
              </a:rPr>
            </a:br>
            <a:r>
              <a:rPr lang="cs-CZ" sz="2600" dirty="0" smtClean="0">
                <a:solidFill>
                  <a:schemeClr val="bg1"/>
                </a:solidFill>
              </a:rPr>
              <a:t>c) pozváním Cyrila a Metoděje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16632"/>
            <a:ext cx="4968552" cy="864096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Kontrolní otázky: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28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68952" cy="6120680"/>
          </a:xfrm>
        </p:spPr>
        <p:txBody>
          <a:bodyPr anchor="t"/>
          <a:lstStyle/>
          <a:p>
            <a:r>
              <a:rPr lang="cs-CZ" sz="2400" dirty="0" smtClean="0">
                <a:solidFill>
                  <a:schemeClr val="bg1"/>
                </a:solidFill>
              </a:rPr>
              <a:t>Zdroje:</a:t>
            </a:r>
            <a:r>
              <a:rPr lang="cs-CZ" sz="1400" dirty="0" smtClean="0">
                <a:solidFill>
                  <a:schemeClr val="bg1"/>
                </a:solidFill>
              </a:rPr>
              <a:t/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/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://upload.wikimedia.org/wikipedia/commons/thumb/9/99/Praha%2C_Katedr%C3%A1la%2C_JV_01.jpg/605px-Praha%2C_Katedr%C3%A1la%2C_JV_01.jpg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http://upload.wikimedia.org/wikipedia/commons/thumb/4/48/Okno_katedraly_Strasburg.JPG/798px-Okno_katedraly_Strasburg.JPG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upload.wikimedia.org/wikipedia/commons/thumb/d/d4/Hradschin_Prag.jpg/800px-Hradschin_Prag.jpg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://upload.wikimedia.org/wikipedia/commons/0/0f/Praha%2C_Nove_Mesto_-_Novomestska_radnice_III.jpg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http://www.zachrante-karluv-most.cz/res/data/000172_58_000551.jpg?seek=1263511728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upload.wikimedia.org/wikipedia/commons/thumb/2/2e/Prag_karlsbr%C3%BCcke_kleinseite.jpg/220px-Prag_karlsbr%C3%BCcke_kleinseite.jpg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://upload.wikimedia.org/wikipedia/commons/thumb/9/9b/Praha%2C_Mala_Strana_-_Mostecka_%28malostranska_mostecka_vez%29.jpg/170px-Praha%2C_Mala_Strana_-_Mostecka_%28malostranska_mostecka_vez%29.jpg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http://upload.wikimedia.org/wikipedia/commons/thumb/8/80/Karl%C5%A1tejn_029.jpg/800px-Karl%C5%A1tejn_029.jpg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://upload.wikimedia.org/wikipedia/commons/a/ad/Josef_Mathauser_-_Karel_IV._pokl%C3%A1d%C3%A1_z%C3%A1kadn%C3%AD_k%C3%A1men_k_nov%C3%A9mu_mostu.jpg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http://upload.wikimedia.org/wikipedia/commons/thumb/0/03/Praha_Petrin_Hladova_zed.jpg/800px-Praha_Petrin_Hladova_zed.jpg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http://upload.wikimedia.org/wikipedia/commons/thumb/9/91/KarlovyVaryPanorama.jpg/800px-KarlovyVaryPanorama.jpg</a:t>
            </a:r>
          </a:p>
        </p:txBody>
      </p:sp>
    </p:spTree>
    <p:extLst>
      <p:ext uri="{BB962C8B-B14F-4D97-AF65-F5344CB8AC3E}">
        <p14:creationId xmlns:p14="http://schemas.microsoft.com/office/powerpoint/2010/main" val="263769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Vlastní 1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862</TotalTime>
  <Words>644</Words>
  <Application>Microsoft Office PowerPoint</Application>
  <PresentationFormat>Předvádění na obrazovce (4:3)</PresentationFormat>
  <Paragraphs>84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Prezentace aplikace PowerPoint</vt:lpstr>
      <vt:lpstr>Prezentace aplikace PowerPoint</vt:lpstr>
      <vt:lpstr>Prezentace aplikace PowerPoint</vt:lpstr>
      <vt:lpstr>Karel IV. stavitelství</vt:lpstr>
      <vt:lpstr>Pražský hrad</vt:lpstr>
      <vt:lpstr>Prezentace aplikace PowerPoint</vt:lpstr>
      <vt:lpstr>Nové Město pražské</vt:lpstr>
      <vt:lpstr>Prezentace aplikace PowerPoint</vt:lpstr>
      <vt:lpstr>Prezentace aplikace PowerPoint</vt:lpstr>
      <vt:lpstr>Karlštejn</vt:lpstr>
      <vt:lpstr>Karlštejn</vt:lpstr>
      <vt:lpstr>Hladová  zeď</vt:lpstr>
      <vt:lpstr>Karlovy Vary</vt:lpstr>
      <vt:lpstr>Kontrolní otázky:</vt:lpstr>
      <vt:lpstr>Zdroje:  http://upload.wikimedia.org/wikipedia/commons/thumb/9/99/Praha%2C_Katedr%C3%A1la%2C_JV_01.jpg/605px-Praha%2C_Katedr%C3%A1la%2C_JV_01.jpg http://upload.wikimedia.org/wikipedia/commons/thumb/4/48/Okno_katedraly_Strasburg.JPG/798px-Okno_katedraly_Strasburg.JPG http://upload.wikimedia.org/wikipedia/commons/thumb/d/d4/Hradschin_Prag.jpg/800px-Hradschin_Prag.jpg http://upload.wikimedia.org/wikipedia/commons/0/0f/Praha%2C_Nove_Mesto_-_Novomestska_radnice_III.jpg http://www.zachrante-karluv-most.cz/res/data/000172_58_000551.jpg?seek=1263511728 http://upload.wikimedia.org/wikipedia/commons/thumb/2/2e/Prag_karlsbr%C3%BCcke_kleinseite.jpg/220px-Prag_karlsbr%C3%BCcke_kleinseite.jpg http://upload.wikimedia.org/wikipedia/commons/thumb/9/9b/Praha%2C_Mala_Strana_-_Mostecka_%28malostranska_mostecka_vez%29.jpg/170px-Praha%2C_Mala_Strana_-_Mostecka_%28malostranska_mostecka_vez%29.jpg http://upload.wikimedia.org/wikipedia/commons/thumb/8/80/Karl%C5%A1tejn_029.jpg/800px-Karl%C5%A1tejn_029.jpg http://upload.wikimedia.org/wikipedia/commons/a/ad/Josef_Mathauser_-_Karel_IV._pokl%C3%A1d%C3%A1_z%C3%A1kadn%C3%AD_k%C3%A1men_k_nov%C3%A9mu_mostu.jpg http://upload.wikimedia.org/wikipedia/commons/thumb/0/03/Praha_Petrin_Hladova_zed.jpg/800px-Praha_Petrin_Hladova_zed.jpg http://upload.wikimedia.org/wikipedia/commons/thumb/9/91/KarlovyVaryPanorama.jpg/800px-KarlovyVaryPanorama.jpg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 2.část</dc:title>
  <dc:creator>Renata Florianová</dc:creator>
  <cp:lastModifiedBy>Renata Florianová</cp:lastModifiedBy>
  <cp:revision>75</cp:revision>
  <dcterms:created xsi:type="dcterms:W3CDTF">2012-06-11T20:47:55Z</dcterms:created>
  <dcterms:modified xsi:type="dcterms:W3CDTF">2012-06-27T00:26:23Z</dcterms:modified>
</cp:coreProperties>
</file>