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8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090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678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2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92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69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1457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21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808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555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814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40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805084"/>
              </p:ext>
            </p:extLst>
          </p:nvPr>
        </p:nvGraphicFramePr>
        <p:xfrm>
          <a:off x="1665288" y="2414588"/>
          <a:ext cx="5813425" cy="280362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VY_32_Inovace_3298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Nouns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plural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forms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Množné číslo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podst.jmen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názorně vysvětluje a procvičuje tvorbu množného čísla podstatných jmen.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tvoří množné číslo u podstatných jmen, ovládá základní množství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nepravidelných podstatných jmen.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334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NOUN – PLURAL FORMS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62500" lnSpcReduction="20000"/>
          </a:bodyPr>
          <a:lstStyle/>
          <a:p>
            <a:r>
              <a:rPr lang="cs-CZ" sz="5100" b="1" u="sng" dirty="0" smtClean="0">
                <a:solidFill>
                  <a:schemeClr val="tx2">
                    <a:lumMod val="75000"/>
                  </a:schemeClr>
                </a:solidFill>
              </a:rPr>
              <a:t>PRAVIDELNÉ</a:t>
            </a:r>
            <a:endParaRPr lang="cs-CZ" sz="51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100" b="1" u="sng" dirty="0" smtClean="0">
                <a:solidFill>
                  <a:schemeClr val="tx2">
                    <a:lumMod val="75000"/>
                  </a:schemeClr>
                </a:solidFill>
              </a:rPr>
              <a:t>1.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koncovka </a:t>
            </a:r>
            <a:r>
              <a:rPr lang="cs-CZ" sz="4100" b="1" dirty="0" smtClean="0">
                <a:solidFill>
                  <a:schemeClr val="tx2">
                    <a:lumMod val="75000"/>
                  </a:schemeClr>
                </a:solidFill>
              </a:rPr>
              <a:t>–s/-es 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po neznělých souhláskách</a:t>
            </a:r>
          </a:p>
          <a:p>
            <a:pPr marL="0" indent="0">
              <a:buNone/>
            </a:pPr>
            <a:r>
              <a:rPr lang="cs-CZ" sz="41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4100" dirty="0" smtClean="0">
                <a:solidFill>
                  <a:srgbClr val="00B050"/>
                </a:solidFill>
              </a:rPr>
              <a:t>p, t, k, f 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…….vyslovujeme </a:t>
            </a:r>
            <a:r>
              <a:rPr lang="cs-CZ" sz="4100" b="1" dirty="0" smtClean="0">
                <a:solidFill>
                  <a:schemeClr val="tx2">
                    <a:lumMod val="75000"/>
                  </a:schemeClr>
                </a:solidFill>
              </a:rPr>
              <a:t>(- s)</a:t>
            </a:r>
            <a:endParaRPr lang="cs-CZ" sz="4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41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1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př. </a:t>
            </a:r>
            <a:r>
              <a:rPr lang="cs-CZ" sz="4100" dirty="0" err="1" smtClean="0">
                <a:solidFill>
                  <a:schemeClr val="tx2">
                    <a:lumMod val="75000"/>
                  </a:schemeClr>
                </a:solidFill>
              </a:rPr>
              <a:t>cups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4100" dirty="0" err="1" smtClean="0">
                <a:solidFill>
                  <a:schemeClr val="tx2">
                    <a:lumMod val="75000"/>
                  </a:schemeClr>
                </a:solidFill>
              </a:rPr>
              <a:t>cooks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…</a:t>
            </a:r>
          </a:p>
          <a:p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Po </a:t>
            </a:r>
            <a:r>
              <a:rPr lang="cs-CZ" sz="4100" dirty="0" smtClean="0">
                <a:solidFill>
                  <a:srgbClr val="00B050"/>
                </a:solidFill>
              </a:rPr>
              <a:t>znělých souhláskách, po samohláskách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a</a:t>
            </a:r>
          </a:p>
          <a:p>
            <a:pPr marL="0" indent="0">
              <a:buNone/>
            </a:pP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cs-CZ" sz="4100" dirty="0" smtClean="0">
                <a:solidFill>
                  <a:srgbClr val="00B050"/>
                </a:solidFill>
              </a:rPr>
              <a:t>dvojhláskách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…….vyslovujeme </a:t>
            </a:r>
            <a:r>
              <a:rPr lang="cs-CZ" sz="4100" b="1" dirty="0" smtClean="0">
                <a:solidFill>
                  <a:schemeClr val="tx2">
                    <a:lumMod val="75000"/>
                  </a:schemeClr>
                </a:solidFill>
              </a:rPr>
              <a:t>(-z)</a:t>
            </a:r>
            <a:endParaRPr lang="cs-CZ" sz="4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41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  př. </a:t>
            </a:r>
            <a:r>
              <a:rPr lang="cs-CZ" sz="4100" dirty="0" err="1" smtClean="0">
                <a:solidFill>
                  <a:schemeClr val="tx2">
                    <a:lumMod val="75000"/>
                  </a:schemeClr>
                </a:solidFill>
              </a:rPr>
              <a:t>dogs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4100" dirty="0" err="1" smtClean="0">
                <a:solidFill>
                  <a:schemeClr val="tx2">
                    <a:lumMod val="75000"/>
                  </a:schemeClr>
                </a:solidFill>
              </a:rPr>
              <a:t>cars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4100" dirty="0" err="1" smtClean="0">
                <a:solidFill>
                  <a:schemeClr val="tx2">
                    <a:lumMod val="75000"/>
                  </a:schemeClr>
                </a:solidFill>
              </a:rPr>
              <a:t>birds</a:t>
            </a:r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 …</a:t>
            </a:r>
          </a:p>
          <a:p>
            <a:r>
              <a:rPr lang="cs-CZ" sz="4100" dirty="0" smtClean="0">
                <a:solidFill>
                  <a:schemeClr val="tx2">
                    <a:lumMod val="75000"/>
                  </a:schemeClr>
                </a:solidFill>
              </a:rPr>
              <a:t>Po sykavkách  </a:t>
            </a:r>
            <a:r>
              <a:rPr lang="cs-CZ" sz="4100" dirty="0" smtClean="0">
                <a:solidFill>
                  <a:srgbClr val="00B050"/>
                </a:solidFill>
              </a:rPr>
              <a:t>s, z, š, ž, č, </a:t>
            </a:r>
            <a:r>
              <a:rPr lang="cs-CZ" sz="4100" dirty="0" err="1" smtClean="0">
                <a:solidFill>
                  <a:srgbClr val="00B050"/>
                </a:solidFill>
              </a:rPr>
              <a:t>dž</a:t>
            </a:r>
            <a:r>
              <a:rPr lang="cs-CZ" sz="4100" dirty="0" smtClean="0">
                <a:solidFill>
                  <a:srgbClr val="00B050"/>
                </a:solidFill>
              </a:rPr>
              <a:t> </a:t>
            </a:r>
            <a:r>
              <a:rPr lang="cs-CZ" sz="4100" dirty="0" smtClean="0"/>
              <a:t>…..vyslovujeme </a:t>
            </a:r>
            <a:r>
              <a:rPr lang="cs-CZ" sz="4100" b="1" dirty="0" smtClean="0"/>
              <a:t>(-</a:t>
            </a:r>
            <a:r>
              <a:rPr lang="cs-CZ" sz="4100" b="1" dirty="0" err="1" smtClean="0"/>
              <a:t>iz</a:t>
            </a:r>
            <a:r>
              <a:rPr lang="cs-CZ" sz="4100" b="1" dirty="0" smtClean="0"/>
              <a:t>)</a:t>
            </a:r>
            <a:endParaRPr lang="cs-CZ" sz="4100" dirty="0" smtClean="0"/>
          </a:p>
          <a:p>
            <a:r>
              <a:rPr lang="cs-CZ" sz="4100" dirty="0" smtClean="0"/>
              <a:t>př. </a:t>
            </a:r>
            <a:r>
              <a:rPr lang="cs-CZ" sz="4100" dirty="0" err="1" smtClean="0"/>
              <a:t>boxes</a:t>
            </a:r>
            <a:r>
              <a:rPr lang="cs-CZ" sz="4100" dirty="0" smtClean="0"/>
              <a:t>, </a:t>
            </a:r>
            <a:r>
              <a:rPr lang="cs-CZ" sz="4100" dirty="0" err="1" smtClean="0"/>
              <a:t>classes</a:t>
            </a:r>
            <a:r>
              <a:rPr lang="cs-CZ" sz="4100" dirty="0" smtClean="0"/>
              <a:t>, </a:t>
            </a:r>
            <a:r>
              <a:rPr lang="cs-CZ" sz="4100" dirty="0" err="1" smtClean="0"/>
              <a:t>houses</a:t>
            </a:r>
            <a:endParaRPr lang="cs-CZ" sz="4100" dirty="0" smtClean="0"/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404550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Množné číslo </a:t>
            </a:r>
            <a:r>
              <a:rPr lang="cs-CZ" dirty="0" err="1" smtClean="0"/>
              <a:t>podst.jmen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2/ změna v pravopisu  </a:t>
            </a:r>
            <a:r>
              <a:rPr lang="cs-CZ" b="1" dirty="0"/>
              <a:t>–y</a:t>
            </a:r>
            <a:r>
              <a:rPr lang="cs-CZ" dirty="0"/>
              <a:t>   na </a:t>
            </a:r>
            <a:r>
              <a:rPr lang="cs-CZ" b="1" dirty="0"/>
              <a:t>– </a:t>
            </a:r>
            <a:r>
              <a:rPr lang="cs-CZ" b="1" dirty="0" err="1"/>
              <a:t>ies</a:t>
            </a:r>
            <a:r>
              <a:rPr lang="cs-CZ" b="1" dirty="0"/>
              <a:t>, </a:t>
            </a:r>
            <a:r>
              <a:rPr lang="cs-CZ" dirty="0"/>
              <a:t>stojí – </a:t>
            </a:r>
            <a:r>
              <a:rPr lang="cs-CZ" dirty="0" err="1"/>
              <a:t>li</a:t>
            </a:r>
            <a:r>
              <a:rPr lang="cs-CZ" dirty="0"/>
              <a:t> před ním </a:t>
            </a:r>
            <a:r>
              <a:rPr lang="cs-CZ" b="1" dirty="0"/>
              <a:t>souhláska</a:t>
            </a:r>
            <a:endParaRPr lang="cs-CZ" dirty="0"/>
          </a:p>
          <a:p>
            <a:pPr lvl="0"/>
            <a:r>
              <a:rPr lang="cs-CZ" dirty="0"/>
              <a:t>Př. study – </a:t>
            </a:r>
            <a:r>
              <a:rPr lang="cs-CZ" dirty="0" err="1"/>
              <a:t>studies</a:t>
            </a:r>
            <a:r>
              <a:rPr lang="cs-CZ" dirty="0"/>
              <a:t> , lady – </a:t>
            </a:r>
            <a:r>
              <a:rPr lang="cs-CZ" dirty="0" err="1"/>
              <a:t>ladies</a:t>
            </a:r>
            <a:r>
              <a:rPr lang="cs-CZ" dirty="0"/>
              <a:t> </a:t>
            </a:r>
          </a:p>
          <a:p>
            <a:r>
              <a:rPr lang="cs-CZ" dirty="0"/>
              <a:t>3/ nedochází ke změně </a:t>
            </a:r>
            <a:r>
              <a:rPr lang="cs-CZ" b="1" dirty="0"/>
              <a:t>– y</a:t>
            </a:r>
            <a:r>
              <a:rPr lang="cs-CZ" dirty="0"/>
              <a:t>, stojí-li před ním </a:t>
            </a:r>
            <a:r>
              <a:rPr lang="cs-CZ" b="1" dirty="0"/>
              <a:t>samohláska</a:t>
            </a:r>
            <a:endParaRPr lang="cs-CZ" dirty="0"/>
          </a:p>
          <a:p>
            <a:pPr lvl="0"/>
            <a:r>
              <a:rPr lang="cs-CZ" dirty="0"/>
              <a:t>Př. boy – </a:t>
            </a:r>
            <a:r>
              <a:rPr lang="cs-CZ" dirty="0" err="1"/>
              <a:t>boys</a:t>
            </a:r>
            <a:r>
              <a:rPr lang="cs-CZ" dirty="0"/>
              <a:t>, play – </a:t>
            </a:r>
            <a:r>
              <a:rPr lang="cs-CZ" dirty="0" err="1"/>
              <a:t>plays</a:t>
            </a:r>
            <a:endParaRPr lang="cs-CZ" dirty="0"/>
          </a:p>
          <a:p>
            <a:r>
              <a:rPr lang="cs-CZ" dirty="0"/>
              <a:t>4/ zakončení na </a:t>
            </a:r>
            <a:r>
              <a:rPr lang="cs-CZ" b="1" dirty="0"/>
              <a:t>–o, </a:t>
            </a:r>
            <a:r>
              <a:rPr lang="cs-CZ" dirty="0"/>
              <a:t>měníme na </a:t>
            </a:r>
            <a:r>
              <a:rPr lang="cs-CZ" b="1" dirty="0"/>
              <a:t>– </a:t>
            </a:r>
            <a:r>
              <a:rPr lang="cs-CZ" b="1" dirty="0" err="1"/>
              <a:t>oes</a:t>
            </a:r>
            <a:endParaRPr lang="cs-CZ" dirty="0"/>
          </a:p>
          <a:p>
            <a:pPr lvl="0"/>
            <a:r>
              <a:rPr lang="cs-CZ" dirty="0"/>
              <a:t>př. </a:t>
            </a:r>
            <a:r>
              <a:rPr lang="cs-CZ" dirty="0" err="1"/>
              <a:t>potato</a:t>
            </a:r>
            <a:r>
              <a:rPr lang="cs-CZ" dirty="0"/>
              <a:t> – </a:t>
            </a:r>
            <a:r>
              <a:rPr lang="cs-CZ" dirty="0" err="1"/>
              <a:t>potatoes</a:t>
            </a:r>
            <a:r>
              <a:rPr lang="cs-CZ" dirty="0"/>
              <a:t>, </a:t>
            </a:r>
            <a:r>
              <a:rPr lang="cs-CZ" dirty="0" err="1"/>
              <a:t>hero</a:t>
            </a:r>
            <a:r>
              <a:rPr lang="cs-CZ" dirty="0"/>
              <a:t> - </a:t>
            </a:r>
            <a:r>
              <a:rPr lang="cs-CZ" dirty="0" err="1"/>
              <a:t>heroes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59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b="1" dirty="0"/>
              <a:t>NEPRAVIDELNÉ – pamatuj</a:t>
            </a:r>
            <a:r>
              <a:rPr lang="cs-CZ" b="1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man </a:t>
            </a:r>
            <a:r>
              <a:rPr lang="cs-CZ" dirty="0"/>
              <a:t>– </a:t>
            </a:r>
            <a:r>
              <a:rPr lang="cs-CZ" dirty="0" err="1"/>
              <a:t>men</a:t>
            </a:r>
            <a:r>
              <a:rPr lang="cs-CZ" dirty="0"/>
              <a:t> ….muž – muži                                           </a:t>
            </a:r>
            <a:r>
              <a:rPr lang="cs-CZ" dirty="0" err="1"/>
              <a:t>foot</a:t>
            </a:r>
            <a:r>
              <a:rPr lang="cs-CZ" dirty="0"/>
              <a:t> – </a:t>
            </a:r>
            <a:r>
              <a:rPr lang="cs-CZ" dirty="0" err="1"/>
              <a:t>feet</a:t>
            </a:r>
            <a:r>
              <a:rPr lang="cs-CZ" dirty="0"/>
              <a:t> ….chodidlo - chodidla</a:t>
            </a:r>
          </a:p>
          <a:p>
            <a:r>
              <a:rPr lang="cs-CZ" dirty="0" err="1"/>
              <a:t>woman</a:t>
            </a:r>
            <a:r>
              <a:rPr lang="cs-CZ" dirty="0"/>
              <a:t> – </a:t>
            </a:r>
            <a:r>
              <a:rPr lang="cs-CZ" dirty="0" err="1"/>
              <a:t>women</a:t>
            </a:r>
            <a:r>
              <a:rPr lang="cs-CZ" dirty="0"/>
              <a:t> ….žena  - ženy                               </a:t>
            </a:r>
            <a:r>
              <a:rPr lang="cs-CZ" dirty="0" err="1"/>
              <a:t>tooth</a:t>
            </a:r>
            <a:r>
              <a:rPr lang="cs-CZ" dirty="0"/>
              <a:t> – </a:t>
            </a:r>
            <a:r>
              <a:rPr lang="cs-CZ" dirty="0" err="1"/>
              <a:t>teeth</a:t>
            </a:r>
            <a:r>
              <a:rPr lang="cs-CZ" dirty="0"/>
              <a:t> ….zub – zuby</a:t>
            </a:r>
          </a:p>
          <a:p>
            <a:r>
              <a:rPr lang="cs-CZ" dirty="0" err="1"/>
              <a:t>child</a:t>
            </a:r>
            <a:r>
              <a:rPr lang="cs-CZ" dirty="0"/>
              <a:t> – </a:t>
            </a:r>
            <a:r>
              <a:rPr lang="cs-CZ" dirty="0" err="1"/>
              <a:t>children</a:t>
            </a:r>
            <a:r>
              <a:rPr lang="cs-CZ" dirty="0"/>
              <a:t> ….dítě – děti                                      </a:t>
            </a:r>
            <a:r>
              <a:rPr lang="cs-CZ" dirty="0" err="1"/>
              <a:t>wife</a:t>
            </a:r>
            <a:r>
              <a:rPr lang="cs-CZ" dirty="0"/>
              <a:t> – </a:t>
            </a:r>
            <a:r>
              <a:rPr lang="cs-CZ" dirty="0" err="1"/>
              <a:t>wives</a:t>
            </a:r>
            <a:r>
              <a:rPr lang="cs-CZ" dirty="0"/>
              <a:t> ….manželka - manželky</a:t>
            </a:r>
          </a:p>
          <a:p>
            <a:r>
              <a:rPr lang="cs-CZ" dirty="0"/>
              <a:t>person – </a:t>
            </a:r>
            <a:r>
              <a:rPr lang="cs-CZ" dirty="0" err="1"/>
              <a:t>people</a:t>
            </a:r>
            <a:r>
              <a:rPr lang="cs-CZ" dirty="0"/>
              <a:t> ….osoba – lidé                                 </a:t>
            </a:r>
            <a:r>
              <a:rPr lang="cs-CZ" dirty="0" err="1"/>
              <a:t>knife</a:t>
            </a:r>
            <a:r>
              <a:rPr lang="cs-CZ" dirty="0"/>
              <a:t> – </a:t>
            </a:r>
            <a:r>
              <a:rPr lang="cs-CZ" dirty="0" err="1"/>
              <a:t>knives</a:t>
            </a:r>
            <a:r>
              <a:rPr lang="cs-CZ" dirty="0"/>
              <a:t> ….nůž - nože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787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620688"/>
            <a:ext cx="3377143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Utvořte množné číslo: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851110"/>
            <a:ext cx="3409908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err="1"/>
              <a:t>p</a:t>
            </a:r>
            <a:r>
              <a:rPr lang="cs-CZ" sz="2800" dirty="0" err="1" smtClean="0"/>
              <a:t>encil</a:t>
            </a:r>
            <a:r>
              <a:rPr lang="cs-CZ" sz="2800" dirty="0" smtClean="0"/>
              <a:t> - …………………….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5888" y="620688"/>
            <a:ext cx="1197764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pencils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07374" y="1484784"/>
            <a:ext cx="3105594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err="1"/>
              <a:t>h</a:t>
            </a:r>
            <a:r>
              <a:rPr lang="cs-CZ" sz="2800" dirty="0" err="1" smtClean="0"/>
              <a:t>orse</a:t>
            </a:r>
            <a:r>
              <a:rPr lang="cs-CZ" sz="2800" dirty="0" smtClean="0"/>
              <a:t> - ………………….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80922" y="1246513"/>
            <a:ext cx="1141916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horses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53303" y="2375302"/>
            <a:ext cx="3348994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/>
              <a:t>p</a:t>
            </a:r>
            <a:r>
              <a:rPr lang="cs-CZ" sz="2800" dirty="0" err="1" smtClean="0"/>
              <a:t>otato</a:t>
            </a:r>
            <a:r>
              <a:rPr lang="cs-CZ" sz="2800" dirty="0" smtClean="0"/>
              <a:t> - …………………..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2204864"/>
            <a:ext cx="1471878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potatoes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3284984"/>
            <a:ext cx="2886752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/>
              <a:t>f</a:t>
            </a:r>
            <a:r>
              <a:rPr lang="cs-CZ" sz="2800" dirty="0" err="1" smtClean="0"/>
              <a:t>amily</a:t>
            </a:r>
            <a:r>
              <a:rPr lang="cs-CZ" sz="2800" dirty="0" smtClean="0"/>
              <a:t> - …………......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3544959"/>
            <a:ext cx="2688557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an - ……………….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3441" y="3023374"/>
            <a:ext cx="1309397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families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01722" y="3284984"/>
            <a:ext cx="838691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men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44095" y="4463534"/>
            <a:ext cx="301556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class</a:t>
            </a:r>
            <a:r>
              <a:rPr lang="cs-CZ" sz="2800" dirty="0" smtClean="0"/>
              <a:t> - ………………….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87584" y="4188635"/>
            <a:ext cx="1191352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classes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08104" y="4986754"/>
            <a:ext cx="233076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oy - …………….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47934" y="4725144"/>
            <a:ext cx="860685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boys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187624" y="5661248"/>
            <a:ext cx="3002873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/>
              <a:t>s</a:t>
            </a:r>
            <a:r>
              <a:rPr lang="cs-CZ" sz="2800" dirty="0" err="1" smtClean="0"/>
              <a:t>ister</a:t>
            </a:r>
            <a:r>
              <a:rPr lang="cs-CZ" sz="2800" dirty="0" smtClean="0"/>
              <a:t> - ………………...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13440" y="5479739"/>
            <a:ext cx="1482495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sisters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9768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4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cs-CZ" dirty="0" smtClean="0"/>
              <a:t>Dej věty do množného čísla: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garden.</a:t>
            </a:r>
          </a:p>
          <a:p>
            <a:r>
              <a:rPr lang="cs-CZ" dirty="0" smtClean="0"/>
              <a:t>………………………………………..</a:t>
            </a:r>
          </a:p>
          <a:p>
            <a:r>
              <a:rPr lang="cs-CZ" dirty="0" smtClean="0"/>
              <a:t>A pupil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………………………………………..</a:t>
            </a:r>
          </a:p>
          <a:p>
            <a:r>
              <a:rPr lang="cs-CZ" dirty="0" err="1" smtClean="0"/>
              <a:t>This</a:t>
            </a:r>
            <a:r>
              <a:rPr lang="cs-CZ" dirty="0" smtClean="0"/>
              <a:t> house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bedroom</a:t>
            </a:r>
            <a:r>
              <a:rPr lang="cs-CZ" dirty="0" smtClean="0"/>
              <a:t>.</a:t>
            </a:r>
          </a:p>
          <a:p>
            <a:r>
              <a:rPr lang="cs-CZ" dirty="0" smtClean="0"/>
              <a:t>………………………………………………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banana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</a:p>
          <a:p>
            <a:r>
              <a:rPr lang="cs-CZ" dirty="0" smtClean="0"/>
              <a:t>………………………………………………</a:t>
            </a:r>
            <a:endParaRPr lang="cs-CZ" dirty="0"/>
          </a:p>
        </p:txBody>
      </p:sp>
      <p:pic>
        <p:nvPicPr>
          <p:cNvPr id="102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825" y="2559050"/>
            <a:ext cx="182721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17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garden. (2)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two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gardens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A pupil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ball</a:t>
            </a:r>
            <a:r>
              <a:rPr lang="cs-CZ" dirty="0" smtClean="0"/>
              <a:t>. (3)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Pupils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three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balls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err="1" smtClean="0"/>
              <a:t>This</a:t>
            </a:r>
            <a:r>
              <a:rPr lang="cs-CZ" dirty="0" smtClean="0"/>
              <a:t> house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bedroom</a:t>
            </a:r>
            <a:r>
              <a:rPr lang="cs-CZ" dirty="0" smtClean="0"/>
              <a:t>. (6)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These </a:t>
            </a:r>
            <a:r>
              <a:rPr lang="cs-CZ" dirty="0" err="1" smtClean="0">
                <a:solidFill>
                  <a:srgbClr val="FF0000"/>
                </a:solidFill>
              </a:rPr>
              <a:t>houses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six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bedrooms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banana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Bananas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>
                <a:solidFill>
                  <a:srgbClr val="FF0000"/>
                </a:solidFill>
              </a:rPr>
              <a:t>yellow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825" y="2559050"/>
            <a:ext cx="182721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77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val="88777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352</Words>
  <Application>Microsoft Office PowerPoint</Application>
  <PresentationFormat>Předvádění na obrazovce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NOUN – PLURAL FORMS</vt:lpstr>
      <vt:lpstr>Množné číslo podst.jmen</vt:lpstr>
      <vt:lpstr>NEPRAVIDELNÉ – pamatuj!</vt:lpstr>
      <vt:lpstr>Prezentace aplikace PowerPoint</vt:lpstr>
      <vt:lpstr>Dej věty do množného čísla: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install</cp:lastModifiedBy>
  <cp:revision>16</cp:revision>
  <dcterms:created xsi:type="dcterms:W3CDTF">2012-03-31T07:42:38Z</dcterms:created>
  <dcterms:modified xsi:type="dcterms:W3CDTF">2012-04-09T18:49:36Z</dcterms:modified>
</cp:coreProperties>
</file>