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9122951"/>
              </p:ext>
            </p:extLst>
          </p:nvPr>
        </p:nvGraphicFramePr>
        <p:xfrm>
          <a:off x="1665288" y="2414588"/>
          <a:ext cx="5813425" cy="2909361"/>
        </p:xfrm>
        <a:graphic>
          <a:graphicData uri="http://schemas.openxmlformats.org/drawingml/2006/table">
            <a:tbl>
              <a:tblPr/>
              <a:tblGrid>
                <a:gridCol w="1394544"/>
                <a:gridCol w="4418881"/>
              </a:tblGrid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Marcela Götzová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86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VY_32_Inovace_3300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Numbers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Číslovky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5.B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názorně vysvětluje a procvičuje používání základních číslovek.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3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Žák ovládá základní číslovky a používá je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 kontextu.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2367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rgbClr val="C00000"/>
            </a:solidFill>
          </a:ln>
        </p:spPr>
        <p:txBody>
          <a:bodyPr/>
          <a:lstStyle/>
          <a:p>
            <a:r>
              <a:rPr lang="cs-CZ" dirty="0" err="1" smtClean="0"/>
              <a:t>Numbers</a:t>
            </a:r>
            <a:r>
              <a:rPr lang="cs-CZ" dirty="0" smtClean="0"/>
              <a:t> 1 - 20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ln>
            <a:solidFill>
              <a:srgbClr val="92D05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   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smtClean="0"/>
              <a:t>2   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smtClean="0"/>
              <a:t>3    </a:t>
            </a:r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4   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5    </a:t>
            </a:r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smtClean="0"/>
              <a:t>6   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smtClean="0"/>
              <a:t>7    </a:t>
            </a:r>
            <a:r>
              <a:rPr lang="cs-CZ" dirty="0" err="1" smtClean="0"/>
              <a:t>seven</a:t>
            </a:r>
            <a:endParaRPr lang="cs-CZ" dirty="0" smtClean="0"/>
          </a:p>
          <a:p>
            <a:r>
              <a:rPr lang="cs-CZ" dirty="0" smtClean="0"/>
              <a:t>8    </a:t>
            </a:r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smtClean="0"/>
              <a:t>9   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smtClean="0"/>
              <a:t>10  ten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ln>
            <a:solidFill>
              <a:srgbClr val="FF000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11    </a:t>
            </a:r>
            <a:r>
              <a:rPr lang="cs-CZ" dirty="0" err="1" smtClean="0"/>
              <a:t>eleven</a:t>
            </a:r>
            <a:endParaRPr lang="cs-CZ" dirty="0" smtClean="0"/>
          </a:p>
          <a:p>
            <a:r>
              <a:rPr lang="cs-CZ" dirty="0" smtClean="0"/>
              <a:t>12    </a:t>
            </a:r>
            <a:r>
              <a:rPr lang="cs-CZ" dirty="0" err="1" smtClean="0"/>
              <a:t>twelve</a:t>
            </a:r>
            <a:endParaRPr lang="cs-CZ" dirty="0" smtClean="0"/>
          </a:p>
          <a:p>
            <a:r>
              <a:rPr lang="cs-CZ" dirty="0" smtClean="0"/>
              <a:t>13    </a:t>
            </a:r>
            <a:r>
              <a:rPr lang="cs-CZ" dirty="0" err="1" smtClean="0"/>
              <a:t>thirteen</a:t>
            </a:r>
            <a:endParaRPr lang="cs-CZ" dirty="0" smtClean="0"/>
          </a:p>
          <a:p>
            <a:r>
              <a:rPr lang="cs-CZ" dirty="0" smtClean="0"/>
              <a:t>14    </a:t>
            </a:r>
            <a:r>
              <a:rPr lang="cs-CZ" dirty="0" err="1" smtClean="0"/>
              <a:t>fourteen</a:t>
            </a:r>
            <a:endParaRPr lang="cs-CZ" dirty="0" smtClean="0"/>
          </a:p>
          <a:p>
            <a:r>
              <a:rPr lang="cs-CZ" dirty="0" smtClean="0"/>
              <a:t>15    </a:t>
            </a:r>
            <a:r>
              <a:rPr lang="cs-CZ" dirty="0" err="1" smtClean="0"/>
              <a:t>fifteen</a:t>
            </a:r>
            <a:endParaRPr lang="cs-CZ" dirty="0" smtClean="0"/>
          </a:p>
          <a:p>
            <a:r>
              <a:rPr lang="cs-CZ" dirty="0" smtClean="0"/>
              <a:t>16    </a:t>
            </a:r>
            <a:r>
              <a:rPr lang="cs-CZ" dirty="0" err="1" smtClean="0"/>
              <a:t>sixteen</a:t>
            </a:r>
            <a:endParaRPr lang="cs-CZ" dirty="0" smtClean="0"/>
          </a:p>
          <a:p>
            <a:r>
              <a:rPr lang="cs-CZ" dirty="0" smtClean="0"/>
              <a:t>17    </a:t>
            </a:r>
            <a:r>
              <a:rPr lang="cs-CZ" dirty="0" err="1" smtClean="0"/>
              <a:t>seventeen</a:t>
            </a:r>
            <a:endParaRPr lang="cs-CZ" dirty="0" smtClean="0"/>
          </a:p>
          <a:p>
            <a:r>
              <a:rPr lang="cs-CZ" dirty="0" smtClean="0"/>
              <a:t>18    </a:t>
            </a:r>
            <a:r>
              <a:rPr lang="cs-CZ" dirty="0" err="1" smtClean="0"/>
              <a:t>eighteen</a:t>
            </a:r>
            <a:endParaRPr lang="cs-CZ" dirty="0" smtClean="0"/>
          </a:p>
          <a:p>
            <a:r>
              <a:rPr lang="cs-CZ" dirty="0" smtClean="0"/>
              <a:t>19    </a:t>
            </a:r>
            <a:r>
              <a:rPr lang="cs-CZ" dirty="0" err="1" smtClean="0"/>
              <a:t>nineteen</a:t>
            </a:r>
            <a:endParaRPr lang="cs-CZ" dirty="0" smtClean="0"/>
          </a:p>
          <a:p>
            <a:r>
              <a:rPr lang="cs-CZ" dirty="0" smtClean="0"/>
              <a:t>20    </a:t>
            </a:r>
            <a:r>
              <a:rPr lang="cs-CZ" dirty="0" err="1" smtClean="0"/>
              <a:t>twenty</a:t>
            </a:r>
            <a:endParaRPr lang="cs-CZ" dirty="0"/>
          </a:p>
        </p:txBody>
      </p:sp>
      <p:pic>
        <p:nvPicPr>
          <p:cNvPr id="1026" name="Picture 2" descr="C:\Program Files\Microsoft Office\MEDIA\CAGCAT10\j014948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5525" y="2389188"/>
            <a:ext cx="2144713" cy="2179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550" y="2805113"/>
            <a:ext cx="1830388" cy="1149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0194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C000"/>
            </a:solidFill>
          </a:ln>
        </p:spPr>
        <p:txBody>
          <a:bodyPr/>
          <a:lstStyle/>
          <a:p>
            <a:r>
              <a:rPr lang="cs-CZ" dirty="0" smtClean="0"/>
              <a:t>Číslovky 21 - 100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rgbClr val="00B050"/>
            </a:solidFill>
          </a:ln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21   </a:t>
            </a:r>
            <a:r>
              <a:rPr lang="cs-CZ" dirty="0" err="1" smtClean="0"/>
              <a:t>twenty-one</a:t>
            </a:r>
            <a:endParaRPr lang="cs-CZ" dirty="0" smtClean="0"/>
          </a:p>
          <a:p>
            <a:r>
              <a:rPr lang="cs-CZ" dirty="0" smtClean="0"/>
              <a:t>22   </a:t>
            </a:r>
            <a:r>
              <a:rPr lang="cs-CZ" dirty="0" err="1" smtClean="0"/>
              <a:t>twenty-two</a:t>
            </a:r>
            <a:endParaRPr lang="cs-CZ" dirty="0" smtClean="0"/>
          </a:p>
          <a:p>
            <a:r>
              <a:rPr lang="cs-CZ" dirty="0" smtClean="0"/>
              <a:t>23   </a:t>
            </a:r>
            <a:r>
              <a:rPr lang="cs-CZ" dirty="0" err="1" smtClean="0"/>
              <a:t>twenty-three</a:t>
            </a:r>
            <a:endParaRPr lang="cs-CZ" dirty="0" smtClean="0"/>
          </a:p>
          <a:p>
            <a:r>
              <a:rPr lang="cs-CZ" dirty="0" smtClean="0"/>
              <a:t>24   </a:t>
            </a:r>
            <a:r>
              <a:rPr lang="cs-CZ" dirty="0" err="1" smtClean="0"/>
              <a:t>twenty-four</a:t>
            </a:r>
            <a:endParaRPr lang="cs-CZ" dirty="0" smtClean="0"/>
          </a:p>
          <a:p>
            <a:r>
              <a:rPr lang="cs-CZ" dirty="0" smtClean="0"/>
              <a:t>25   </a:t>
            </a:r>
            <a:r>
              <a:rPr lang="cs-CZ" dirty="0" err="1" smtClean="0"/>
              <a:t>twenty-five</a:t>
            </a:r>
            <a:endParaRPr lang="cs-CZ" dirty="0" smtClean="0"/>
          </a:p>
          <a:p>
            <a:r>
              <a:rPr lang="cs-CZ" dirty="0" smtClean="0"/>
              <a:t>26   </a:t>
            </a:r>
            <a:r>
              <a:rPr lang="cs-CZ" dirty="0" err="1" smtClean="0"/>
              <a:t>twenty-six</a:t>
            </a:r>
            <a:endParaRPr lang="cs-CZ" dirty="0" smtClean="0"/>
          </a:p>
          <a:p>
            <a:r>
              <a:rPr lang="cs-CZ" dirty="0" smtClean="0"/>
              <a:t>27   </a:t>
            </a:r>
            <a:r>
              <a:rPr lang="cs-CZ" dirty="0" err="1" smtClean="0"/>
              <a:t>twenty-seven</a:t>
            </a:r>
            <a:endParaRPr lang="cs-CZ" dirty="0" smtClean="0"/>
          </a:p>
          <a:p>
            <a:r>
              <a:rPr lang="cs-CZ" dirty="0" smtClean="0"/>
              <a:t>28   </a:t>
            </a:r>
            <a:r>
              <a:rPr lang="cs-CZ" dirty="0" err="1" smtClean="0"/>
              <a:t>twenty-eight</a:t>
            </a:r>
            <a:endParaRPr lang="cs-CZ" dirty="0" smtClean="0"/>
          </a:p>
          <a:p>
            <a:r>
              <a:rPr lang="cs-CZ" dirty="0" smtClean="0"/>
              <a:t>29   </a:t>
            </a:r>
            <a:r>
              <a:rPr lang="cs-CZ" dirty="0" err="1" smtClean="0"/>
              <a:t>twenty-nine</a:t>
            </a:r>
            <a:endParaRPr lang="cs-CZ" dirty="0" smtClean="0"/>
          </a:p>
          <a:p>
            <a:r>
              <a:rPr lang="cs-CZ" dirty="0" smtClean="0"/>
              <a:t>30   </a:t>
            </a:r>
            <a:r>
              <a:rPr lang="cs-CZ" dirty="0" err="1" smtClean="0"/>
              <a:t>thirty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rgbClr val="0070C0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31  </a:t>
            </a:r>
            <a:r>
              <a:rPr lang="cs-CZ" sz="3200" dirty="0" err="1" smtClean="0"/>
              <a:t>thirty-one</a:t>
            </a:r>
            <a:endParaRPr lang="cs-CZ" sz="3200" dirty="0" smtClean="0"/>
          </a:p>
          <a:p>
            <a:r>
              <a:rPr lang="cs-CZ" sz="3200" dirty="0" smtClean="0"/>
              <a:t>40  </a:t>
            </a:r>
            <a:r>
              <a:rPr lang="cs-CZ" sz="3200" dirty="0" err="1" smtClean="0"/>
              <a:t>forty</a:t>
            </a:r>
            <a:endParaRPr lang="cs-CZ" sz="3200" dirty="0" smtClean="0"/>
          </a:p>
          <a:p>
            <a:r>
              <a:rPr lang="cs-CZ" sz="3200" dirty="0" smtClean="0"/>
              <a:t>50  </a:t>
            </a:r>
            <a:r>
              <a:rPr lang="cs-CZ" sz="3200" dirty="0" err="1" smtClean="0"/>
              <a:t>fifty</a:t>
            </a:r>
            <a:endParaRPr lang="cs-CZ" sz="3200" dirty="0" smtClean="0"/>
          </a:p>
          <a:p>
            <a:r>
              <a:rPr lang="cs-CZ" sz="3200" dirty="0" smtClean="0"/>
              <a:t>60  </a:t>
            </a:r>
            <a:r>
              <a:rPr lang="cs-CZ" sz="3200" dirty="0" err="1" smtClean="0"/>
              <a:t>sixty</a:t>
            </a:r>
            <a:endParaRPr lang="cs-CZ" sz="3200" dirty="0" smtClean="0"/>
          </a:p>
          <a:p>
            <a:r>
              <a:rPr lang="cs-CZ" sz="3200" dirty="0" smtClean="0"/>
              <a:t>70  </a:t>
            </a:r>
            <a:r>
              <a:rPr lang="cs-CZ" sz="3200" dirty="0" err="1" smtClean="0"/>
              <a:t>seventy</a:t>
            </a:r>
            <a:endParaRPr lang="cs-CZ" sz="3200" dirty="0" smtClean="0"/>
          </a:p>
          <a:p>
            <a:r>
              <a:rPr lang="cs-CZ" sz="3200" dirty="0" smtClean="0"/>
              <a:t>80  </a:t>
            </a:r>
            <a:r>
              <a:rPr lang="cs-CZ" sz="3200" dirty="0" err="1" smtClean="0"/>
              <a:t>eighty</a:t>
            </a:r>
            <a:endParaRPr lang="cs-CZ" sz="3200" dirty="0" smtClean="0"/>
          </a:p>
          <a:p>
            <a:r>
              <a:rPr lang="cs-CZ" sz="3200" dirty="0" smtClean="0"/>
              <a:t>90  </a:t>
            </a:r>
            <a:r>
              <a:rPr lang="cs-CZ" sz="3200" dirty="0" err="1" smtClean="0"/>
              <a:t>ninety</a:t>
            </a:r>
            <a:endParaRPr lang="cs-CZ" sz="3200" dirty="0" smtClean="0"/>
          </a:p>
          <a:p>
            <a:r>
              <a:rPr lang="cs-CZ" sz="3200" dirty="0" smtClean="0"/>
              <a:t>100 </a:t>
            </a:r>
            <a:r>
              <a:rPr lang="cs-CZ" sz="3200" b="1" dirty="0" smtClean="0"/>
              <a:t>a</a:t>
            </a:r>
            <a:r>
              <a:rPr lang="cs-CZ" sz="3200" dirty="0" smtClean="0"/>
              <a:t> </a:t>
            </a:r>
            <a:r>
              <a:rPr lang="cs-CZ" sz="3200" b="1" dirty="0" err="1" smtClean="0"/>
              <a:t>hundred</a:t>
            </a:r>
            <a:endParaRPr lang="cs-CZ" sz="3200" b="1" dirty="0" smtClean="0"/>
          </a:p>
        </p:txBody>
      </p:sp>
      <p:pic>
        <p:nvPicPr>
          <p:cNvPr id="2051" name="Picture 3" descr="C:\Program Files\Microsoft Office\MEDIA\CAGCAT10\j02849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3" y="2492896"/>
            <a:ext cx="158417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8140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Další 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100</a:t>
            </a:r>
          </a:p>
          <a:p>
            <a:r>
              <a:rPr lang="cs-CZ" dirty="0" smtClean="0"/>
              <a:t>1,000</a:t>
            </a:r>
          </a:p>
          <a:p>
            <a:r>
              <a:rPr lang="cs-CZ" dirty="0" smtClean="0"/>
              <a:t>1,000,000</a:t>
            </a:r>
          </a:p>
          <a:p>
            <a:r>
              <a:rPr lang="cs-CZ" dirty="0" smtClean="0"/>
              <a:t>1,000,000,000</a:t>
            </a:r>
          </a:p>
          <a:p>
            <a:r>
              <a:rPr lang="cs-CZ" dirty="0" smtClean="0"/>
              <a:t>Angličané používají před každou trojicí číslic </a:t>
            </a:r>
            <a:r>
              <a:rPr lang="cs-CZ" b="1" u="sng" dirty="0" smtClean="0"/>
              <a:t>čárku.</a:t>
            </a:r>
            <a:endParaRPr lang="cs-CZ" dirty="0" smtClean="0"/>
          </a:p>
          <a:p>
            <a:r>
              <a:rPr lang="cs-CZ" b="1" u="sng" dirty="0" smtClean="0"/>
              <a:t>Tečkou </a:t>
            </a:r>
            <a:r>
              <a:rPr lang="cs-CZ" dirty="0" smtClean="0"/>
              <a:t>oddělují pouze desetinná čísla.</a:t>
            </a:r>
            <a:endParaRPr lang="cs-CZ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hundred</a:t>
            </a:r>
            <a:endParaRPr lang="cs-CZ" b="1" dirty="0" smtClean="0"/>
          </a:p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thousand</a:t>
            </a:r>
            <a:endParaRPr lang="cs-CZ" b="1" dirty="0" smtClean="0"/>
          </a:p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million</a:t>
            </a:r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billion</a:t>
            </a:r>
            <a:endParaRPr lang="cs-CZ" b="1" dirty="0"/>
          </a:p>
        </p:txBody>
      </p:sp>
      <p:pic>
        <p:nvPicPr>
          <p:cNvPr id="3075" name="Picture 3" descr="C:\Program Files\Microsoft Office\MEDIA\CAGCAT10\j028700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9738" y="3406775"/>
            <a:ext cx="1357312" cy="2332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9128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rgbClr val="7030A0"/>
            </a:solidFill>
          </a:ln>
        </p:spPr>
        <p:txBody>
          <a:bodyPr/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7583" y="1764105"/>
            <a:ext cx="601447" cy="584775"/>
          </a:xfrm>
          <a:prstGeom prst="rect">
            <a:avLst/>
          </a:prstGeom>
          <a:solidFill>
            <a:schemeClr val="bg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47664" y="1787800"/>
            <a:ext cx="16464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eighteen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27260" y="1764104"/>
            <a:ext cx="601447" cy="5847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39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932040" y="1787800"/>
            <a:ext cx="1955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hirty-nine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7827" y="2704564"/>
            <a:ext cx="809837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347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63688" y="2728242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hree</a:t>
            </a:r>
            <a:r>
              <a:rPr lang="cs-CZ" sz="3200" dirty="0" smtClean="0"/>
              <a:t> </a:t>
            </a:r>
            <a:r>
              <a:rPr lang="cs-CZ" sz="3200" dirty="0" err="1" smtClean="0"/>
              <a:t>hundred</a:t>
            </a:r>
            <a:r>
              <a:rPr lang="cs-CZ" sz="3200" dirty="0" smtClean="0"/>
              <a:t> and </a:t>
            </a:r>
            <a:r>
              <a:rPr lang="cs-CZ" sz="3200" dirty="0" err="1" smtClean="0"/>
              <a:t>forty-seven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7827" y="3568660"/>
            <a:ext cx="1018227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2012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9106" y="3568659"/>
            <a:ext cx="3805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t</a:t>
            </a:r>
            <a:r>
              <a:rPr lang="cs-CZ" sz="3200" dirty="0" err="1" smtClean="0"/>
              <a:t>wo</a:t>
            </a:r>
            <a:r>
              <a:rPr lang="cs-CZ" sz="3200" dirty="0" smtClean="0"/>
              <a:t> </a:t>
            </a:r>
            <a:r>
              <a:rPr lang="cs-CZ" sz="3200" dirty="0" err="1" smtClean="0"/>
              <a:t>thousand</a:t>
            </a:r>
            <a:r>
              <a:rPr lang="cs-CZ" sz="3200" dirty="0" smtClean="0"/>
              <a:t>, </a:t>
            </a:r>
            <a:r>
              <a:rPr lang="cs-CZ" sz="3200" dirty="0" err="1" smtClean="0"/>
              <a:t>twelve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16553" y="4581128"/>
            <a:ext cx="732893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115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4581128"/>
            <a:ext cx="3741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/>
              <a:t>o</a:t>
            </a:r>
            <a:r>
              <a:rPr lang="cs-CZ" sz="2800" dirty="0" err="1" smtClean="0"/>
              <a:t>ne</a:t>
            </a:r>
            <a:r>
              <a:rPr lang="cs-CZ" sz="2800" dirty="0" smtClean="0"/>
              <a:t> </a:t>
            </a:r>
            <a:r>
              <a:rPr lang="cs-CZ" sz="2800" dirty="0" err="1" smtClean="0"/>
              <a:t>hundred</a:t>
            </a:r>
            <a:r>
              <a:rPr lang="cs-CZ" sz="2800" dirty="0" smtClean="0"/>
              <a:t> and </a:t>
            </a:r>
            <a:r>
              <a:rPr lang="cs-CZ" sz="2800" dirty="0" err="1" smtClean="0"/>
              <a:t>fifteen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336736" y="5368860"/>
            <a:ext cx="809837" cy="584775"/>
          </a:xfrm>
          <a:prstGeom prst="rect">
            <a:avLst/>
          </a:prstGeom>
          <a:solidFill>
            <a:schemeClr val="accent2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549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43597" y="5368860"/>
            <a:ext cx="47768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/>
              <a:t>f</a:t>
            </a:r>
            <a:r>
              <a:rPr lang="cs-CZ" sz="3200" dirty="0" err="1" smtClean="0"/>
              <a:t>ive</a:t>
            </a:r>
            <a:r>
              <a:rPr lang="cs-CZ" sz="3200" dirty="0" smtClean="0"/>
              <a:t> </a:t>
            </a:r>
            <a:r>
              <a:rPr lang="cs-CZ" sz="3200" dirty="0" err="1" smtClean="0"/>
              <a:t>hundred</a:t>
            </a:r>
            <a:r>
              <a:rPr lang="cs-CZ" sz="3200" dirty="0" smtClean="0"/>
              <a:t> and </a:t>
            </a:r>
            <a:r>
              <a:rPr lang="cs-CZ" sz="3200" dirty="0" err="1" smtClean="0"/>
              <a:t>forty-nine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32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3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err="1" smtClean="0"/>
              <a:t>Translate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dirty="0" smtClean="0"/>
              <a:t>15 květin</a:t>
            </a:r>
          </a:p>
          <a:p>
            <a:r>
              <a:rPr lang="cs-CZ" dirty="0" smtClean="0"/>
              <a:t>19 svíček</a:t>
            </a:r>
          </a:p>
          <a:p>
            <a:r>
              <a:rPr lang="cs-CZ" dirty="0" smtClean="0"/>
              <a:t>9 myší</a:t>
            </a:r>
          </a:p>
          <a:p>
            <a:r>
              <a:rPr lang="cs-CZ" dirty="0" smtClean="0"/>
              <a:t>12 lahví</a:t>
            </a:r>
          </a:p>
          <a:p>
            <a:r>
              <a:rPr lang="cs-CZ" dirty="0" smtClean="0"/>
              <a:t>8 ovcí</a:t>
            </a:r>
          </a:p>
          <a:p>
            <a:r>
              <a:rPr lang="cs-CZ" dirty="0" smtClean="0"/>
              <a:t>4 kočky</a:t>
            </a:r>
          </a:p>
          <a:p>
            <a:r>
              <a:rPr lang="cs-CZ" dirty="0" smtClean="0"/>
              <a:t>88 aut</a:t>
            </a:r>
          </a:p>
          <a:p>
            <a:r>
              <a:rPr lang="cs-CZ" dirty="0" smtClean="0"/>
              <a:t>25 kachen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</a:t>
            </a:r>
          </a:p>
          <a:p>
            <a:r>
              <a:rPr lang="cs-CZ" dirty="0" smtClean="0"/>
              <a:t>………………...</a:t>
            </a:r>
            <a:endParaRPr lang="cs-CZ" dirty="0"/>
          </a:p>
        </p:txBody>
      </p:sp>
      <p:pic>
        <p:nvPicPr>
          <p:cNvPr id="4098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425" y="3268663"/>
            <a:ext cx="1827213" cy="833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9103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ln>
            <a:solidFill>
              <a:schemeClr val="tx2">
                <a:lumMod val="40000"/>
                <a:lumOff val="60000"/>
              </a:schemeClr>
            </a:solidFill>
          </a:ln>
        </p:spPr>
        <p:txBody>
          <a:bodyPr/>
          <a:lstStyle/>
          <a:p>
            <a:r>
              <a:rPr lang="cs-CZ" dirty="0" smtClean="0"/>
              <a:t>15 květin</a:t>
            </a:r>
          </a:p>
          <a:p>
            <a:r>
              <a:rPr lang="cs-CZ" dirty="0" smtClean="0"/>
              <a:t>19 svíček</a:t>
            </a:r>
          </a:p>
          <a:p>
            <a:r>
              <a:rPr lang="cs-CZ" dirty="0" smtClean="0"/>
              <a:t>9 myší</a:t>
            </a:r>
          </a:p>
          <a:p>
            <a:r>
              <a:rPr lang="cs-CZ" dirty="0" smtClean="0"/>
              <a:t>12 lahví</a:t>
            </a:r>
          </a:p>
          <a:p>
            <a:r>
              <a:rPr lang="cs-CZ" dirty="0" smtClean="0"/>
              <a:t>8 ovcí</a:t>
            </a:r>
          </a:p>
          <a:p>
            <a:r>
              <a:rPr lang="cs-CZ" dirty="0" smtClean="0"/>
              <a:t>4 kočky</a:t>
            </a:r>
          </a:p>
          <a:p>
            <a:r>
              <a:rPr lang="cs-CZ" dirty="0" smtClean="0"/>
              <a:t>88 aut</a:t>
            </a:r>
          </a:p>
          <a:p>
            <a:r>
              <a:rPr lang="cs-CZ" dirty="0" smtClean="0"/>
              <a:t>25 kachen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f</a:t>
            </a:r>
            <a:r>
              <a:rPr lang="cs-CZ" dirty="0" err="1" smtClean="0">
                <a:solidFill>
                  <a:srgbClr val="FF0000"/>
                </a:solidFill>
              </a:rPr>
              <a:t>ifteen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flowers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</a:t>
            </a:r>
            <a:r>
              <a:rPr lang="cs-CZ" dirty="0" err="1" smtClean="0">
                <a:solidFill>
                  <a:srgbClr val="FF0000"/>
                </a:solidFill>
              </a:rPr>
              <a:t>ineteen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candles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n</a:t>
            </a:r>
            <a:r>
              <a:rPr lang="cs-CZ" dirty="0" err="1" smtClean="0">
                <a:solidFill>
                  <a:srgbClr val="FF0000"/>
                </a:solidFill>
              </a:rPr>
              <a:t>ine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mice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rgbClr val="FF0000"/>
                </a:solidFill>
              </a:rPr>
              <a:t>welve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bottles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FF0000"/>
                </a:solidFill>
              </a:rPr>
              <a:t>ight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sheep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f</a:t>
            </a:r>
            <a:r>
              <a:rPr lang="cs-CZ" dirty="0" err="1" smtClean="0">
                <a:solidFill>
                  <a:srgbClr val="FF0000"/>
                </a:solidFill>
              </a:rPr>
              <a:t>our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cats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 err="1">
                <a:solidFill>
                  <a:srgbClr val="FF0000"/>
                </a:solidFill>
              </a:rPr>
              <a:t>e</a:t>
            </a:r>
            <a:r>
              <a:rPr lang="cs-CZ" dirty="0" err="1" smtClean="0">
                <a:solidFill>
                  <a:srgbClr val="FF0000"/>
                </a:solidFill>
              </a:rPr>
              <a:t>ighty-eight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cars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dirty="0" err="1">
                <a:solidFill>
                  <a:srgbClr val="FF0000"/>
                </a:solidFill>
              </a:rPr>
              <a:t>t</a:t>
            </a:r>
            <a:r>
              <a:rPr lang="cs-CZ" dirty="0" err="1" smtClean="0">
                <a:solidFill>
                  <a:srgbClr val="FF0000"/>
                </a:solidFill>
              </a:rPr>
              <a:t>wenty-five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ducks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C:\Program Files\Microsoft Office\MEDIA\CAGCAT10\j021685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6425" y="3645024"/>
            <a:ext cx="182721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3440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Zdroje</a:t>
            </a: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Archiv autora </a:t>
            </a:r>
          </a:p>
        </p:txBody>
      </p:sp>
    </p:spTree>
    <p:extLst>
      <p:ext uri="{BB962C8B-B14F-4D97-AF65-F5344CB8AC3E}">
        <p14:creationId xmlns:p14="http://schemas.microsoft.com/office/powerpoint/2010/main" val="273591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258</Words>
  <Application>Microsoft Office PowerPoint</Application>
  <PresentationFormat>Předvádění na obrazovce (4:3)</PresentationFormat>
  <Paragraphs>121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Numbers 1 - 20</vt:lpstr>
      <vt:lpstr>Číslovky 21 - 100</vt:lpstr>
      <vt:lpstr>Další číslovky</vt:lpstr>
      <vt:lpstr>Write numbers:</vt:lpstr>
      <vt:lpstr>Translate:</vt:lpstr>
      <vt:lpstr>Řešení: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 Gotzová</dc:creator>
  <cp:lastModifiedBy>install</cp:lastModifiedBy>
  <cp:revision>7</cp:revision>
  <dcterms:created xsi:type="dcterms:W3CDTF">2012-03-31T07:44:36Z</dcterms:created>
  <dcterms:modified xsi:type="dcterms:W3CDTF">2012-04-09T18:53:02Z</dcterms:modified>
</cp:coreProperties>
</file>