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8" r:id="rId6"/>
    <p:sldId id="266" r:id="rId7"/>
    <p:sldId id="267" r:id="rId8"/>
    <p:sldId id="263" r:id="rId9"/>
    <p:sldId id="269" r:id="rId10"/>
    <p:sldId id="264" r:id="rId11"/>
    <p:sldId id="265" r:id="rId12"/>
  </p:sldIdLst>
  <p:sldSz cx="9144000" cy="6858000" type="screen4x3"/>
  <p:notesSz cx="6794500" cy="99187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  <a:srgbClr val="26F230"/>
    <a:srgbClr val="CCFF66"/>
    <a:srgbClr val="E137A4"/>
    <a:srgbClr val="F7ECD9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34" autoAdjust="0"/>
    <p:restoredTop sz="94660"/>
  </p:normalViewPr>
  <p:slideViewPr>
    <p:cSldViewPr>
      <p:cViewPr>
        <p:scale>
          <a:sx n="69" d="100"/>
          <a:sy n="69" d="100"/>
        </p:scale>
        <p:origin x="-121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0" d="100"/>
          <a:sy n="60" d="100"/>
        </p:scale>
        <p:origin x="-1782" y="-102"/>
      </p:cViewPr>
      <p:guideLst>
        <p:guide orient="horz" pos="3124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smtClean="0"/>
            <a:t>NÁZEV </a:t>
          </a:r>
          <a:r>
            <a:rPr lang="cs-CZ" sz="2000" dirty="0" smtClean="0"/>
            <a:t>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Čtení s porozuměním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NÁZEV:VY_32_INOVACE_3.2.3.1 L 20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-1863" custLinFactNeighborY="-1032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B54E8E8E-73A1-4957-9D5D-D11C4ED81A20}" type="presOf" srcId="{B651F6E3-6281-48DB-9319-2AEAFDAE7572}" destId="{619D679B-A015-4ECF-8348-D1034C574F40}" srcOrd="0" destOrd="0" presId="urn:microsoft.com/office/officeart/2005/8/layout/target3"/>
    <dgm:cxn modelId="{9CA1DDCA-DCEE-42C4-AD59-8486DED39619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A2CBB0AE-E78D-456C-B138-410B292613C6}" type="presOf" srcId="{D8197B8C-B260-4A16-BDF4-0947B075E274}" destId="{5A5FFA88-C948-4069-8E93-59FA12366E83}" srcOrd="1" destOrd="0" presId="urn:microsoft.com/office/officeart/2005/8/layout/target3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9FA6F206-CEEF-4AC5-BDD2-CFCD9BEE5160}" type="presOf" srcId="{D8197B8C-B260-4A16-BDF4-0947B075E274}" destId="{25B08C86-7E15-44DC-BE7F-FFB55DD49D12}" srcOrd="0" destOrd="0" presId="urn:microsoft.com/office/officeart/2005/8/layout/target3"/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FFE89A7D-2EBC-42FD-9528-B53E1E54581B}" type="presOf" srcId="{B651F6E3-6281-48DB-9319-2AEAFDAE7572}" destId="{6BB5E863-4638-4E1D-BFDE-399D028AC4ED}" srcOrd="1" destOrd="0" presId="urn:microsoft.com/office/officeart/2005/8/layout/target3"/>
    <dgm:cxn modelId="{15E1BBC4-7716-4A3D-8A05-EC25E32248C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392FE9E4-4D00-4095-BDF4-C50A26749BA5}" type="presParOf" srcId="{333A1088-737F-45CB-B68E-254E46348037}" destId="{9358AC05-5D7D-4327-9F80-1AD486AEA664}" srcOrd="6" destOrd="0" presId="urn:microsoft.com/office/officeart/2005/8/layout/target3"/>
    <dgm:cxn modelId="{9D0CD6F3-B743-4501-AFCA-9B985A40E382}" type="presParOf" srcId="{333A1088-737F-45CB-B68E-254E46348037}" destId="{313FC574-E1CD-4FB4-B054-0B805CE0447D}" srcOrd="7" destOrd="0" presId="urn:microsoft.com/office/officeart/2005/8/layout/target3"/>
    <dgm:cxn modelId="{06D86AA7-7CF2-45A2-8F25-AEBC021B52AB}" type="presParOf" srcId="{333A1088-737F-45CB-B68E-254E46348037}" destId="{619D679B-A015-4ECF-8348-D1034C574F40}" srcOrd="8" destOrd="0" presId="urn:microsoft.com/office/officeart/2005/8/layout/target3"/>
    <dgm:cxn modelId="{19BC77DB-0520-4AF0-9E66-490F9956D470}" type="presParOf" srcId="{333A1088-737F-45CB-B68E-254E46348037}" destId="{322283A8-4A27-4CDA-BAE3-F381106A9174}" srcOrd="9" destOrd="0" presId="urn:microsoft.com/office/officeart/2005/8/layout/target3"/>
    <dgm:cxn modelId="{37D8F026-BE8F-4ADD-A80E-E3C8549E530F}" type="presParOf" srcId="{333A1088-737F-45CB-B68E-254E46348037}" destId="{FFC9F71D-1B4F-4AD9-A4A6-86ADEFC8AF5C}" srcOrd="10" destOrd="0" presId="urn:microsoft.com/office/officeart/2005/8/layout/target3"/>
    <dgm:cxn modelId="{736BD13C-574B-4195-80DC-BCC42667E633}" type="presParOf" srcId="{333A1088-737F-45CB-B68E-254E46348037}" destId="{25B08C86-7E15-44DC-BE7F-FFB55DD49D12}" srcOrd="11" destOrd="0" presId="urn:microsoft.com/office/officeart/2005/8/layout/target3"/>
    <dgm:cxn modelId="{EE48F80D-E02F-41FF-B5C0-774C397A0DF4}" type="presParOf" srcId="{333A1088-737F-45CB-B68E-254E46348037}" destId="{76644BE8-9D7C-4C09-B250-3D10AF48CBB7}" srcOrd="12" destOrd="0" presId="urn:microsoft.com/office/officeart/2005/8/layout/target3"/>
    <dgm:cxn modelId="{939F53D6-3130-47F9-A0A6-556251DA6743}" type="presParOf" srcId="{333A1088-737F-45CB-B68E-254E46348037}" destId="{EE85B701-7295-41C0-BA7A-34D3756A2AE6}" srcOrd="13" destOrd="0" presId="urn:microsoft.com/office/officeart/2005/8/layout/target3"/>
    <dgm:cxn modelId="{8D889D5C-9EB8-4745-9782-EFAA6ED705D6}" type="presParOf" srcId="{333A1088-737F-45CB-B68E-254E46348037}" destId="{8BEBB6EC-1DAA-4CAC-8A25-BC0FCBD5DBD5}" srcOrd="14" destOrd="0" presId="urn:microsoft.com/office/officeart/2005/8/layout/target3"/>
    <dgm:cxn modelId="{16C0DDE5-9766-4EE1-9D75-A30684C31CED}" type="presParOf" srcId="{333A1088-737F-45CB-B68E-254E46348037}" destId="{AED2198E-93D5-4001-81B4-73124B309672}" srcOrd="15" destOrd="0" presId="urn:microsoft.com/office/officeart/2005/8/layout/target3"/>
    <dgm:cxn modelId="{51CF536D-AB91-44F6-947E-8C474C54381D}" type="presParOf" srcId="{333A1088-737F-45CB-B68E-254E46348037}" destId="{2BE915AB-18AA-4053-B92C-3BFC9ED204BB}" srcOrd="16" destOrd="0" presId="urn:microsoft.com/office/officeart/2005/8/layout/target3"/>
    <dgm:cxn modelId="{904D87A2-2AF9-40A0-A697-B80ADD0B6BEF}" type="presParOf" srcId="{333A1088-737F-45CB-B68E-254E46348037}" destId="{6BB5E863-4638-4E1D-BFDE-399D028AC4ED}" srcOrd="17" destOrd="0" presId="urn:microsoft.com/office/officeart/2005/8/layout/target3"/>
    <dgm:cxn modelId="{20B471C1-E798-4CA7-9CE3-B82DAFBA90AB}" type="presParOf" srcId="{333A1088-737F-45CB-B68E-254E46348037}" destId="{5A5FFA88-C948-4069-8E93-59FA12366E83}" srcOrd="18" destOrd="0" presId="urn:microsoft.com/office/officeart/2005/8/layout/target3"/>
    <dgm:cxn modelId="{5377FA1E-4547-48F2-968F-7C165B208C8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 </a:t>
          </a:r>
          <a:r>
            <a:rPr lang="cs-CZ" sz="2000" kern="1200" dirty="0" smtClean="0"/>
            <a:t>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152789" y="80001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NÁZEV:VY_32_INOVACE_3.2.3.1 L 20</a:t>
          </a:r>
          <a:endParaRPr lang="cs-CZ" sz="2000" kern="1200" dirty="0"/>
        </a:p>
      </dsp:txBody>
      <dsp:txXfrm>
        <a:off x="1152789" y="80001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Čtení s porozuměním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17F58-BEC9-4E6B-A0D2-13E41B570E82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1383"/>
            <a:ext cx="5435600" cy="44634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8645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BC6DE1-3CAB-419D-808A-CF3E11A4E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896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BC6DE1-3CAB-419D-808A-CF3E11A4E205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97444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BC6DE1-3CAB-419D-808A-CF3E11A4E205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3315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5513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078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626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913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9132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1715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8415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2878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06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925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3659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0535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487594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08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Ludmila Hlavsová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796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Anotace</a:t>
            </a:r>
          </a:p>
          <a:p>
            <a:pPr marL="0" indent="0">
              <a:buNone/>
            </a:pPr>
            <a:r>
              <a:rPr lang="cs-CZ" sz="2000" dirty="0" smtClean="0"/>
              <a:t>Žáci  - učí se pracovat na interaktivní tabuli </a:t>
            </a:r>
          </a:p>
          <a:p>
            <a:pPr marL="0" indent="0">
              <a:buNone/>
            </a:pPr>
            <a:r>
              <a:rPr lang="cs-CZ" sz="2000" dirty="0" smtClean="0"/>
              <a:t>         - rozlišují malé a velké písmeno</a:t>
            </a:r>
          </a:p>
          <a:p>
            <a:pPr marL="0" indent="0">
              <a:buNone/>
            </a:pPr>
            <a:r>
              <a:rPr lang="cs-CZ" sz="2000" dirty="0" smtClean="0"/>
              <a:t>         - čtou věty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- porozumí přečtenému textu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- umí doplnit slova do věty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- píšou písmena na interaktivní tabuli</a:t>
            </a:r>
          </a:p>
          <a:p>
            <a:pPr marL="0" indent="0">
              <a:buNone/>
            </a:pPr>
            <a:r>
              <a:rPr lang="cs-CZ" sz="2000" dirty="0" smtClean="0"/>
              <a:t>         - plní zadané úkoly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370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84784"/>
            <a:ext cx="2530376" cy="3733875"/>
          </a:xfrm>
        </p:spPr>
      </p:pic>
      <p:sp>
        <p:nvSpPr>
          <p:cNvPr id="7" name="Oválný popisek 6"/>
          <p:cNvSpPr/>
          <p:nvPr/>
        </p:nvSpPr>
        <p:spPr>
          <a:xfrm>
            <a:off x="2614172" y="260648"/>
            <a:ext cx="3673285" cy="2001236"/>
          </a:xfrm>
          <a:prstGeom prst="wedgeEllipseCallout">
            <a:avLst>
              <a:gd name="adj1" fmla="val -63979"/>
              <a:gd name="adj2" fmla="val 61753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Milé děti, dnes si zopakujeme všechna písmenka, která jsme se zatím naučili.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3851920" y="2780927"/>
            <a:ext cx="18473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dirty="0" smtClean="0">
              <a:solidFill>
                <a:srgbClr val="002060"/>
              </a:solidFill>
            </a:endParaRPr>
          </a:p>
          <a:p>
            <a:endParaRPr lang="cs-CZ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5577483"/>
          </a:xfrm>
          <a:solidFill>
            <a:srgbClr val="00B0F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Doplň písmena do slov.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TO - Í   - ILA   L - PA    PU - A   TE - A  </a:t>
            </a:r>
          </a:p>
          <a:p>
            <a:pPr marL="0" indent="0">
              <a:buNone/>
            </a:pPr>
            <a:endParaRPr lang="cs-CZ" sz="4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O - EL   JE - EL   JME - Í   ME - E</a:t>
            </a:r>
          </a:p>
          <a:p>
            <a:pPr marL="0" indent="0">
              <a:buNone/>
            </a:pPr>
            <a:endParaRPr lang="cs-CZ" sz="4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L - S   P - S   </a:t>
            </a:r>
            <a:r>
              <a:rPr lang="cs-CZ" sz="4000" b="1" dirty="0" err="1" smtClean="0">
                <a:solidFill>
                  <a:srgbClr val="FF0000"/>
                </a:solidFill>
              </a:rPr>
              <a:t>S</a:t>
            </a:r>
            <a:r>
              <a:rPr lang="cs-CZ" sz="4000" b="1" dirty="0" smtClean="0">
                <a:solidFill>
                  <a:srgbClr val="FF0000"/>
                </a:solidFill>
              </a:rPr>
              <a:t> - P   O - A   L - S  </a:t>
            </a:r>
          </a:p>
          <a:p>
            <a:pPr marL="0" indent="0">
              <a:buNone/>
            </a:pPr>
            <a:endParaRPr lang="cs-CZ" sz="4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JE - A   MIL -   PI - A   MO - </a:t>
            </a:r>
            <a:r>
              <a:rPr lang="cs-CZ" sz="4000" b="1" dirty="0" err="1" smtClean="0">
                <a:solidFill>
                  <a:srgbClr val="FF0000"/>
                </a:solidFill>
              </a:rPr>
              <a:t>Ýl</a:t>
            </a:r>
            <a:endParaRPr lang="cs-CZ" sz="40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96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99922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8640"/>
            <a:ext cx="8784976" cy="6408712"/>
          </a:xfrm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Škrtni nevhodné slovo.</a:t>
            </a:r>
          </a:p>
          <a:p>
            <a:pPr marL="0" indent="0">
              <a:buNone/>
            </a:pP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rgbClr val="00B0F0"/>
                </a:solidFill>
              </a:rPr>
              <a:t>Máma solí </a:t>
            </a:r>
            <a:r>
              <a:rPr lang="cs-CZ" sz="4000" dirty="0" smtClean="0">
                <a:solidFill>
                  <a:srgbClr val="00B0F0"/>
                </a:solidFill>
              </a:rPr>
              <a:t>(topol   maso).</a:t>
            </a:r>
            <a:endParaRPr lang="cs-CZ" sz="4000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rgbClr val="00B0F0"/>
                </a:solidFill>
              </a:rPr>
              <a:t>Pepa sype </a:t>
            </a:r>
            <a:r>
              <a:rPr lang="cs-CZ" sz="4000" dirty="0" smtClean="0">
                <a:solidFill>
                  <a:srgbClr val="00B0F0"/>
                </a:solidFill>
              </a:rPr>
              <a:t>(tetu  sůl).</a:t>
            </a:r>
            <a:endParaRPr lang="cs-CZ" sz="4000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rgbClr val="00B0F0"/>
                </a:solidFill>
              </a:rPr>
              <a:t>Míla jí </a:t>
            </a:r>
            <a:r>
              <a:rPr lang="cs-CZ" sz="4000" dirty="0" smtClean="0">
                <a:solidFill>
                  <a:srgbClr val="00B0F0"/>
                </a:solidFill>
              </a:rPr>
              <a:t>(mapu  jelito).</a:t>
            </a:r>
            <a:endParaRPr lang="cs-CZ" sz="4000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rgbClr val="00B0F0"/>
                </a:solidFill>
              </a:rPr>
              <a:t>Elu pálí </a:t>
            </a:r>
            <a:r>
              <a:rPr lang="cs-CZ" sz="4000" dirty="0" smtClean="0">
                <a:solidFill>
                  <a:srgbClr val="00B0F0"/>
                </a:solidFill>
              </a:rPr>
              <a:t>(pusa  lupa).</a:t>
            </a:r>
            <a:endParaRPr lang="cs-CZ" sz="4000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rgbClr val="00B0F0"/>
                </a:solidFill>
              </a:rPr>
              <a:t>Ema mele </a:t>
            </a:r>
            <a:r>
              <a:rPr lang="cs-CZ" sz="4000" dirty="0" smtClean="0">
                <a:solidFill>
                  <a:srgbClr val="00B0F0"/>
                </a:solidFill>
              </a:rPr>
              <a:t>(maso  mísu).</a:t>
            </a:r>
            <a:endParaRPr lang="cs-CZ" sz="4000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sz="4000" dirty="0" smtClean="0">
                <a:solidFill>
                  <a:srgbClr val="00B0F0"/>
                </a:solidFill>
              </a:rPr>
              <a:t>Táta </a:t>
            </a:r>
            <a:r>
              <a:rPr lang="cs-CZ" sz="4000" dirty="0" smtClean="0">
                <a:solidFill>
                  <a:srgbClr val="00B0F0"/>
                </a:solidFill>
              </a:rPr>
              <a:t>seje (Julu  jetel).  </a:t>
            </a:r>
            <a:endParaRPr lang="cs-CZ" sz="4000" dirty="0" smtClean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817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23528" y="404664"/>
            <a:ext cx="7931224" cy="5865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Opiš věty.</a:t>
            </a:r>
          </a:p>
          <a:p>
            <a:pPr marL="0" indent="0">
              <a:buNone/>
            </a:pPr>
            <a:r>
              <a:rPr lang="cs-CZ" sz="4000" dirty="0" smtClean="0"/>
              <a:t>Jíme maso.</a:t>
            </a:r>
            <a:endParaRPr lang="cs-CZ" sz="4000" dirty="0"/>
          </a:p>
          <a:p>
            <a:pPr marL="0" indent="0">
              <a:buNone/>
            </a:pPr>
            <a:endParaRPr lang="cs-CZ" sz="20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0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Teta mete.</a:t>
            </a:r>
            <a:endParaRPr lang="cs-CZ" sz="40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5295746"/>
              </p:ext>
            </p:extLst>
          </p:nvPr>
        </p:nvGraphicFramePr>
        <p:xfrm>
          <a:off x="467544" y="1844825"/>
          <a:ext cx="3672408" cy="936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8102"/>
                <a:gridCol w="918102"/>
                <a:gridCol w="828092"/>
                <a:gridCol w="1008112"/>
              </a:tblGrid>
              <a:tr h="93610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22994"/>
              </p:ext>
            </p:extLst>
          </p:nvPr>
        </p:nvGraphicFramePr>
        <p:xfrm>
          <a:off x="4499992" y="1844824"/>
          <a:ext cx="4032448" cy="936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8122"/>
                <a:gridCol w="1063261"/>
                <a:gridCol w="1132983"/>
                <a:gridCol w="738082"/>
              </a:tblGrid>
              <a:tr h="93610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7836437"/>
              </p:ext>
            </p:extLst>
          </p:nvPr>
        </p:nvGraphicFramePr>
        <p:xfrm>
          <a:off x="395536" y="4077072"/>
          <a:ext cx="3744416" cy="936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6145"/>
                <a:gridCol w="1004055"/>
                <a:gridCol w="1008112"/>
                <a:gridCol w="936104"/>
              </a:tblGrid>
              <a:tr h="93610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094760"/>
              </p:ext>
            </p:extLst>
          </p:nvPr>
        </p:nvGraphicFramePr>
        <p:xfrm>
          <a:off x="4572000" y="4077072"/>
          <a:ext cx="4104456" cy="1008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6114"/>
                <a:gridCol w="990110"/>
                <a:gridCol w="1062118"/>
                <a:gridCol w="1026114"/>
              </a:tblGrid>
              <a:tr h="100811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469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Čti věty.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Malá Ola málo pije.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Pepa má malé sele.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U lesa se pase tele.</a:t>
            </a:r>
          </a:p>
          <a:p>
            <a:pPr marL="0" indent="0">
              <a:buNone/>
            </a:pP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Napiš odpověď.</a:t>
            </a:r>
          </a:p>
          <a:p>
            <a:pPr marL="0" indent="0">
              <a:buNone/>
            </a:pPr>
            <a:endParaRPr lang="cs-CZ" sz="20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FFFF00"/>
                </a:solidFill>
              </a:rPr>
              <a:t>Kdo málo pije?</a:t>
            </a:r>
            <a:r>
              <a:rPr lang="cs-CZ" sz="4800" dirty="0" smtClean="0">
                <a:solidFill>
                  <a:srgbClr val="FFFF00"/>
                </a:solidFill>
              </a:rPr>
              <a:t>   </a:t>
            </a:r>
            <a:endParaRPr lang="cs-CZ" sz="4800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sz="2000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FFFF00"/>
                </a:solidFill>
              </a:rPr>
              <a:t>Co má Pepa?</a:t>
            </a:r>
            <a:endParaRPr lang="cs-CZ" sz="2200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0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FFFF00"/>
                </a:solidFill>
              </a:rPr>
              <a:t>Kdo se pase u lesa?</a:t>
            </a:r>
            <a:endParaRPr lang="cs-CZ" sz="2000" dirty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sz="10000" dirty="0">
              <a:solidFill>
                <a:srgbClr val="00206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915816" y="3731272"/>
            <a:ext cx="2880320" cy="5618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915816" y="4590078"/>
            <a:ext cx="2880320" cy="6391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929849" y="5589240"/>
            <a:ext cx="2880320" cy="5930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408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6494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rgbClr val="FFFF00"/>
                </a:solidFill>
              </a:rPr>
              <a:t>Vylušti, kdo je na louce?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FFFF00"/>
                </a:solidFill>
              </a:rPr>
              <a:t>Doplň písmena a napiš je do tabulky.</a:t>
            </a:r>
          </a:p>
          <a:p>
            <a:pPr marL="0" indent="0">
              <a:buNone/>
            </a:pPr>
            <a:endParaRPr lang="cs-CZ" sz="4000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sz="6000" dirty="0">
                <a:solidFill>
                  <a:srgbClr val="FFFF00"/>
                </a:solidFill>
              </a:rPr>
              <a:t> </a:t>
            </a:r>
            <a:r>
              <a:rPr lang="cs-CZ" sz="6000" dirty="0" smtClean="0">
                <a:solidFill>
                  <a:srgbClr val="FF0000"/>
                </a:solidFill>
              </a:rPr>
              <a:t>- LA       MA - O  </a:t>
            </a:r>
          </a:p>
          <a:p>
            <a:pPr marL="0" indent="0">
              <a:buNone/>
            </a:pPr>
            <a:r>
              <a:rPr lang="cs-CZ" sz="6000" dirty="0" smtClean="0">
                <a:solidFill>
                  <a:srgbClr val="FF0000"/>
                </a:solidFill>
              </a:rPr>
              <a:t> P - S      TE - E</a:t>
            </a:r>
          </a:p>
          <a:p>
            <a:pPr marL="0" indent="0">
              <a:buNone/>
            </a:pPr>
            <a:r>
              <a:rPr lang="cs-CZ" sz="6000" dirty="0" smtClean="0">
                <a:solidFill>
                  <a:srgbClr val="FFFF00"/>
                </a:solidFill>
              </a:rPr>
              <a:t> </a:t>
            </a:r>
          </a:p>
          <a:p>
            <a:pPr marL="0" indent="0">
              <a:buNone/>
            </a:pPr>
            <a:r>
              <a:rPr lang="cs-CZ" sz="4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cs-CZ" sz="4800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 flipV="1">
            <a:off x="251520" y="188640"/>
            <a:ext cx="8445624" cy="28803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617682"/>
              </p:ext>
            </p:extLst>
          </p:nvPr>
        </p:nvGraphicFramePr>
        <p:xfrm>
          <a:off x="1043608" y="4509120"/>
          <a:ext cx="6096000" cy="792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7920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498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784"/>
            <a:ext cx="8229600" cy="4525963"/>
          </a:xfrm>
          <a:solidFill>
            <a:schemeClr val="accent2">
              <a:lumMod val="75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26F230"/>
                </a:solidFill>
              </a:rPr>
              <a:t>Správné řešení je: </a:t>
            </a:r>
            <a:r>
              <a:rPr lang="cs-CZ" dirty="0" smtClean="0">
                <a:solidFill>
                  <a:srgbClr val="CC00FF"/>
                </a:solidFill>
              </a:rPr>
              <a:t>OSEL</a:t>
            </a:r>
            <a:endParaRPr lang="cs-CZ" dirty="0">
              <a:solidFill>
                <a:srgbClr val="CC00FF"/>
              </a:solidFill>
            </a:endParaRPr>
          </a:p>
        </p:txBody>
      </p:sp>
      <p:pic>
        <p:nvPicPr>
          <p:cNvPr id="2050" name="Picture 2" descr="C:\Documents and Settings\Marcel\Local Settings\Temporary Internet Files\Content.IE5\OR8PN56F\MC9003264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2564904"/>
            <a:ext cx="3073697" cy="2956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607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8"/>
            <a:ext cx="3394472" cy="4525963"/>
          </a:xfrm>
        </p:spPr>
      </p:pic>
      <p:sp>
        <p:nvSpPr>
          <p:cNvPr id="5" name="Oválný popisek 4"/>
          <p:cNvSpPr/>
          <p:nvPr/>
        </p:nvSpPr>
        <p:spPr>
          <a:xfrm>
            <a:off x="2915816" y="692696"/>
            <a:ext cx="3673285" cy="2232248"/>
          </a:xfrm>
          <a:prstGeom prst="wedgeEllipseCallout">
            <a:avLst>
              <a:gd name="adj1" fmla="val -63979"/>
              <a:gd name="adj2" fmla="val 61753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Za dnešní práci si zasloužíte opravdu všichni </a:t>
            </a:r>
            <a:r>
              <a:rPr lang="cs-CZ" sz="4400" dirty="0" smtClean="0"/>
              <a:t>1</a:t>
            </a:r>
          </a:p>
        </p:txBody>
      </p:sp>
      <p:pic>
        <p:nvPicPr>
          <p:cNvPr id="15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6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3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12" name="12cípá hvězda 11"/>
          <p:cNvSpPr/>
          <p:nvPr/>
        </p:nvSpPr>
        <p:spPr>
          <a:xfrm>
            <a:off x="5076056" y="3141743"/>
            <a:ext cx="3816423" cy="3312368"/>
          </a:xfrm>
          <a:prstGeom prst="star12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nice 12"/>
          <p:cNvSpPr/>
          <p:nvPr/>
        </p:nvSpPr>
        <p:spPr>
          <a:xfrm>
            <a:off x="6300192" y="4221088"/>
            <a:ext cx="457200" cy="457200"/>
          </a:xfrm>
          <a:prstGeom prst="flowChartConnector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7295728" y="4216540"/>
            <a:ext cx="457200" cy="457200"/>
          </a:xfrm>
          <a:prstGeom prst="flowChartConnector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/>
          <p:cNvSpPr/>
          <p:nvPr/>
        </p:nvSpPr>
        <p:spPr>
          <a:xfrm>
            <a:off x="6975319" y="4891267"/>
            <a:ext cx="311461" cy="228600"/>
          </a:xfrm>
          <a:prstGeom prst="flowChartConnector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hnutý pruh 18"/>
          <p:cNvSpPr/>
          <p:nvPr/>
        </p:nvSpPr>
        <p:spPr>
          <a:xfrm flipV="1">
            <a:off x="6300192" y="4936907"/>
            <a:ext cx="1527626" cy="724341"/>
          </a:xfrm>
          <a:prstGeom prst="blockArc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306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744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7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74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47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Obrázek osla je použit z Klipartu.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897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697</TotalTime>
  <Words>285</Words>
  <Application>Microsoft Office PowerPoint</Application>
  <PresentationFormat>Předvádění na obrazovce (4:3)</PresentationFormat>
  <Paragraphs>68</Paragraphs>
  <Slides>11</Slides>
  <Notes>3</Notes>
  <HiddenSlides>0</HiddenSlides>
  <MMClips>4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Hlavsová</dc:creator>
  <cp:lastModifiedBy>Učitel</cp:lastModifiedBy>
  <cp:revision>87</cp:revision>
  <cp:lastPrinted>2011-11-07T13:07:31Z</cp:lastPrinted>
  <dcterms:created xsi:type="dcterms:W3CDTF">2011-11-02T10:29:00Z</dcterms:created>
  <dcterms:modified xsi:type="dcterms:W3CDTF">2012-03-05T19:45:49Z</dcterms:modified>
</cp:coreProperties>
</file>