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9" r:id="rId13"/>
    <p:sldId id="305" r:id="rId14"/>
    <p:sldId id="304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F949F7-4BD8-4BF5-8731-65D9CF97DDDB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6B0A31B-CECD-43D4-8AA4-DF75EDAF6D3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3CDE6F-BBCE-4F48-9459-49AEA66A284F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0091D7-61DC-4B05-8A23-35A09C94232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1A1653-B693-48FF-8E35-500E556EA3A0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4C91B6-E1FF-4B5E-9EE9-9FEC3309CC7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2365A8-74E6-42E4-8A50-E922F0639E3F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044D36-FA66-4F20-BDF0-833F1BA047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F6B7D7-AE02-4F49-9616-D803A7FD4C47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DCC295-0A7B-4B07-8E4B-75B361BD8CD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BCFB23-320A-4715-9C94-CC16E3A1F012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13D28B-B0EF-4DFB-9CA7-4875DA3CCC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A9F0DA-11E7-4C17-AEAF-CB8F03A96B5B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C3E81D-73A1-4B12-BC12-1E36F7B196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34FDCC-00AB-4289-9465-35B026CD0618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61B20D-92D3-4906-8185-BECC943377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EA49F9-F1AC-47D5-91B9-A9ED93F119CE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BF82A4-BD5A-4C0F-8C40-DBB51A8566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56FC88-8F21-4791-A884-88EE58AEF3BF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E6A894-3590-4310-A05E-419951124BF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6D6F3C9-9F57-400A-9402-8CCFB9106408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23603E-F041-47D8-9BD1-C7FA6C54580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55C18D48-319C-4DD1-A4EC-5CF6D64595C1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1BC2DF48-C9A9-44FD-8F83-DDE31B05B1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05273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7297059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VY_32_INOVACE_3405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Francie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Západní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Evropa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Vlastivěda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Pátý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základními informace 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Francii.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seznámí se základními informacemi 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Francii.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383028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620713"/>
            <a:ext cx="8186737" cy="3095625"/>
          </a:xfrm>
        </p:spPr>
        <p:txBody>
          <a:bodyPr rtlCol="0">
            <a:normAutofit fontScale="700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>
              <a:latin typeface="Comic Sans MS" pitchFamily="66" charset="0"/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>
              <a:latin typeface="Comic Sans MS" pitchFamily="66" charset="0"/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0" b="1" dirty="0" smtClean="0">
                <a:solidFill>
                  <a:srgbClr val="002060"/>
                </a:solidFill>
                <a:latin typeface="Comic Sans MS" pitchFamily="66" charset="0"/>
              </a:rPr>
              <a:t>Francie</a:t>
            </a:r>
            <a:r>
              <a:rPr lang="cs-CZ" sz="10000" dirty="0" smtClean="0">
                <a:solidFill>
                  <a:srgbClr val="002060"/>
                </a:solidFill>
                <a:latin typeface="Comic Sans MS" pitchFamily="66" charset="0"/>
              </a:rPr>
              <a:t>(republika)</a:t>
            </a:r>
          </a:p>
          <a:p>
            <a:pPr algn="ctr" eaLnBrk="1" fontAlgn="auto" hangingPunct="1">
              <a:lnSpc>
                <a:spcPct val="16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7800" b="1" dirty="0" smtClean="0">
                <a:latin typeface="Comic Sans MS" pitchFamily="66" charset="0"/>
              </a:rPr>
              <a:t>Hlavní město je </a:t>
            </a:r>
            <a:r>
              <a:rPr lang="cs-CZ" sz="7800" b="1" dirty="0" smtClean="0">
                <a:solidFill>
                  <a:srgbClr val="FF0000"/>
                </a:solidFill>
                <a:latin typeface="Comic Sans MS" pitchFamily="66" charset="0"/>
              </a:rPr>
              <a:t>Paříž.</a:t>
            </a:r>
            <a:endParaRPr lang="cs-CZ" sz="78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933825"/>
            <a:ext cx="3378200" cy="22494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3578225"/>
            <a:ext cx="2292350" cy="260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4313" y="1052513"/>
            <a:ext cx="8389937" cy="5113337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4000" b="1" smtClean="0">
                <a:latin typeface="Comic Sans MS" pitchFamily="66" charset="0"/>
              </a:rPr>
              <a:t>Většina Francie je nížinatá.</a:t>
            </a:r>
            <a:br>
              <a:rPr lang="cs-CZ" sz="4000" b="1" smtClean="0">
                <a:latin typeface="Comic Sans MS" pitchFamily="66" charset="0"/>
              </a:rPr>
            </a:br>
            <a:r>
              <a:rPr lang="cs-CZ" sz="4000" b="1" smtClean="0">
                <a:latin typeface="Comic Sans MS" pitchFamily="66" charset="0"/>
              </a:rPr>
              <a:t>Na východě jsou Alpy a na jihu Pyreneje.</a:t>
            </a:r>
            <a:br>
              <a:rPr lang="cs-CZ" sz="4000" b="1" smtClean="0">
                <a:latin typeface="Comic Sans MS" pitchFamily="66" charset="0"/>
              </a:rPr>
            </a:br>
            <a:r>
              <a:rPr lang="cs-CZ" sz="4000" b="1" smtClean="0">
                <a:latin typeface="Comic Sans MS" pitchFamily="66" charset="0"/>
              </a:rPr>
              <a:t>Francouzi si mohou užívat moře,</a:t>
            </a:r>
            <a:br>
              <a:rPr lang="cs-CZ" sz="4000" b="1" smtClean="0">
                <a:latin typeface="Comic Sans MS" pitchFamily="66" charset="0"/>
              </a:rPr>
            </a:br>
            <a:r>
              <a:rPr lang="cs-CZ" sz="4000" b="1" smtClean="0">
                <a:latin typeface="Comic Sans MS" pitchFamily="66" charset="0"/>
              </a:rPr>
              <a:t> ale i zimních radovánek.</a:t>
            </a: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500" y="476672"/>
            <a:ext cx="8115300" cy="6264696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cs-CZ" sz="3600" dirty="0" smtClean="0">
                <a:latin typeface="Comic Sans MS" pitchFamily="66" charset="0"/>
              </a:rPr>
              <a:t/>
            </a:r>
            <a:br>
              <a:rPr lang="cs-CZ" sz="3600" dirty="0" smtClean="0">
                <a:latin typeface="Comic Sans MS" pitchFamily="66" charset="0"/>
              </a:rPr>
            </a:br>
            <a:r>
              <a:rPr lang="cs-CZ" sz="3600" dirty="0">
                <a:latin typeface="Comic Sans MS" pitchFamily="66" charset="0"/>
              </a:rPr>
              <a:t/>
            </a:r>
            <a:br>
              <a:rPr lang="cs-CZ" sz="3600" dirty="0">
                <a:latin typeface="Comic Sans MS" pitchFamily="66" charset="0"/>
              </a:rPr>
            </a:br>
            <a:r>
              <a:rPr lang="cs-CZ" sz="3600" dirty="0" smtClean="0">
                <a:latin typeface="Comic Sans MS" pitchFamily="66" charset="0"/>
              </a:rPr>
              <a:t/>
            </a:r>
            <a:br>
              <a:rPr lang="cs-CZ" sz="3600" dirty="0" smtClean="0">
                <a:latin typeface="Comic Sans MS" pitchFamily="66" charset="0"/>
              </a:rPr>
            </a:br>
            <a:r>
              <a:rPr lang="cs-CZ" sz="3600" dirty="0">
                <a:latin typeface="Comic Sans MS" pitchFamily="66" charset="0"/>
              </a:rPr>
              <a:t/>
            </a:r>
            <a:br>
              <a:rPr lang="cs-CZ" sz="3600" dirty="0">
                <a:latin typeface="Comic Sans MS" pitchFamily="66" charset="0"/>
              </a:rPr>
            </a:br>
            <a:r>
              <a:rPr lang="cs-CZ" sz="3600" dirty="0" smtClean="0">
                <a:latin typeface="Comic Sans MS" pitchFamily="66" charset="0"/>
              </a:rPr>
              <a:t/>
            </a:r>
            <a:br>
              <a:rPr lang="cs-CZ" sz="3600" dirty="0" smtClean="0">
                <a:latin typeface="Comic Sans MS" pitchFamily="66" charset="0"/>
              </a:rPr>
            </a:br>
            <a:r>
              <a:rPr lang="cs-CZ" sz="3600" dirty="0">
                <a:latin typeface="Comic Sans MS" pitchFamily="66" charset="0"/>
              </a:rPr>
              <a:t/>
            </a:r>
            <a:br>
              <a:rPr lang="cs-CZ" sz="3600" dirty="0">
                <a:latin typeface="Comic Sans MS" pitchFamily="66" charset="0"/>
              </a:rPr>
            </a:br>
            <a:r>
              <a:rPr lang="cs-CZ" sz="3600" dirty="0" smtClean="0">
                <a:latin typeface="Comic Sans MS" pitchFamily="66" charset="0"/>
              </a:rPr>
              <a:t/>
            </a:r>
            <a:br>
              <a:rPr lang="cs-CZ" sz="3600" dirty="0" smtClean="0">
                <a:latin typeface="Comic Sans MS" pitchFamily="66" charset="0"/>
              </a:rPr>
            </a:br>
            <a:r>
              <a:rPr lang="cs-CZ" sz="4400" dirty="0" smtClean="0">
                <a:latin typeface="Comic Sans MS" pitchFamily="66" charset="0"/>
              </a:rPr>
              <a:t>Francouzi jsou velmi hrdí.</a:t>
            </a:r>
            <a:br>
              <a:rPr lang="cs-CZ" sz="4400" dirty="0" smtClean="0">
                <a:latin typeface="Comic Sans MS" pitchFamily="66" charset="0"/>
              </a:rPr>
            </a:br>
            <a:r>
              <a:rPr lang="cs-CZ" sz="4400" dirty="0" smtClean="0">
                <a:latin typeface="Comic Sans MS" pitchFamily="66" charset="0"/>
              </a:rPr>
              <a:t>Patřili k prvním, kteří nejen svrhli krále, dokonce ho i popravili. V době, kdy v celé Evropě panovaly královské rody, zavedli </a:t>
            </a:r>
            <a:r>
              <a:rPr lang="cs-CZ" sz="4400" dirty="0" smtClean="0">
                <a:solidFill>
                  <a:srgbClr val="FF0000"/>
                </a:solidFill>
                <a:latin typeface="Comic Sans MS" pitchFamily="66" charset="0"/>
              </a:rPr>
              <a:t>REPUBLIKU.</a:t>
            </a:r>
            <a:r>
              <a:rPr lang="cs-CZ" sz="4400" dirty="0" smtClean="0">
                <a:latin typeface="Comic Sans MS" pitchFamily="66" charset="0"/>
              </a:rPr>
              <a:t/>
            </a:r>
            <a:br>
              <a:rPr lang="cs-CZ" sz="4400" dirty="0" smtClean="0">
                <a:latin typeface="Comic Sans MS" pitchFamily="66" charset="0"/>
              </a:rPr>
            </a:br>
            <a:endParaRPr lang="cs-CZ" sz="4400" dirty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323850" y="476671"/>
            <a:ext cx="8405813" cy="6130503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Font typeface="Arial" charset="0"/>
              <a:buNone/>
            </a:pPr>
            <a:r>
              <a:rPr lang="cs-CZ" dirty="0" smtClean="0">
                <a:latin typeface="Comic Sans MS" pitchFamily="66" charset="0"/>
              </a:rPr>
              <a:t>   </a:t>
            </a:r>
            <a:r>
              <a:rPr lang="cs-CZ" sz="2800" dirty="0" smtClean="0">
                <a:latin typeface="Comic Sans MS" pitchFamily="66" charset="0"/>
              </a:rPr>
              <a:t>Historickou postavu </a:t>
            </a:r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Napoleona </a:t>
            </a:r>
            <a:r>
              <a:rPr lang="cs-CZ" sz="2800" dirty="0" smtClean="0">
                <a:latin typeface="Comic Sans MS" pitchFamily="66" charset="0"/>
              </a:rPr>
              <a:t>Bonaparte už trochu známe. </a:t>
            </a:r>
          </a:p>
          <a:p>
            <a:pPr eaLnBrk="1" hangingPunct="1">
              <a:lnSpc>
                <a:spcPct val="150000"/>
              </a:lnSpc>
              <a:buFont typeface="Arial" charset="0"/>
              <a:buNone/>
            </a:pPr>
            <a:r>
              <a:rPr lang="cs-CZ" sz="2800" dirty="0" smtClean="0">
                <a:latin typeface="Comic Sans MS" pitchFamily="66" charset="0"/>
              </a:rPr>
              <a:t>   Byl sice malý, ale chtěl dobýt svět. </a:t>
            </a:r>
          </a:p>
          <a:p>
            <a:pPr eaLnBrk="1" hangingPunct="1">
              <a:lnSpc>
                <a:spcPct val="150000"/>
              </a:lnSpc>
              <a:buFont typeface="Arial" charset="0"/>
              <a:buNone/>
            </a:pPr>
            <a:r>
              <a:rPr lang="cs-CZ" sz="2800" dirty="0" smtClean="0">
                <a:latin typeface="Comic Sans MS" pitchFamily="66" charset="0"/>
              </a:rPr>
              <a:t>   I jeho se Francie nakonec zbavila, </a:t>
            </a:r>
          </a:p>
          <a:p>
            <a:pPr algn="r" eaLnBrk="1" hangingPunct="1">
              <a:lnSpc>
                <a:spcPct val="150000"/>
              </a:lnSpc>
              <a:buFont typeface="Arial" charset="0"/>
              <a:buNone/>
            </a:pPr>
            <a:r>
              <a:rPr lang="cs-CZ" sz="2800" dirty="0" smtClean="0">
                <a:latin typeface="Comic Sans MS" pitchFamily="66" charset="0"/>
              </a:rPr>
              <a:t>konec života strávil na </a:t>
            </a:r>
          </a:p>
          <a:p>
            <a:pPr algn="r" eaLnBrk="1" hangingPunct="1">
              <a:lnSpc>
                <a:spcPct val="150000"/>
              </a:lnSpc>
              <a:buFont typeface="Arial" charset="0"/>
              <a:buNone/>
            </a:pPr>
            <a:r>
              <a:rPr lang="cs-CZ" sz="2800" dirty="0" smtClean="0">
                <a:latin typeface="Comic Sans MS" pitchFamily="66" charset="0"/>
              </a:rPr>
              <a:t>ostrově ve vyhnanství</a:t>
            </a:r>
            <a:r>
              <a:rPr lang="cs-CZ" dirty="0" smtClean="0">
                <a:latin typeface="Comic Sans MS" pitchFamily="66" charset="0"/>
              </a:rPr>
              <a:t>.</a:t>
            </a:r>
            <a:endParaRPr lang="cs-CZ" dirty="0" smtClean="0"/>
          </a:p>
        </p:txBody>
      </p:sp>
      <p:pic>
        <p:nvPicPr>
          <p:cNvPr id="512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52"/>
          <a:stretch>
            <a:fillRect/>
          </a:stretch>
        </p:blipFill>
        <p:spPr bwMode="auto">
          <a:xfrm>
            <a:off x="755576" y="3356992"/>
            <a:ext cx="3824288" cy="3160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28625" y="274638"/>
            <a:ext cx="8258175" cy="2218258"/>
          </a:xfrm>
        </p:spPr>
        <p:txBody>
          <a:bodyPr/>
          <a:lstStyle/>
          <a:p>
            <a:pPr eaLnBrk="1" hangingPunct="1"/>
            <a:r>
              <a:rPr lang="cs-CZ" sz="3600" dirty="0" smtClean="0">
                <a:latin typeface="Comic Sans MS" pitchFamily="66" charset="0"/>
              </a:rPr>
              <a:t>Napoleon nechal ve Francii postavit </a:t>
            </a:r>
            <a:r>
              <a:rPr lang="cs-CZ" sz="3600" dirty="0" smtClean="0">
                <a:solidFill>
                  <a:srgbClr val="FF0000"/>
                </a:solidFill>
                <a:latin typeface="Comic Sans MS" pitchFamily="66" charset="0"/>
              </a:rPr>
              <a:t>Vítězný oblouk</a:t>
            </a:r>
            <a:r>
              <a:rPr lang="cs-CZ" sz="3600" dirty="0" smtClean="0">
                <a:latin typeface="Comic Sans MS" pitchFamily="66" charset="0"/>
              </a:rPr>
              <a:t>, pro připomenutí válečných úspěchů</a:t>
            </a:r>
          </a:p>
        </p:txBody>
      </p:sp>
      <p:pic>
        <p:nvPicPr>
          <p:cNvPr id="6147" name="Picture 4" descr="C:\Users\ZSTREBON\AppData\Local\Microsoft\Windows\Temporary Internet Files\Content.IE5\858KD3BM\MP90018260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76288"/>
            <a:ext cx="5544591" cy="370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latin typeface="Comic Sans MS" pitchFamily="66" charset="0"/>
              </a:rPr>
              <a:t>Chloubou Paříže je 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Eiffelova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 věž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7172" name="Picture 5" descr="C:\Users\ZSTREBON\AppData\Local\Microsoft\Windows\Temporary Internet Files\Content.IE5\PBK30UQE\MP90040320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44824"/>
            <a:ext cx="3148527" cy="4720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lnSpc>
                <a:spcPct val="150000"/>
              </a:lnSpc>
              <a:buFont typeface="Arial" charset="0"/>
              <a:buNone/>
            </a:pPr>
            <a:r>
              <a:rPr lang="cs-CZ" sz="4800" b="1" dirty="0" smtClean="0">
                <a:latin typeface="Comic Sans MS" pitchFamily="66" charset="0"/>
              </a:rPr>
              <a:t>V naší republice je dvojče </a:t>
            </a:r>
            <a:r>
              <a:rPr lang="cs-CZ" sz="4800" b="1" dirty="0" err="1" smtClean="0">
                <a:latin typeface="Comic Sans MS" pitchFamily="66" charset="0"/>
              </a:rPr>
              <a:t>Eiffelovy</a:t>
            </a:r>
            <a:r>
              <a:rPr lang="cs-CZ" sz="4800" b="1" dirty="0" smtClean="0">
                <a:latin typeface="Comic Sans MS" pitchFamily="66" charset="0"/>
              </a:rPr>
              <a:t> </a:t>
            </a:r>
            <a:r>
              <a:rPr lang="cs-CZ" sz="4800" b="1" dirty="0" err="1" smtClean="0">
                <a:latin typeface="Comic Sans MS" pitchFamily="66" charset="0"/>
              </a:rPr>
              <a:t>veže</a:t>
            </a:r>
            <a:r>
              <a:rPr lang="cs-CZ" sz="4800" b="1" dirty="0" smtClean="0">
                <a:latin typeface="Comic Sans MS" pitchFamily="66" charset="0"/>
              </a:rPr>
              <a:t>.</a:t>
            </a:r>
          </a:p>
          <a:p>
            <a:pPr algn="ctr" eaLnBrk="1" hangingPunct="1">
              <a:lnSpc>
                <a:spcPct val="150000"/>
              </a:lnSpc>
              <a:buFont typeface="Arial" charset="0"/>
              <a:buNone/>
            </a:pPr>
            <a:r>
              <a:rPr lang="cs-CZ" sz="4800" b="1" dirty="0" smtClean="0">
                <a:latin typeface="Comic Sans MS" pitchFamily="66" charset="0"/>
              </a:rPr>
              <a:t> Jak se jmenuje?</a:t>
            </a:r>
          </a:p>
          <a:p>
            <a:pPr algn="ctr" eaLnBrk="1" hangingPunct="1">
              <a:lnSpc>
                <a:spcPct val="150000"/>
              </a:lnSpc>
              <a:buFont typeface="Arial" charset="0"/>
              <a:buNone/>
            </a:pPr>
            <a:endParaRPr lang="cs-CZ" b="1" dirty="0" smtClean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b="1" smtClean="0">
                <a:latin typeface="Comic Sans MS" pitchFamily="66" charset="0"/>
              </a:rPr>
              <a:t>Je to  Petřínská rozhledna. Pro srovnání</a:t>
            </a:r>
            <a:r>
              <a:rPr lang="cs-CZ" sz="3600" smtClean="0">
                <a:latin typeface="Comic Sans MS" pitchFamily="66" charset="0"/>
              </a:rPr>
              <a:t>. 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355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smtClean="0">
                <a:latin typeface="Comic Sans MS" pitchFamily="66" charset="0"/>
              </a:rPr>
              <a:t>     Eiffelova věž             Petřínská rozhledna</a:t>
            </a:r>
          </a:p>
        </p:txBody>
      </p:sp>
      <p:pic>
        <p:nvPicPr>
          <p:cNvPr id="9220" name="Picture 6" descr="C:\Users\ZSTREBON\AppData\Local\Microsoft\Windows\Temporary Internet Files\Content.IE5\8H513F4A\MP90040268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2143125"/>
            <a:ext cx="2863850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2143125"/>
            <a:ext cx="2736850" cy="421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214313"/>
            <a:ext cx="8158162" cy="2350591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cs-CZ" sz="3600" b="1" dirty="0" smtClean="0">
                <a:latin typeface="Comic Sans MS" pitchFamily="66" charset="0"/>
              </a:rPr>
              <a:t>I </a:t>
            </a:r>
            <a:r>
              <a:rPr lang="cs-CZ" sz="3600" b="1" dirty="0" err="1" smtClean="0">
                <a:latin typeface="Comic Sans MS" pitchFamily="66" charset="0"/>
              </a:rPr>
              <a:t>francoužština</a:t>
            </a:r>
            <a:r>
              <a:rPr lang="cs-CZ" sz="3600" b="1" dirty="0" smtClean="0">
                <a:latin typeface="Comic Sans MS" pitchFamily="66" charset="0"/>
              </a:rPr>
              <a:t> je velmi výrazný jazyk. </a:t>
            </a:r>
            <a:r>
              <a:rPr lang="cs-CZ" sz="3100" b="1" dirty="0" smtClean="0">
                <a:latin typeface="Comic Sans MS" pitchFamily="66" charset="0"/>
              </a:rPr>
              <a:t>Ženy jsou velmi upravené, ne náhodou je Francie sídlem módy i značek parfémů.</a:t>
            </a:r>
            <a:endParaRPr lang="cs-CZ" sz="3100" b="1" dirty="0">
              <a:latin typeface="Comic Sans MS" pitchFamily="66" charset="0"/>
            </a:endParaRPr>
          </a:p>
        </p:txBody>
      </p:sp>
      <p:pic>
        <p:nvPicPr>
          <p:cNvPr id="10243" name="Picture 6" descr="C:\Users\ZSTREBON\AppData\Local\Microsoft\Windows\Temporary Internet Files\Content.IE5\3Q895MJ7\MP90040184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84488"/>
            <a:ext cx="2495550" cy="312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7" descr="C:\Users\ZSTREBON\AppData\Local\Microsoft\Windows\Temporary Internet Files\Content.IE5\OLPJBJ3Z\MP9003373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135" y="2852738"/>
            <a:ext cx="152400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283075" y="4986338"/>
            <a:ext cx="2327275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>
                <a:latin typeface="Comic Sans MS" pitchFamily="66" charset="0"/>
              </a:rPr>
              <a:t>Znáš  tuto značku?</a:t>
            </a:r>
            <a:endParaRPr lang="cs-CZ" sz="44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283075" y="5821363"/>
            <a:ext cx="5762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latin typeface="Comic Sans MS" pitchFamily="66" charset="0"/>
              </a:rPr>
              <a:t>CH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859338" y="5821363"/>
            <a:ext cx="4429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latin typeface="Comic Sans MS" pitchFamily="66" charset="0"/>
              </a:rPr>
              <a:t>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230813" y="5821363"/>
            <a:ext cx="431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latin typeface="Comic Sans MS" pitchFamily="66" charset="0"/>
              </a:rPr>
              <a:t>N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649913" y="5800725"/>
            <a:ext cx="3603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latin typeface="Comic Sans MS" pitchFamily="66" charset="0"/>
              </a:rPr>
              <a:t>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018213" y="5821363"/>
            <a:ext cx="3905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latin typeface="Comic Sans MS" pitchFamily="66" charset="0"/>
              </a:rPr>
              <a:t>L</a:t>
            </a: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28625" y="274638"/>
            <a:ext cx="8258175" cy="2218258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3200" b="1" smtClean="0">
                <a:latin typeface="Comic Sans MS" pitchFamily="66" charset="0"/>
              </a:rPr>
              <a:t>Francouzům se podařilo nashromáždit velké množství uměleckých sbírek, které vystavují v </a:t>
            </a:r>
            <a:r>
              <a:rPr lang="cs-CZ" sz="3200" b="1" smtClean="0">
                <a:solidFill>
                  <a:srgbClr val="FF0000"/>
                </a:solidFill>
                <a:latin typeface="Comic Sans MS" pitchFamily="66" charset="0"/>
              </a:rPr>
              <a:t>Louveru </a:t>
            </a:r>
            <a:r>
              <a:rPr lang="cs-CZ" sz="3200" b="1" smtClean="0">
                <a:latin typeface="Comic Sans MS" pitchFamily="66" charset="0"/>
              </a:rPr>
              <a:t>(čti lůvru)</a:t>
            </a:r>
          </a:p>
        </p:txBody>
      </p:sp>
      <p:pic>
        <p:nvPicPr>
          <p:cNvPr id="1126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636838"/>
            <a:ext cx="7620000" cy="374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357188" y="428625"/>
            <a:ext cx="8372475" cy="1847850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3200" smtClean="0">
                <a:latin typeface="Comic Sans MS" pitchFamily="66" charset="0"/>
              </a:rPr>
              <a:t>Mezi nejznámější (ne nejkrásnější) obrazy patří </a:t>
            </a:r>
            <a:r>
              <a:rPr lang="cs-CZ" sz="3200" smtClean="0">
                <a:solidFill>
                  <a:srgbClr val="FF0000"/>
                </a:solidFill>
                <a:latin typeface="Comic Sans MS" pitchFamily="66" charset="0"/>
              </a:rPr>
              <a:t>Mona Lisa</a:t>
            </a:r>
            <a:r>
              <a:rPr lang="cs-CZ" sz="3200" smtClean="0">
                <a:latin typeface="Comic Sans MS" pitchFamily="66" charset="0"/>
              </a:rPr>
              <a:t>. Je chráněná za dvojitým sklem.</a:t>
            </a:r>
            <a:endParaRPr lang="cs-CZ" sz="320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229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54" t="6856" r="34544" b="-275"/>
          <a:stretch>
            <a:fillRect/>
          </a:stretch>
        </p:blipFill>
        <p:spPr bwMode="auto">
          <a:xfrm>
            <a:off x="5867400" y="1989138"/>
            <a:ext cx="273685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6" descr="C:\Users\ZSTREBON\AppData\Local\Microsoft\Windows\Temporary Internet Files\Content.IE5\OLPJBJ3Z\MC9002339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682875"/>
            <a:ext cx="4743450" cy="357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512168"/>
          </a:xfrm>
        </p:spPr>
        <p:txBody>
          <a:bodyPr/>
          <a:lstStyle/>
          <a:p>
            <a:pPr eaLnBrk="1" hangingPunct="1"/>
            <a:r>
              <a:rPr lang="cs-CZ" sz="4800" dirty="0" smtClean="0">
                <a:latin typeface="Comic Sans MS" pitchFamily="66" charset="0"/>
              </a:rPr>
              <a:t>Co jsme se dozvěděli o Francii: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55650" y="1628775"/>
            <a:ext cx="32400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>
                <a:solidFill>
                  <a:srgbClr val="FF0000"/>
                </a:solidFill>
                <a:latin typeface="Comic Sans MS" pitchFamily="66" charset="0"/>
              </a:rPr>
              <a:t>hlavní město: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000500" y="1628775"/>
            <a:ext cx="12969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 dirty="0">
                <a:solidFill>
                  <a:srgbClr val="C00000"/>
                </a:solidFill>
                <a:latin typeface="Comic Sans MS" pitchFamily="66" charset="0"/>
              </a:rPr>
              <a:t>Paříž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55650" y="2708275"/>
            <a:ext cx="460851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>
                <a:solidFill>
                  <a:srgbClr val="FF0000"/>
                </a:solidFill>
                <a:latin typeface="Comic Sans MS" pitchFamily="66" charset="0"/>
              </a:rPr>
              <a:t>historická postava :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297488" y="2674938"/>
            <a:ext cx="36718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 dirty="0">
                <a:solidFill>
                  <a:srgbClr val="C00000"/>
                </a:solidFill>
                <a:latin typeface="Comic Sans MS" pitchFamily="66" charset="0"/>
              </a:rPr>
              <a:t>Napoleon</a:t>
            </a:r>
          </a:p>
          <a:p>
            <a:pPr eaLnBrk="1" hangingPunct="1"/>
            <a:r>
              <a:rPr lang="cs-CZ" sz="3600" b="1" dirty="0">
                <a:solidFill>
                  <a:srgbClr val="C00000"/>
                </a:solidFill>
                <a:latin typeface="Comic Sans MS" pitchFamily="66" charset="0"/>
              </a:rPr>
              <a:t>Bonaparte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55650" y="4221163"/>
            <a:ext cx="41767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>
                <a:solidFill>
                  <a:srgbClr val="FF0000"/>
                </a:solidFill>
                <a:latin typeface="Comic Sans MS" pitchFamily="66" charset="0"/>
              </a:rPr>
              <a:t>slavná rozhledna: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787900" y="4221163"/>
            <a:ext cx="33845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>
                <a:solidFill>
                  <a:srgbClr val="C00000"/>
                </a:solidFill>
                <a:latin typeface="Comic Sans MS" pitchFamily="66" charset="0"/>
              </a:rPr>
              <a:t>Eiffelova věž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827088" y="5300663"/>
            <a:ext cx="317341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>
                <a:solidFill>
                  <a:srgbClr val="FF0000"/>
                </a:solidFill>
                <a:latin typeface="Comic Sans MS" pitchFamily="66" charset="0"/>
              </a:rPr>
              <a:t>slavný obraz: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211638" y="5299075"/>
            <a:ext cx="24479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>
                <a:solidFill>
                  <a:srgbClr val="C00000"/>
                </a:solidFill>
                <a:latin typeface="Comic Sans MS" pitchFamily="66" charset="0"/>
              </a:rPr>
              <a:t>Mona Lisa</a:t>
            </a: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68313" y="692150"/>
            <a:ext cx="8229600" cy="4249018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1400" dirty="0" smtClean="0"/>
              <a:t>Použité zdroje obrázků</a:t>
            </a:r>
            <a:br>
              <a:rPr lang="cs-CZ" sz="1400" dirty="0" smtClean="0"/>
            </a:br>
            <a:r>
              <a:rPr lang="cs-CZ" sz="1400" dirty="0" smtClean="0"/>
              <a:t>http://upload.wikimedia.org/wikipedia/commons/thumb/5/5a/Abensberg_.jpg/800px-Abensberg_.jpg</a:t>
            </a:r>
            <a:br>
              <a:rPr lang="cs-CZ" sz="1400" dirty="0" smtClean="0"/>
            </a:br>
            <a:r>
              <a:rPr lang="cs-CZ" sz="1400" dirty="0" smtClean="0"/>
              <a:t>obrázky č.2,3,4,6,7  - galerie Klipart – www.office.microsoft .</a:t>
            </a:r>
            <a:r>
              <a:rPr lang="cs-CZ" sz="1400" dirty="0" err="1" smtClean="0"/>
              <a:t>com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http://upload.wikimedia.org/wikipedia/commons/thumb/7/79/PetrinObservationTower.jpg/390px-PetrinObservationTower.jpg</a:t>
            </a:r>
            <a:br>
              <a:rPr lang="cs-CZ" sz="1400" dirty="0" smtClean="0"/>
            </a:br>
            <a:r>
              <a:rPr lang="cs-CZ" sz="1400" dirty="0" smtClean="0"/>
              <a:t>http://upload.wikimedia.org/wikipedia/commons/thumb/6/66/Louvre_Museum_Wikimedia_Commons.jpg/800px-Louvre_Museum_Wikimedia_Commons.jpg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400" dirty="0" smtClean="0"/>
              <a:t>http://upload.wikimedia.org/wikipedia/commons/thumb/9/9f/Mona_lisa_crowd.jpg/800px-Mona_lisa_crowd.jpg</a:t>
            </a:r>
            <a:br>
              <a:rPr lang="cs-CZ" sz="1400" dirty="0" smtClean="0"/>
            </a:br>
            <a:r>
              <a:rPr lang="cs-CZ" sz="1400" dirty="0" smtClean="0"/>
              <a:t>http://upload.wikimedia.org/wikipedia/commons/thumb/c/c3/Flag_of_France.svg/110px-Flag_of_France.svg.png</a:t>
            </a:r>
            <a:br>
              <a:rPr lang="cs-CZ" sz="1400" dirty="0" smtClean="0"/>
            </a:br>
            <a:r>
              <a:rPr lang="cs-CZ" sz="1400" dirty="0" smtClean="0"/>
              <a:t>http://upload.wikimedia.org/wikipedia/commons/b/b7/Armoiries_r%C3%A9publique_fran%C3%A7aise.svg</a:t>
            </a: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306</TotalTime>
  <Words>235</Words>
  <Application>Microsoft Office PowerPoint</Application>
  <PresentationFormat>Předvádění na obrazovce (4:3)</PresentationFormat>
  <Paragraphs>57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Prezentace aplikace PowerPoint</vt:lpstr>
      <vt:lpstr>Většina Francie je nížinatá. Na východě jsou Alpy a na jihu Pyreneje. Francouzi si mohou užívat moře,  ale i zimních radovánek.</vt:lpstr>
      <vt:lpstr>       Francouzi jsou velmi hrdí. Patřili k prvním, kteří nejen svrhli krále, dokonce ho i popravili. V době, kdy v celé Evropě panovaly královské rody, zavedli REPUBLIKU. </vt:lpstr>
      <vt:lpstr>Prezentace aplikace PowerPoint</vt:lpstr>
      <vt:lpstr>Napoleon nechal ve Francii postavit Vítězný oblouk, pro připomenutí válečných úspěchů</vt:lpstr>
      <vt:lpstr>Chloubou Paříže je Eiffelova věž</vt:lpstr>
      <vt:lpstr>Prezentace aplikace PowerPoint</vt:lpstr>
      <vt:lpstr>Je to  Petřínská rozhledna. Pro srovnání. </vt:lpstr>
      <vt:lpstr>I francoužština je velmi výrazný jazyk. Ženy jsou velmi upravené, ne náhodou je Francie sídlem módy i značek parfémů.</vt:lpstr>
      <vt:lpstr>Francouzům se podařilo nashromáždit velké množství uměleckých sbírek, které vystavují v Louveru (čti lůvru)</vt:lpstr>
      <vt:lpstr>Mezi nejznámější (ne nejkrásnější) obrazy patří Mona Lisa. Je chráněná za dvojitým sklem.</vt:lpstr>
      <vt:lpstr>Co jsme se dozvěděli o Francii:</vt:lpstr>
      <vt:lpstr>Použité zdroje obrázků http://upload.wikimedia.org/wikipedia/commons/thumb/5/5a/Abensberg_.jpg/800px-Abensberg_.jpg obrázky č.2,3,4,6,7  - galerie Klipart – www.office.microsoft .com http://upload.wikimedia.org/wikipedia/commons/thumb/7/79/PetrinObservationTower.jpg/390px-PetrinObservationTower.jpg http://upload.wikimedia.org/wikipedia/commons/thumb/6/66/Louvre_Museum_Wikimedia_Commons.jpg/800px-Louvre_Museum_Wikimedia_Commons.jpg http://upload.wikimedia.org/wikipedia/commons/thumb/9/9f/Mona_lisa_crowd.jpg/800px-Mona_lisa_crowd.jpg http://upload.wikimedia.org/wikipedia/commons/thumb/c/c3/Flag_of_France.svg/110px-Flag_of_France.svg.png http://upload.wikimedia.org/wikipedia/commons/b/b7/Armoiries_r%C3%A9publique_fran%C3%A7aise.svg</vt:lpstr>
    </vt:vector>
  </TitlesOfParts>
  <Company>Byt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Západní Evropa</dc:title>
  <dc:creator>Jitka</dc:creator>
  <cp:lastModifiedBy>ZSTREBON</cp:lastModifiedBy>
  <cp:revision>34</cp:revision>
  <dcterms:created xsi:type="dcterms:W3CDTF">2010-02-07T14:16:06Z</dcterms:created>
  <dcterms:modified xsi:type="dcterms:W3CDTF">2012-06-27T05:03:16Z</dcterms:modified>
</cp:coreProperties>
</file>