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9" r:id="rId2"/>
    <p:sldId id="271" r:id="rId3"/>
    <p:sldId id="270" r:id="rId4"/>
    <p:sldId id="257" r:id="rId5"/>
    <p:sldId id="265" r:id="rId6"/>
    <p:sldId id="259" r:id="rId7"/>
    <p:sldId id="266" r:id="rId8"/>
    <p:sldId id="260" r:id="rId9"/>
    <p:sldId id="261" r:id="rId10"/>
    <p:sldId id="267" r:id="rId11"/>
    <p:sldId id="262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9" autoAdjust="0"/>
    <p:restoredTop sz="94712" autoAdjust="0"/>
  </p:normalViewPr>
  <p:slideViewPr>
    <p:cSldViewPr>
      <p:cViewPr varScale="1">
        <p:scale>
          <a:sx n="43" d="100"/>
          <a:sy n="43" d="100"/>
        </p:scale>
        <p:origin x="-63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FEDBF9-CE10-4C97-9BE7-C6276A6165FB}" type="presOf" srcId="{D1B46980-6531-4606-95E6-44980827E919}" destId="{2BE915AB-18AA-4053-B92C-3BFC9ED204BB}" srcOrd="1" destOrd="0" presId="urn:microsoft.com/office/officeart/2005/8/layout/target3"/>
    <dgm:cxn modelId="{1FFC4A7B-2A17-48B4-9869-3FF70B922E59}" type="presOf" srcId="{B651F6E3-6281-48DB-9319-2AEAFDAE7572}" destId="{6BB5E863-4638-4E1D-BFDE-399D028AC4ED}" srcOrd="1" destOrd="0" presId="urn:microsoft.com/office/officeart/2005/8/layout/target3"/>
    <dgm:cxn modelId="{97781F95-2CB9-471B-A6E8-54299A7CE80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9DD4B6-3575-4EC2-9330-00A0492338B4}" type="presOf" srcId="{D1D4F407-5343-4D3F-B5B9-D407B03CAEB4}" destId="{AED2198E-93D5-4001-81B4-73124B309672}" srcOrd="1" destOrd="0" presId="urn:microsoft.com/office/officeart/2005/8/layout/target3"/>
    <dgm:cxn modelId="{EAAC363F-75DD-4D5A-85E9-EE143697BD4B}" type="presOf" srcId="{D1B46980-6531-4606-95E6-44980827E919}" destId="{6140AFEC-043D-4C43-A2F9-D0F5331DF3A3}" srcOrd="0" destOrd="0" presId="urn:microsoft.com/office/officeart/2005/8/layout/target3"/>
    <dgm:cxn modelId="{5A9FFFE1-DD5F-412D-87EF-E709DD22900C}" type="presOf" srcId="{D1D4F407-5343-4D3F-B5B9-D407B03CAEB4}" destId="{D005CE8C-CC26-4C3E-AC11-E15060ECD759}" srcOrd="0" destOrd="0" presId="urn:microsoft.com/office/officeart/2005/8/layout/target3"/>
    <dgm:cxn modelId="{31E2B224-455D-4FDB-96DB-4351FD846EB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902A3F-9C10-403B-9B02-887B9A86E3A4}" type="presOf" srcId="{B651F6E3-6281-48DB-9319-2AEAFDAE7572}" destId="{619D679B-A015-4ECF-8348-D1034C574F40}" srcOrd="0" destOrd="0" presId="urn:microsoft.com/office/officeart/2005/8/layout/target3"/>
    <dgm:cxn modelId="{057E7FCA-A0D6-48DB-BBCC-7B303253CD48}" type="presOf" srcId="{4C35D32F-0EAB-4CD7-82EE-45574DC2A586}" destId="{8BEBB6EC-1DAA-4CAC-8A25-BC0FCBD5DBD5}" srcOrd="0" destOrd="0" presId="urn:microsoft.com/office/officeart/2005/8/layout/target3"/>
    <dgm:cxn modelId="{ECD4AFB2-B62D-4BCB-B136-ECF97E01EEAE}" type="presOf" srcId="{757F3AB3-0718-4624-B441-E567A8F0AB56}" destId="{333A1088-737F-45CB-B68E-254E46348037}" srcOrd="0" destOrd="0" presId="urn:microsoft.com/office/officeart/2005/8/layout/target3"/>
    <dgm:cxn modelId="{ACBD0F58-2210-4B8B-9A9E-303BC3F44E6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7C4DC1-D421-4405-A4B3-C8B518B3F5D4}" type="presParOf" srcId="{333A1088-737F-45CB-B68E-254E46348037}" destId="{F5ABB229-8D3B-4694-996A-96F23CF14429}" srcOrd="0" destOrd="0" presId="urn:microsoft.com/office/officeart/2005/8/layout/target3"/>
    <dgm:cxn modelId="{C2558F10-14DF-4423-985D-6E555E42DF4D}" type="presParOf" srcId="{333A1088-737F-45CB-B68E-254E46348037}" destId="{F41139FD-01EE-4571-8B17-4FB00FC51163}" srcOrd="1" destOrd="0" presId="urn:microsoft.com/office/officeart/2005/8/layout/target3"/>
    <dgm:cxn modelId="{2B589341-7061-4C58-AF7C-351C5E460F24}" type="presParOf" srcId="{333A1088-737F-45CB-B68E-254E46348037}" destId="{D005CE8C-CC26-4C3E-AC11-E15060ECD759}" srcOrd="2" destOrd="0" presId="urn:microsoft.com/office/officeart/2005/8/layout/target3"/>
    <dgm:cxn modelId="{354CF5CE-6214-4B16-B72E-E0564B67191F}" type="presParOf" srcId="{333A1088-737F-45CB-B68E-254E46348037}" destId="{2C702D82-9B77-49B7-9568-BB8EB47C3372}" srcOrd="3" destOrd="0" presId="urn:microsoft.com/office/officeart/2005/8/layout/target3"/>
    <dgm:cxn modelId="{E7304A28-9EAF-4E81-921F-AB823B184925}" type="presParOf" srcId="{333A1088-737F-45CB-B68E-254E46348037}" destId="{A52A0455-90FF-4808-ABD0-F02540D31D5A}" srcOrd="4" destOrd="0" presId="urn:microsoft.com/office/officeart/2005/8/layout/target3"/>
    <dgm:cxn modelId="{164721BB-3603-47FA-A18E-B8295DD39A9C}" type="presParOf" srcId="{333A1088-737F-45CB-B68E-254E46348037}" destId="{6140AFEC-043D-4C43-A2F9-D0F5331DF3A3}" srcOrd="5" destOrd="0" presId="urn:microsoft.com/office/officeart/2005/8/layout/target3"/>
    <dgm:cxn modelId="{43315AAF-3BC7-4FB1-BF30-89C110A257C0}" type="presParOf" srcId="{333A1088-737F-45CB-B68E-254E46348037}" destId="{9358AC05-5D7D-4327-9F80-1AD486AEA664}" srcOrd="6" destOrd="0" presId="urn:microsoft.com/office/officeart/2005/8/layout/target3"/>
    <dgm:cxn modelId="{DA43923B-BB0F-4152-978B-3A7D17FAA50E}" type="presParOf" srcId="{333A1088-737F-45CB-B68E-254E46348037}" destId="{313FC574-E1CD-4FB4-B054-0B805CE0447D}" srcOrd="7" destOrd="0" presId="urn:microsoft.com/office/officeart/2005/8/layout/target3"/>
    <dgm:cxn modelId="{EAE72493-8A70-4270-9E63-DAE3CA15779A}" type="presParOf" srcId="{333A1088-737F-45CB-B68E-254E46348037}" destId="{619D679B-A015-4ECF-8348-D1034C574F40}" srcOrd="8" destOrd="0" presId="urn:microsoft.com/office/officeart/2005/8/layout/target3"/>
    <dgm:cxn modelId="{384BC6EB-6CF5-4722-AE19-F56DBA773B8A}" type="presParOf" srcId="{333A1088-737F-45CB-B68E-254E46348037}" destId="{322283A8-4A27-4CDA-BAE3-F381106A9174}" srcOrd="9" destOrd="0" presId="urn:microsoft.com/office/officeart/2005/8/layout/target3"/>
    <dgm:cxn modelId="{7C69850D-9F01-48BB-99F7-502921B04E82}" type="presParOf" srcId="{333A1088-737F-45CB-B68E-254E46348037}" destId="{FFC9F71D-1B4F-4AD9-A4A6-86ADEFC8AF5C}" srcOrd="10" destOrd="0" presId="urn:microsoft.com/office/officeart/2005/8/layout/target3"/>
    <dgm:cxn modelId="{F9428861-6FCB-4ECB-A0A3-A19D194E4850}" type="presParOf" srcId="{333A1088-737F-45CB-B68E-254E46348037}" destId="{25B08C86-7E15-44DC-BE7F-FFB55DD49D12}" srcOrd="11" destOrd="0" presId="urn:microsoft.com/office/officeart/2005/8/layout/target3"/>
    <dgm:cxn modelId="{FBC8E3D7-8F76-42B9-AF11-5E7D6654BC29}" type="presParOf" srcId="{333A1088-737F-45CB-B68E-254E46348037}" destId="{76644BE8-9D7C-4C09-B250-3D10AF48CBB7}" srcOrd="12" destOrd="0" presId="urn:microsoft.com/office/officeart/2005/8/layout/target3"/>
    <dgm:cxn modelId="{38CFAEC7-A69B-41ED-8DAC-808A4A45B496}" type="presParOf" srcId="{333A1088-737F-45CB-B68E-254E46348037}" destId="{EE85B701-7295-41C0-BA7A-34D3756A2AE6}" srcOrd="13" destOrd="0" presId="urn:microsoft.com/office/officeart/2005/8/layout/target3"/>
    <dgm:cxn modelId="{FE9EC711-C71B-4E6E-A4D6-9DA3EC8E5BD4}" type="presParOf" srcId="{333A1088-737F-45CB-B68E-254E46348037}" destId="{8BEBB6EC-1DAA-4CAC-8A25-BC0FCBD5DBD5}" srcOrd="14" destOrd="0" presId="urn:microsoft.com/office/officeart/2005/8/layout/target3"/>
    <dgm:cxn modelId="{C2FEE748-F129-4371-B125-FD9A5FF09529}" type="presParOf" srcId="{333A1088-737F-45CB-B68E-254E46348037}" destId="{AED2198E-93D5-4001-81B4-73124B309672}" srcOrd="15" destOrd="0" presId="urn:microsoft.com/office/officeart/2005/8/layout/target3"/>
    <dgm:cxn modelId="{113CDDCA-9CFA-4969-81C5-4BD4DA8BA512}" type="presParOf" srcId="{333A1088-737F-45CB-B68E-254E46348037}" destId="{2BE915AB-18AA-4053-B92C-3BFC9ED204BB}" srcOrd="16" destOrd="0" presId="urn:microsoft.com/office/officeart/2005/8/layout/target3"/>
    <dgm:cxn modelId="{B94AD30A-A389-4AAA-B9C3-B11EBBFFD009}" type="presParOf" srcId="{333A1088-737F-45CB-B68E-254E46348037}" destId="{6BB5E863-4638-4E1D-BFDE-399D028AC4ED}" srcOrd="17" destOrd="0" presId="urn:microsoft.com/office/officeart/2005/8/layout/target3"/>
    <dgm:cxn modelId="{3A4EE774-05B1-4236-AD2B-E24B4318E8C6}" type="presParOf" srcId="{333A1088-737F-45CB-B68E-254E46348037}" destId="{5A5FFA88-C948-4069-8E93-59FA12366E83}" srcOrd="18" destOrd="0" presId="urn:microsoft.com/office/officeart/2005/8/layout/target3"/>
    <dgm:cxn modelId="{81B58F62-393C-4682-ADDF-CCA8BA6B8F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6019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6019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6019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6019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6019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VY_32_INOVACE_17_Pravěk a Starověk</a:t>
          </a:r>
          <a:endParaRPr lang="cs-CZ" sz="2000" kern="1200" dirty="0"/>
        </a:p>
      </dsp:txBody>
      <dsp:txXfrm>
        <a:off x="1276747" y="817118"/>
        <a:ext cx="6019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6019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6019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6019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6019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1945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9460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9461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9462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9463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9464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19465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9466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1946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946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469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9470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9471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6EE5E3A-76E2-4AB4-8D77-8DEE4F2C6B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29FBBD-D71D-4AFE-84C0-64A33723BA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E28900-84E2-4C9A-B9BC-09A57B03FE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3D0B04-EE5A-430A-B3BD-45A98D65D4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745B13-811E-47C8-A448-9D94F094BD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CA8078-825F-4058-8C79-B88731EA4C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161F50-2C82-448D-AA53-75B06CCAA07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C21A9D-8417-46D1-A517-6F29CA6EE0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AD99E9-10D2-4BB2-BF76-498919F2B0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789FEA-0BB4-4E19-922C-932BE57864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D6F22F-6FD5-484F-B5C9-3BF09A9EB1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1843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8436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1843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843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18439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844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1844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1844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F2128E1D-9306-4573-A1E1-028F95FD018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844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player_detailpage&amp;v=kgzLSAoTxK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dokumentarnifilmy.cz/historie/germani-1-4-dil/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Germ%C3%A1n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8073762"/>
              </p:ext>
            </p:extLst>
          </p:nvPr>
        </p:nvGraphicFramePr>
        <p:xfrm>
          <a:off x="1237989" y="457200"/>
          <a:ext cx="7296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470453" y="3274621"/>
            <a:ext cx="6203108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Germáni – Evropa v době římské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276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685589"/>
              </p:ext>
            </p:extLst>
          </p:nvPr>
        </p:nvGraphicFramePr>
        <p:xfrm>
          <a:off x="1637959" y="1600200"/>
          <a:ext cx="6096000" cy="3356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duben 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probírání i 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učivo o</a:t>
                      </a:r>
                      <a:r>
                        <a:rPr lang="cs-CZ" sz="1200" baseline="0" dirty="0" smtClean="0">
                          <a:effectLst/>
                        </a:rPr>
                        <a:t> vývoji germánských kmenů a jejich vztahů s okolním starověkým světem.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5181600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Germáni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Evropa v době římské</a:t>
            </a:r>
          </a:p>
        </p:txBody>
      </p:sp>
    </p:spTree>
    <p:extLst>
      <p:ext uri="{BB962C8B-B14F-4D97-AF65-F5344CB8AC3E}">
        <p14:creationId xmlns:p14="http://schemas.microsoft.com/office/powerpoint/2010/main" val="199516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Kdo to byli Germáni?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/>
              <a:t>Byly to kmeny zemědělců a chovatelů dobytka, které žily za severní hranicí ŘÍMSKÉ ŘÍŠE.</a:t>
            </a:r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Pravlastí Germánů bylo území v severní Evropě.</a:t>
            </a:r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V době stěhování národů přicházely germánské kmeny do západní, střední a východní Evropy a vojensky se střetávaly s římskou mocí.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300"/>
              <a:t>Jak germáni žili a co o nich víme?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>
                <a:latin typeface="Comic Sans MS" pitchFamily="66" charset="0"/>
              </a:rPr>
              <a:t>Germáni se živili zemědělstvím a chovem dobytka. .</a:t>
            </a:r>
          </a:p>
          <a:p>
            <a:pPr>
              <a:lnSpc>
                <a:spcPct val="90000"/>
              </a:lnSpc>
            </a:pPr>
            <a:endParaRPr lang="cs-CZ" sz="200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000">
                <a:latin typeface="Comic Sans MS" pitchFamily="66" charset="0"/>
              </a:rPr>
              <a:t>Žili v osadách, tvořených 10 – 15 chatami. Germánská chata byla  postavena ze dřeva slámy a hlíny.</a:t>
            </a:r>
          </a:p>
          <a:p>
            <a:pPr>
              <a:lnSpc>
                <a:spcPct val="90000"/>
              </a:lnSpc>
            </a:pPr>
            <a:endParaRPr lang="cs-CZ" sz="200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000">
                <a:latin typeface="Comic Sans MS" pitchFamily="66" charset="0"/>
              </a:rPr>
              <a:t>Germáni žili v rodové společnosti. V čele rodů stáli náčelníci</a:t>
            </a:r>
          </a:p>
          <a:p>
            <a:pPr>
              <a:lnSpc>
                <a:spcPct val="90000"/>
              </a:lnSpc>
            </a:pPr>
            <a:endParaRPr lang="cs-CZ" sz="200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4400">
                <a:hlinkClick r:id="rId2"/>
              </a:rPr>
              <a:t>http://www.youtube.com/watch?feature=player_detailpage&amp;v=kgzLSAoTxKA</a:t>
            </a:r>
            <a:endParaRPr lang="cs-CZ" sz="4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>
                <a:latin typeface="Comic Sans MS" pitchFamily="66" charset="0"/>
              </a:rPr>
              <a:t>Znalosti a dovednosti Germánů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38200" y="1600200"/>
            <a:ext cx="6189663" cy="4424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Germáni uměli výborně zpracovávat železo. Vyráběli z něj nástroje a zbraně.</a:t>
            </a:r>
          </a:p>
          <a:p>
            <a:pPr>
              <a:lnSpc>
                <a:spcPct val="90000"/>
              </a:lnSpc>
            </a:pPr>
            <a:r>
              <a:rPr lang="cs-CZ" sz="2400"/>
              <a:t>Vyráběli vlněné a lněné látky, které dokázali barvit.</a:t>
            </a:r>
          </a:p>
          <a:p>
            <a:pPr>
              <a:lnSpc>
                <a:spcPct val="90000"/>
              </a:lnSpc>
            </a:pPr>
            <a:r>
              <a:rPr lang="cs-CZ" sz="2400"/>
              <a:t>Při náboženských obřadech využívali zvláštní znakové písmo RUNY.</a:t>
            </a:r>
          </a:p>
          <a:p>
            <a:pPr>
              <a:lnSpc>
                <a:spcPct val="90000"/>
              </a:lnSpc>
            </a:pPr>
            <a:r>
              <a:rPr lang="cs-CZ" sz="2400"/>
              <a:t>Uctívali více bohů. Přinášeli jim nejrůznější oběti i  lidské.</a:t>
            </a:r>
          </a:p>
          <a:p>
            <a:pPr>
              <a:lnSpc>
                <a:spcPct val="90000"/>
              </a:lnSpc>
            </a:pPr>
            <a:r>
              <a:rPr lang="cs-CZ" sz="2400"/>
              <a:t>Mnoho svých znalostí a dovedností převzali od Keltů.</a:t>
            </a:r>
          </a:p>
          <a:p>
            <a:pPr>
              <a:lnSpc>
                <a:spcPct val="90000"/>
              </a:lnSpc>
            </a:pPr>
            <a:r>
              <a:rPr lang="cs-CZ" sz="2400"/>
              <a:t>Časem vojensky vyzráli a dokázali porazit ŘÍMSKOU ŘÍŠI.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Germánské runové písmo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3" name="Picture 5" descr="ru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1600200"/>
            <a:ext cx="7772400" cy="4191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>
                <a:latin typeface="Comic Sans MS" pitchFamily="66" charset="0"/>
              </a:rPr>
              <a:t>Mapa osídlení Evropy  germánskými kmeny okolo roku 100 n. l.</a:t>
            </a:r>
          </a:p>
        </p:txBody>
      </p:sp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1447800"/>
            <a:ext cx="7608888" cy="5286375"/>
          </a:xfrm>
          <a:prstGeom prst="rect">
            <a:avLst/>
          </a:prstGeom>
          <a:noFill/>
        </p:spPr>
      </p:pic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5715000" y="2667000"/>
            <a:ext cx="762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Gótové</a:t>
            </a:r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2514600" y="20574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Jutové</a:t>
            </a: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2514600" y="24384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Anglové</a:t>
            </a:r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6096000" y="3962400"/>
            <a:ext cx="1066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Vandalové</a:t>
            </a:r>
          </a:p>
        </p:txBody>
      </p:sp>
      <p:sp>
        <p:nvSpPr>
          <p:cNvPr id="13328" name="Text Box 16"/>
          <p:cNvSpPr txBox="1">
            <a:spLocks noChangeArrowheads="1"/>
          </p:cNvSpPr>
          <p:nvPr/>
        </p:nvSpPr>
        <p:spPr bwMode="auto">
          <a:xfrm>
            <a:off x="3352800" y="3276600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Langobardi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4648200" y="41148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Burgundi</a:t>
            </a: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3886200" y="37338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Semnoni</a:t>
            </a:r>
          </a:p>
        </p:txBody>
      </p:sp>
      <p:sp>
        <p:nvSpPr>
          <p:cNvPr id="13331" name="Text Box 19"/>
          <p:cNvSpPr txBox="1">
            <a:spLocks noChangeArrowheads="1"/>
          </p:cNvSpPr>
          <p:nvPr/>
        </p:nvSpPr>
        <p:spPr bwMode="auto">
          <a:xfrm>
            <a:off x="2667000" y="4114800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Cheruskové</a:t>
            </a:r>
          </a:p>
        </p:txBody>
      </p:sp>
      <p:sp>
        <p:nvSpPr>
          <p:cNvPr id="13332" name="Text Box 20"/>
          <p:cNvSpPr txBox="1">
            <a:spLocks noChangeArrowheads="1"/>
          </p:cNvSpPr>
          <p:nvPr/>
        </p:nvSpPr>
        <p:spPr bwMode="auto">
          <a:xfrm>
            <a:off x="4572000" y="5105400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Markomani</a:t>
            </a:r>
          </a:p>
        </p:txBody>
      </p:sp>
      <p:sp>
        <p:nvSpPr>
          <p:cNvPr id="13333" name="Text Box 21"/>
          <p:cNvSpPr txBox="1">
            <a:spLocks noChangeArrowheads="1"/>
          </p:cNvSpPr>
          <p:nvPr/>
        </p:nvSpPr>
        <p:spPr bwMode="auto">
          <a:xfrm>
            <a:off x="5638800" y="60198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Kvádové</a:t>
            </a:r>
          </a:p>
        </p:txBody>
      </p:sp>
      <p:sp>
        <p:nvSpPr>
          <p:cNvPr id="13334" name="Text Box 22"/>
          <p:cNvSpPr txBox="1">
            <a:spLocks noChangeArrowheads="1"/>
          </p:cNvSpPr>
          <p:nvPr/>
        </p:nvSpPr>
        <p:spPr bwMode="auto">
          <a:xfrm>
            <a:off x="914400" y="5334000"/>
            <a:ext cx="1371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Comic Sans MS" pitchFamily="66" charset="0"/>
              </a:rPr>
              <a:t>Římská říše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24" grpId="0"/>
      <p:bldP spid="13325" grpId="1"/>
      <p:bldP spid="13326" grpId="0"/>
      <p:bldP spid="13327" grpId="0"/>
      <p:bldP spid="13328" grpId="0"/>
      <p:bldP spid="13329" grpId="0"/>
      <p:bldP spid="13330" grpId="0"/>
      <p:bldP spid="13331" grpId="0"/>
      <p:bldP spid="13332" grpId="0"/>
      <p:bldP spid="13333" grpId="0"/>
      <p:bldP spid="133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/>
              <a:t>Germáni a  římská říše</a:t>
            </a:r>
            <a:r>
              <a:rPr lang="cs-CZ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V roce </a:t>
            </a:r>
            <a:r>
              <a:rPr lang="cs-CZ" dirty="0" smtClean="0"/>
              <a:t>58př. n. l. </a:t>
            </a:r>
            <a:r>
              <a:rPr lang="cs-CZ" dirty="0"/>
              <a:t>porazil v Galii germánské </a:t>
            </a:r>
            <a:r>
              <a:rPr lang="cs-CZ" dirty="0" err="1"/>
              <a:t>Svéby</a:t>
            </a:r>
            <a:r>
              <a:rPr lang="cs-CZ" dirty="0"/>
              <a:t> </a:t>
            </a:r>
            <a:r>
              <a:rPr lang="cs-CZ" dirty="0" err="1"/>
              <a:t>Gaius</a:t>
            </a:r>
            <a:r>
              <a:rPr lang="cs-CZ" dirty="0"/>
              <a:t> Julius Caesar.</a:t>
            </a:r>
          </a:p>
          <a:p>
            <a:r>
              <a:rPr lang="cs-CZ" dirty="0"/>
              <a:t>Za vlády císaře Oktaviána byli Římané poraženi v </a:t>
            </a:r>
            <a:r>
              <a:rPr lang="cs-CZ" dirty="0" err="1"/>
              <a:t>Teutoburském</a:t>
            </a:r>
            <a:r>
              <a:rPr lang="cs-CZ" dirty="0"/>
              <a:t> lese</a:t>
            </a:r>
          </a:p>
          <a:p>
            <a:r>
              <a:rPr lang="cs-CZ" dirty="0"/>
              <a:t>Císař Marcus Aurelius vedl války proti Markomanům a Kvádům.</a:t>
            </a:r>
          </a:p>
          <a:p>
            <a:r>
              <a:rPr lang="cs-CZ" dirty="0"/>
              <a:t>Nakonec Římané postavili na obranu před útoky Germánů ŘÍMSKÝ HRANIČNÍ VAL.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Římští legionáři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7" name="Picture 5" descr="legion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524000"/>
            <a:ext cx="7391400" cy="4933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Zopakujme si: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914400" y="1447800"/>
            <a:ext cx="7620000" cy="4678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Kmeny barbarů za severní hranicí římské říše označujeme jako?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GERMÁNI.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V jaké společnosti žily germánské kmeny?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V RODOVÉ SPOLEČNOSTI.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Čí dovednosti a znalosti Germáni přejali?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DOVEDNOSTI KELTŮ.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Se kterou říší Germáni bojovali?</a:t>
            </a:r>
          </a:p>
          <a:p>
            <a:pPr>
              <a:lnSpc>
                <a:spcPct val="90000"/>
              </a:lnSpc>
            </a:pPr>
            <a:r>
              <a:rPr lang="cs-CZ" sz="2900" dirty="0">
                <a:latin typeface="Comic Sans MS" pitchFamily="66" charset="0"/>
              </a:rPr>
              <a:t>S ŘÍMSKOU ŘÍŠÍ.</a:t>
            </a:r>
          </a:p>
          <a:p>
            <a:pPr>
              <a:lnSpc>
                <a:spcPct val="90000"/>
              </a:lnSpc>
            </a:pPr>
            <a:endParaRPr lang="cs-CZ" sz="2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3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 závěr si prohlédněte film:</a:t>
            </a:r>
            <a:endParaRPr lang="cs-CZ" dirty="0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http://dokumentarnifilmy.cz/historie/germani-1-4-dil/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5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idx="1"/>
          </p:nvPr>
        </p:nvSpPr>
        <p:spPr>
          <a:xfrm>
            <a:off x="914400" y="2895600"/>
            <a:ext cx="7772400" cy="1981200"/>
          </a:xfrm>
        </p:spPr>
        <p:txBody>
          <a:bodyPr/>
          <a:lstStyle/>
          <a:p>
            <a:r>
              <a:rPr lang="cs-CZ" dirty="0"/>
              <a:t>Použité zdroje.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cs.wikipedia.org/wiki/Germ%C3%A1ni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834</TotalTime>
  <Words>382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Vrstvy</vt:lpstr>
      <vt:lpstr>Prezentace aplikace PowerPoint</vt:lpstr>
      <vt:lpstr>Prezentace aplikace PowerPoint</vt:lpstr>
      <vt:lpstr>Germáni</vt:lpstr>
      <vt:lpstr>Kdo to byli Germáni?</vt:lpstr>
      <vt:lpstr>Jak germáni žili a co o nich víme?</vt:lpstr>
      <vt:lpstr>Znalosti a dovednosti Germánů</vt:lpstr>
      <vt:lpstr>Germánské runové písmo</vt:lpstr>
      <vt:lpstr>Mapa osídlení Evropy  germánskými kmeny okolo roku 100 n. l.</vt:lpstr>
      <vt:lpstr>Germáni a  římská říše </vt:lpstr>
      <vt:lpstr>Římští legionáři</vt:lpstr>
      <vt:lpstr>Zopakujme si:</vt:lpstr>
      <vt:lpstr>Na závěr si prohlédněte film:</vt:lpstr>
      <vt:lpstr>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Marian</dc:creator>
  <cp:lastModifiedBy>Zetel</cp:lastModifiedBy>
  <cp:revision>11</cp:revision>
  <cp:lastPrinted>1601-01-01T00:00:00Z</cp:lastPrinted>
  <dcterms:created xsi:type="dcterms:W3CDTF">2012-03-01T18:40:44Z</dcterms:created>
  <dcterms:modified xsi:type="dcterms:W3CDTF">2012-06-27T06:45:05Z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