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77" r:id="rId3"/>
    <p:sldId id="258" r:id="rId4"/>
    <p:sldId id="259" r:id="rId5"/>
    <p:sldId id="284" r:id="rId6"/>
    <p:sldId id="262" r:id="rId7"/>
    <p:sldId id="263" r:id="rId8"/>
    <p:sldId id="285" r:id="rId9"/>
    <p:sldId id="266" r:id="rId10"/>
    <p:sldId id="267" r:id="rId11"/>
    <p:sldId id="286" r:id="rId12"/>
    <p:sldId id="287" r:id="rId13"/>
    <p:sldId id="283" r:id="rId14"/>
    <p:sldId id="270" r:id="rId15"/>
    <p:sldId id="288" r:id="rId16"/>
    <p:sldId id="272" r:id="rId17"/>
    <p:sldId id="273" r:id="rId18"/>
    <p:sldId id="289" r:id="rId19"/>
    <p:sldId id="275" r:id="rId20"/>
    <p:sldId id="276" r:id="rId21"/>
    <p:sldId id="290" r:id="rId22"/>
    <p:sldId id="279" r:id="rId23"/>
    <p:sldId id="282" r:id="rId24"/>
    <p:sldId id="291" r:id="rId25"/>
    <p:sldId id="280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94E01D-5AC4-43E4-8180-C3E710AADA4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BCEBFD9-D6F4-4D92-BC3C-DA2DD972D4DC}" type="presOf" srcId="{4C35D32F-0EAB-4CD7-82EE-45574DC2A586}" destId="{8BEBB6EC-1DAA-4CAC-8A25-BC0FCBD5DBD5}" srcOrd="0" destOrd="0" presId="urn:microsoft.com/office/officeart/2005/8/layout/target3"/>
    <dgm:cxn modelId="{0D78F501-AEF4-47B0-9C4E-A5BE32D2DDBD}" type="presOf" srcId="{D8197B8C-B260-4A16-BDF4-0947B075E274}" destId="{25B08C86-7E15-44DC-BE7F-FFB55DD49D12}" srcOrd="0" destOrd="0" presId="urn:microsoft.com/office/officeart/2005/8/layout/target3"/>
    <dgm:cxn modelId="{9CC548EA-FF59-432D-ABEE-E958150D6E84}" type="presOf" srcId="{D1B46980-6531-4606-95E6-44980827E919}" destId="{6140AFEC-043D-4C43-A2F9-D0F5331DF3A3}" srcOrd="0" destOrd="0" presId="urn:microsoft.com/office/officeart/2005/8/layout/target3"/>
    <dgm:cxn modelId="{4C0D2707-358A-44C6-8EE9-6872BF5E0E0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A2C2D7-C355-4799-AE27-24FC4BC41238}" type="presOf" srcId="{D8197B8C-B260-4A16-BDF4-0947B075E274}" destId="{5A5FFA88-C948-4069-8E93-59FA12366E83}" srcOrd="1" destOrd="0" presId="urn:microsoft.com/office/officeart/2005/8/layout/target3"/>
    <dgm:cxn modelId="{A257EC98-A66A-42F9-A521-2AA8BE9CD408}" type="presOf" srcId="{D1D4F407-5343-4D3F-B5B9-D407B03CAEB4}" destId="{AED2198E-93D5-4001-81B4-73124B309672}" srcOrd="1" destOrd="0" presId="urn:microsoft.com/office/officeart/2005/8/layout/target3"/>
    <dgm:cxn modelId="{035A8ADD-2368-4103-A638-38C7A57F3DDB}" type="presOf" srcId="{B651F6E3-6281-48DB-9319-2AEAFDAE7572}" destId="{6BB5E863-4638-4E1D-BFDE-399D028AC4ED}" srcOrd="1" destOrd="0" presId="urn:microsoft.com/office/officeart/2005/8/layout/target3"/>
    <dgm:cxn modelId="{BBE15FA5-C07E-46F5-AF75-610064F95A5A}" type="presOf" srcId="{D1D4F407-5343-4D3F-B5B9-D407B03CAEB4}" destId="{D005CE8C-CC26-4C3E-AC11-E15060ECD759}" srcOrd="0" destOrd="0" presId="urn:microsoft.com/office/officeart/2005/8/layout/target3"/>
    <dgm:cxn modelId="{7A723D72-ABB4-41E5-AC37-69F591A52907}" type="presOf" srcId="{4C35D32F-0EAB-4CD7-82EE-45574DC2A586}" destId="{890E4F0B-2866-4A3F-A3C7-2A14B1797930}" srcOrd="1" destOrd="0" presId="urn:microsoft.com/office/officeart/2005/8/layout/target3"/>
    <dgm:cxn modelId="{D6E0B587-540C-4E92-8131-089B22CC5C5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71B18A-C893-437F-9966-4417B64ADB8C}" type="presParOf" srcId="{333A1088-737F-45CB-B68E-254E46348037}" destId="{F5ABB229-8D3B-4694-996A-96F23CF14429}" srcOrd="0" destOrd="0" presId="urn:microsoft.com/office/officeart/2005/8/layout/target3"/>
    <dgm:cxn modelId="{301BBF6F-3CC5-47FD-9C6C-17676AF5ACBE}" type="presParOf" srcId="{333A1088-737F-45CB-B68E-254E46348037}" destId="{F41139FD-01EE-4571-8B17-4FB00FC51163}" srcOrd="1" destOrd="0" presId="urn:microsoft.com/office/officeart/2005/8/layout/target3"/>
    <dgm:cxn modelId="{9DAAABF2-771E-495A-AFE2-CAB4C02BFA90}" type="presParOf" srcId="{333A1088-737F-45CB-B68E-254E46348037}" destId="{D005CE8C-CC26-4C3E-AC11-E15060ECD759}" srcOrd="2" destOrd="0" presId="urn:microsoft.com/office/officeart/2005/8/layout/target3"/>
    <dgm:cxn modelId="{89F5ACD9-87DB-47FD-A8B2-B159DC3C7312}" type="presParOf" srcId="{333A1088-737F-45CB-B68E-254E46348037}" destId="{2C702D82-9B77-49B7-9568-BB8EB47C3372}" srcOrd="3" destOrd="0" presId="urn:microsoft.com/office/officeart/2005/8/layout/target3"/>
    <dgm:cxn modelId="{E6658035-D9FF-4838-8D38-EC7B5940C282}" type="presParOf" srcId="{333A1088-737F-45CB-B68E-254E46348037}" destId="{A52A0455-90FF-4808-ABD0-F02540D31D5A}" srcOrd="4" destOrd="0" presId="urn:microsoft.com/office/officeart/2005/8/layout/target3"/>
    <dgm:cxn modelId="{D629610D-3D30-4058-94B6-D8C9CFD0C60F}" type="presParOf" srcId="{333A1088-737F-45CB-B68E-254E46348037}" destId="{6140AFEC-043D-4C43-A2F9-D0F5331DF3A3}" srcOrd="5" destOrd="0" presId="urn:microsoft.com/office/officeart/2005/8/layout/target3"/>
    <dgm:cxn modelId="{453FA04F-BAB8-4D64-94F5-7AA4041A3796}" type="presParOf" srcId="{333A1088-737F-45CB-B68E-254E46348037}" destId="{9358AC05-5D7D-4327-9F80-1AD486AEA664}" srcOrd="6" destOrd="0" presId="urn:microsoft.com/office/officeart/2005/8/layout/target3"/>
    <dgm:cxn modelId="{4F6741BC-F7AE-4EB1-919C-34C66B41D5B0}" type="presParOf" srcId="{333A1088-737F-45CB-B68E-254E46348037}" destId="{313FC574-E1CD-4FB4-B054-0B805CE0447D}" srcOrd="7" destOrd="0" presId="urn:microsoft.com/office/officeart/2005/8/layout/target3"/>
    <dgm:cxn modelId="{F66A1FB3-8C31-46C9-8B14-E9326C91E1F5}" type="presParOf" srcId="{333A1088-737F-45CB-B68E-254E46348037}" destId="{619D679B-A015-4ECF-8348-D1034C574F40}" srcOrd="8" destOrd="0" presId="urn:microsoft.com/office/officeart/2005/8/layout/target3"/>
    <dgm:cxn modelId="{65FAE641-5423-47D7-8187-C957A10391BF}" type="presParOf" srcId="{333A1088-737F-45CB-B68E-254E46348037}" destId="{322283A8-4A27-4CDA-BAE3-F381106A9174}" srcOrd="9" destOrd="0" presId="urn:microsoft.com/office/officeart/2005/8/layout/target3"/>
    <dgm:cxn modelId="{8490163F-1E06-4C1C-9A16-BC827F924E7E}" type="presParOf" srcId="{333A1088-737F-45CB-B68E-254E46348037}" destId="{FFC9F71D-1B4F-4AD9-A4A6-86ADEFC8AF5C}" srcOrd="10" destOrd="0" presId="urn:microsoft.com/office/officeart/2005/8/layout/target3"/>
    <dgm:cxn modelId="{8C684FD4-4A1E-45A6-9D7B-F9F12AE0E4AE}" type="presParOf" srcId="{333A1088-737F-45CB-B68E-254E46348037}" destId="{25B08C86-7E15-44DC-BE7F-FFB55DD49D12}" srcOrd="11" destOrd="0" presId="urn:microsoft.com/office/officeart/2005/8/layout/target3"/>
    <dgm:cxn modelId="{05AD2EF9-326C-4199-932E-343B35101ECC}" type="presParOf" srcId="{333A1088-737F-45CB-B68E-254E46348037}" destId="{76644BE8-9D7C-4C09-B250-3D10AF48CBB7}" srcOrd="12" destOrd="0" presId="urn:microsoft.com/office/officeart/2005/8/layout/target3"/>
    <dgm:cxn modelId="{2EF2FA05-0F12-40DE-86E3-94A91CF6372F}" type="presParOf" srcId="{333A1088-737F-45CB-B68E-254E46348037}" destId="{EE85B701-7295-41C0-BA7A-34D3756A2AE6}" srcOrd="13" destOrd="0" presId="urn:microsoft.com/office/officeart/2005/8/layout/target3"/>
    <dgm:cxn modelId="{828E3340-4435-4D53-9BE6-6A8C89D71CF1}" type="presParOf" srcId="{333A1088-737F-45CB-B68E-254E46348037}" destId="{8BEBB6EC-1DAA-4CAC-8A25-BC0FCBD5DBD5}" srcOrd="14" destOrd="0" presId="urn:microsoft.com/office/officeart/2005/8/layout/target3"/>
    <dgm:cxn modelId="{51C36CE2-9A46-4A8B-8DD2-3C639F089EFB}" type="presParOf" srcId="{333A1088-737F-45CB-B68E-254E46348037}" destId="{AED2198E-93D5-4001-81B4-73124B309672}" srcOrd="15" destOrd="0" presId="urn:microsoft.com/office/officeart/2005/8/layout/target3"/>
    <dgm:cxn modelId="{EB518A69-D529-476F-BA23-D4A5A7986F34}" type="presParOf" srcId="{333A1088-737F-45CB-B68E-254E46348037}" destId="{2BE915AB-18AA-4053-B92C-3BFC9ED204BB}" srcOrd="16" destOrd="0" presId="urn:microsoft.com/office/officeart/2005/8/layout/target3"/>
    <dgm:cxn modelId="{63F31D17-F284-4C5A-9064-FD8013FD9173}" type="presParOf" srcId="{333A1088-737F-45CB-B68E-254E46348037}" destId="{6BB5E863-4638-4E1D-BFDE-399D028AC4ED}" srcOrd="17" destOrd="0" presId="urn:microsoft.com/office/officeart/2005/8/layout/target3"/>
    <dgm:cxn modelId="{80DD5730-C4C5-488E-AB2B-0C68EF8101F4}" type="presParOf" srcId="{333A1088-737F-45CB-B68E-254E46348037}" destId="{5A5FFA88-C948-4069-8E93-59FA12366E83}" srcOrd="18" destOrd="0" presId="urn:microsoft.com/office/officeart/2005/8/layout/target3"/>
    <dgm:cxn modelId="{DDC04060-6743-4795-A1AD-E91FF1E2290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5103241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5103241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5103241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5103241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7118"/>
          <a:ext cx="5103241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VY_32_INOVACE_05_Pravěk a Starověk</a:t>
          </a:r>
          <a:endParaRPr lang="cs-CZ" sz="2000" kern="1200" dirty="0"/>
        </a:p>
      </dsp:txBody>
      <dsp:txXfrm>
        <a:off x="1276747" y="817118"/>
        <a:ext cx="5103241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5103241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Vývoj společnosti v pravěku a starověku </a:t>
          </a:r>
          <a:endParaRPr lang="cs-CZ" sz="2000" kern="1200" dirty="0"/>
        </a:p>
      </dsp:txBody>
      <dsp:txXfrm>
        <a:off x="1276747" y="1225677"/>
        <a:ext cx="5103241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5103241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5103241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047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715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416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776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772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115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487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360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052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112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673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512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4.xml"/><Relationship Id="rId4" Type="http://schemas.openxmlformats.org/officeDocument/2006/relationships/slide" Target="slide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d/Mushkhushu.jpg" TargetMode="External"/><Relationship Id="rId2" Type="http://schemas.openxmlformats.org/officeDocument/2006/relationships/hyperlink" Target="http://cs.wikipedia.org/wiki/I%C5%A1ta%C5%99ina_br%C3%A1na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umer" TargetMode="External"/><Relationship Id="rId2" Type="http://schemas.openxmlformats.org/officeDocument/2006/relationships/hyperlink" Target="http://stepankovar.blog.idnes.cz/c/47055/O-puvodu-Sumeru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z/imgres?q=Zlat%C3%A1+p%C5%99ilba+kr%C3%A1le+Meskalamduga&amp;hl=cs&amp;biw=1280&amp;bih=823&amp;gbv=2&amp;tbm=isch&amp;tbnid=0vG4CuEEV_HdDM:&amp;imgrefurl=http://odpravekuposoucasnost.blog.cz/1109/2&amp;docid=HuX1OGtBUQ3QkM&amp;itg=1&amp;imgurl=http://upload.wikimedia.org/wikipedia/commons/thumb/2/2b/Assyriapottery5thcentury.jpg/220px-Assyriapottery5thcentury.jpg&amp;w=220&amp;h=126&amp;ei=1FTPT_-_D4TSsgbnn-zvCg&amp;zoom=1&amp;iact=hc&amp;vpx=231&amp;vpy=566&amp;dur=2328&amp;hovh=100&amp;hovw=176&amp;tx=82&amp;ty=72&amp;sig=117278231266847009484&amp;page=1&amp;tbnh=100&amp;tbnw=176&amp;start=0&amp;ndsp=17&amp;ved=1t:429,r:16,s:0,i:105" TargetMode="External"/><Relationship Id="rId5" Type="http://schemas.openxmlformats.org/officeDocument/2006/relationships/hyperlink" Target="http://cs.wikipedia.org/wiki/Soubor:Mushkhushu.jpg" TargetMode="External"/><Relationship Id="rId4" Type="http://schemas.openxmlformats.org/officeDocument/2006/relationships/hyperlink" Target="http://wiki.varhoo.cz/images/4/47/Urska_standart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375752089"/>
              </p:ext>
            </p:extLst>
          </p:nvPr>
        </p:nvGraphicFramePr>
        <p:xfrm>
          <a:off x="1576387" y="457200"/>
          <a:ext cx="6379989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34104" y="3520842"/>
            <a:ext cx="8275791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Sumerské  státy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023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8110400"/>
              </p:ext>
            </p:extLst>
          </p:nvPr>
        </p:nvGraphicFramePr>
        <p:xfrm>
          <a:off x="1331640" y="980728"/>
          <a:ext cx="6096000" cy="3146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listopad  </a:t>
                      </a:r>
                      <a:r>
                        <a:rPr lang="cs-CZ" sz="1200" dirty="0">
                          <a:effectLst/>
                        </a:rPr>
                        <a:t>2011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starověku. Rozvíjí 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jednotlivce. Je </a:t>
                      </a:r>
                      <a:r>
                        <a:rPr lang="cs-CZ" sz="1200" dirty="0" smtClean="0">
                          <a:effectLst/>
                        </a:rPr>
                        <a:t>určena jako doprovodný materiál k pracovnímu listu Sumerské státy</a:t>
                      </a:r>
                      <a:r>
                        <a:rPr lang="cs-CZ" sz="1200" baseline="0" dirty="0" smtClean="0">
                          <a:effectLst/>
                        </a:rPr>
                        <a:t> I, </a:t>
                      </a:r>
                      <a:r>
                        <a:rPr lang="cs-CZ" sz="1200" dirty="0" smtClean="0">
                          <a:effectLst/>
                        </a:rPr>
                        <a:t>ale může být vhodná i jako </a:t>
                      </a:r>
                      <a:r>
                        <a:rPr lang="cs-CZ" sz="1200" dirty="0">
                          <a:effectLst/>
                        </a:rPr>
                        <a:t>materiál k </a:t>
                      </a:r>
                      <a:r>
                        <a:rPr lang="cs-CZ" sz="1200" dirty="0" smtClean="0">
                          <a:effectLst/>
                        </a:rPr>
                        <a:t>procvičování.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4653136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99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611560" y="836712"/>
            <a:ext cx="7772400" cy="1800200"/>
          </a:xfrm>
        </p:spPr>
        <p:txBody>
          <a:bodyPr>
            <a:normAutofit/>
          </a:bodyPr>
          <a:lstStyle/>
          <a:p>
            <a:r>
              <a:rPr lang="cs-CZ" dirty="0" smtClean="0"/>
              <a:t>Vznik sumerských států v Mezopotámii</a:t>
            </a:r>
            <a:endParaRPr lang="cs-CZ" dirty="0"/>
          </a:p>
        </p:txBody>
      </p:sp>
      <p:sp>
        <p:nvSpPr>
          <p:cNvPr id="13" name="Podnadpis 12"/>
          <p:cNvSpPr>
            <a:spLocks noGrp="1"/>
          </p:cNvSpPr>
          <p:nvPr>
            <p:ph type="subTitle" idx="1"/>
          </p:nvPr>
        </p:nvSpPr>
        <p:spPr>
          <a:xfrm>
            <a:off x="1331640" y="3501008"/>
            <a:ext cx="6696744" cy="64807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OTROKÁŘSKÁ SPOLEČNOST</a:t>
            </a:r>
          </a:p>
        </p:txBody>
      </p:sp>
    </p:spTree>
    <p:extLst>
      <p:ext uri="{BB962C8B-B14F-4D97-AF65-F5344CB8AC3E}">
        <p14:creationId xmlns:p14="http://schemas.microsoft.com/office/powerpoint/2010/main" val="208289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252028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Book Antiqua" pitchFamily="18" charset="0"/>
              </a:rPr>
              <a:t>Vznik sumerských států: </a:t>
            </a:r>
            <a:r>
              <a:rPr lang="cs-CZ" sz="2200" dirty="0" smtClean="0">
                <a:latin typeface="Comic Sans MS" pitchFamily="66" charset="0"/>
              </a:rPr>
              <a:t>Rozvoj zemědělství a řemeslné výroby umožnil vznik sousedských občin na území Mezopotámie mezi řekami Eufrat a Tigris. Na konci 4. tisíciletí osídlili jih Mezopotámie Sumerové. Podle nich nazýváme toto území SUMER. </a:t>
            </a:r>
            <a:endParaRPr lang="cs-CZ" sz="2200" dirty="0">
              <a:latin typeface="Book Antiqua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3429000"/>
            <a:ext cx="4040188" cy="639762"/>
          </a:xfrm>
        </p:spPr>
        <p:txBody>
          <a:bodyPr/>
          <a:lstStyle/>
          <a:p>
            <a:r>
              <a:rPr lang="cs-CZ" dirty="0" smtClean="0">
                <a:hlinkClick r:id="rId2" action="ppaction://hlinksldjump"/>
              </a:rPr>
              <a:t>a)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4293096"/>
            <a:ext cx="4173860" cy="1830189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omic Sans MS" pitchFamily="66" charset="0"/>
              </a:rPr>
              <a:t>Sumerové </a:t>
            </a:r>
            <a:r>
              <a:rPr lang="cs-CZ" sz="1800" dirty="0">
                <a:latin typeface="Comic Sans MS" pitchFamily="66" charset="0"/>
              </a:rPr>
              <a:t>nevyužívali záplavy Tigridu a Eufratu. Nestavěli zavlažovací zařízení, proto nerozvíjeli závlahové zemědělství a praktikovali stěhovavé zemědělství</a:t>
            </a:r>
            <a:endParaRPr lang="cs-CZ" sz="1800" dirty="0"/>
          </a:p>
          <a:p>
            <a:endParaRPr lang="cs-CZ" sz="1800" dirty="0" smtClean="0">
              <a:latin typeface="Comic Sans MS" pitchFamily="66" charset="0"/>
            </a:endParaRPr>
          </a:p>
          <a:p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3356992"/>
            <a:ext cx="4041775" cy="639762"/>
          </a:xfrm>
        </p:spPr>
        <p:txBody>
          <a:bodyPr/>
          <a:lstStyle/>
          <a:p>
            <a:r>
              <a:rPr lang="cs-CZ" dirty="0" smtClean="0">
                <a:hlinkClick r:id="rId3" action="ppaction://hlinksldjump"/>
              </a:rPr>
              <a:t>b)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4293096"/>
            <a:ext cx="4175447" cy="1902197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omic Sans MS" pitchFamily="66" charset="0"/>
              </a:rPr>
              <a:t>Sumerové </a:t>
            </a:r>
            <a:r>
              <a:rPr lang="cs-CZ" sz="1800" dirty="0">
                <a:latin typeface="Comic Sans MS" pitchFamily="66" charset="0"/>
              </a:rPr>
              <a:t>využívali záplavy Tigridu a Eufratu. Stavěli zavlažovací zařízení. Díky němu mohli rozvíjet závlahové </a:t>
            </a:r>
            <a:r>
              <a:rPr lang="cs-CZ" sz="1800" dirty="0" err="1">
                <a:latin typeface="Comic Sans MS" pitchFamily="66" charset="0"/>
              </a:rPr>
              <a:t>zamědělství</a:t>
            </a:r>
            <a:r>
              <a:rPr lang="cs-CZ" sz="1800" dirty="0">
                <a:latin typeface="Comic Sans MS" pitchFamily="66" charset="0"/>
              </a:rPr>
              <a:t>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924944"/>
            <a:ext cx="712879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Které z těchto tvrzení o sumerském zemědělství je správné?</a:t>
            </a:r>
            <a:endParaRPr lang="cs-CZ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57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  <p:bldP spid="6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" y="0"/>
            <a:ext cx="90986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eselý obličej 7">
            <a:hlinkClick r:id="rId2" action="ppaction://hlinksldjump"/>
          </p:cNvPr>
          <p:cNvSpPr/>
          <p:nvPr/>
        </p:nvSpPr>
        <p:spPr>
          <a:xfrm>
            <a:off x="2843808" y="2060848"/>
            <a:ext cx="3816424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5877272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790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524328" y="5949280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50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Co používají k orbě zemědělci na obrázku?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7" y="163761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a) Pluh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1637610"/>
            <a:ext cx="2107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 action="ppaction://hlinksldjump"/>
              </a:rPr>
              <a:t>b</a:t>
            </a:r>
            <a:r>
              <a:rPr lang="cs-CZ" dirty="0" smtClean="0">
                <a:hlinkClick r:id="rId2" action="ppaction://hlinksldjump"/>
              </a:rPr>
              <a:t>) Dřevěný hák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1655571"/>
            <a:ext cx="2777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c) Rádlo s násypkou na zrní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09447"/>
            <a:ext cx="5255865" cy="3824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09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" y="0"/>
            <a:ext cx="90986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eselý obličej 7">
            <a:hlinkClick r:id="rId2" action="ppaction://hlinksldjump"/>
          </p:cNvPr>
          <p:cNvSpPr/>
          <p:nvPr/>
        </p:nvSpPr>
        <p:spPr>
          <a:xfrm>
            <a:off x="2843808" y="2060848"/>
            <a:ext cx="3816424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5877272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94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524328" y="5949280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2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Jak se jmenuje kov, který je popsán v následujícím textu a který Sumerové používali?</a:t>
            </a:r>
            <a:endParaRPr lang="cs-CZ" sz="32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Suroviny pro jeho výrobu měď a cín Sumerové nakupovali ve vzdálených oblastech, protože v Sumeru byl nedostatek kovů.</a:t>
            </a:r>
          </a:p>
          <a:p>
            <a:r>
              <a:rPr lang="cs-CZ" dirty="0" smtClean="0"/>
              <a:t>Vyrábí se  roztavením a následně smícháním devíti dílů mědi a jednoho dílu cínu.</a:t>
            </a:r>
          </a:p>
          <a:p>
            <a:r>
              <a:rPr lang="cs-CZ" dirty="0" smtClean="0"/>
              <a:t>Vyráběly se z něj nástroje, šperky a zbraně. Času podléhá jen velmi málo.  </a:t>
            </a:r>
          </a:p>
          <a:p>
            <a:r>
              <a:rPr lang="cs-CZ" dirty="0" smtClean="0"/>
              <a:t>Dalo se s ním platit místo peněz a byl výhodným obchodním artiklem.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 action="ppaction://hlinksldjump"/>
              </a:rPr>
              <a:t>Litina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Železo</a:t>
            </a:r>
            <a:endParaRPr lang="cs-CZ" dirty="0" smtClean="0"/>
          </a:p>
          <a:p>
            <a:endParaRPr lang="cs-CZ" dirty="0" smtClean="0"/>
          </a:p>
          <a:p>
            <a:endParaRPr lang="cs-CZ" dirty="0">
              <a:hlinkClick r:id="rId3" action="ppaction://hlinksldjump"/>
            </a:endParaRPr>
          </a:p>
          <a:p>
            <a:r>
              <a:rPr lang="cs-CZ" dirty="0" smtClean="0">
                <a:hlinkClick r:id="rId4" action="ppaction://hlinksldjump"/>
              </a:rPr>
              <a:t>Bronz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Zlato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59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" y="0"/>
            <a:ext cx="90986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eselý obličej 7">
            <a:hlinkClick r:id="rId2" action="ppaction://hlinksldjump"/>
          </p:cNvPr>
          <p:cNvSpPr/>
          <p:nvPr/>
        </p:nvSpPr>
        <p:spPr>
          <a:xfrm>
            <a:off x="2843808" y="2060848"/>
            <a:ext cx="3816424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5877272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6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524328" y="5949280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58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 řemeslné výroby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8637" y="1584888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600" dirty="0" smtClean="0"/>
              <a:t>Kovů byl v Sumeru                   .       . Bylo zde však dostatek                         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 Z ní vyráběli řemeslníci  nádoby a                    ,    některé byly s                         . 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Nastal rozvoj řemeslné                         a  vznikl                   . 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Nejvíce vzkvétala města                ,                  ,                    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Rozvoj obchodu a řemesel si vynutil vznik                             a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</a:t>
            </a:r>
          </a:p>
          <a:p>
            <a:pPr marL="0" indent="0">
              <a:buNone/>
            </a:pPr>
            <a:r>
              <a:rPr lang="cs-CZ" sz="2600" dirty="0" smtClean="0"/>
              <a:t>Psaní bylo velmi náročné a psát uměli pouze </a:t>
            </a:r>
            <a:endParaRPr lang="cs-CZ" sz="26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2483768" y="1355597"/>
            <a:ext cx="1303404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nedostatek</a:t>
            </a:r>
            <a:endParaRPr lang="cs-CZ" dirty="0"/>
          </a:p>
        </p:txBody>
      </p:sp>
      <p:sp>
        <p:nvSpPr>
          <p:cNvPr id="5" name="Obdélníkový popisek 4"/>
          <p:cNvSpPr/>
          <p:nvPr/>
        </p:nvSpPr>
        <p:spPr>
          <a:xfrm>
            <a:off x="6525418" y="1525918"/>
            <a:ext cx="1440160" cy="346773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hlíny </a:t>
            </a:r>
            <a:endParaRPr lang="cs-CZ" dirty="0"/>
          </a:p>
        </p:txBody>
      </p:sp>
      <p:sp>
        <p:nvSpPr>
          <p:cNvPr id="6" name="Obdélníkový popisek 5"/>
          <p:cNvSpPr/>
          <p:nvPr/>
        </p:nvSpPr>
        <p:spPr>
          <a:xfrm>
            <a:off x="4105108" y="2196625"/>
            <a:ext cx="1222314" cy="298386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cihly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6876256" y="2091141"/>
            <a:ext cx="1366330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glazurou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2952980" y="2623190"/>
            <a:ext cx="1152128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výroby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5249040" y="2632097"/>
            <a:ext cx="1152128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obchod 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3135470" y="3307252"/>
            <a:ext cx="792088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Ur </a:t>
            </a:r>
          </a:p>
        </p:txBody>
      </p:sp>
      <p:sp>
        <p:nvSpPr>
          <p:cNvPr id="12" name="Obdélníkový popisek 11"/>
          <p:cNvSpPr/>
          <p:nvPr/>
        </p:nvSpPr>
        <p:spPr>
          <a:xfrm>
            <a:off x="4195429" y="3307252"/>
            <a:ext cx="1017866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Uruk</a:t>
            </a:r>
            <a:endParaRPr lang="cs-CZ" dirty="0"/>
          </a:p>
        </p:txBody>
      </p:sp>
      <p:sp>
        <p:nvSpPr>
          <p:cNvPr id="13" name="Obdélníkový popisek 12"/>
          <p:cNvSpPr/>
          <p:nvPr/>
        </p:nvSpPr>
        <p:spPr>
          <a:xfrm>
            <a:off x="5482313" y="3300876"/>
            <a:ext cx="1070769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Lagaš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Obdélníkový popisek 13"/>
          <p:cNvSpPr/>
          <p:nvPr/>
        </p:nvSpPr>
        <p:spPr>
          <a:xfrm>
            <a:off x="4932040" y="3933056"/>
            <a:ext cx="1366330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písma </a:t>
            </a:r>
            <a:endParaRPr lang="cs-CZ" dirty="0"/>
          </a:p>
        </p:txBody>
      </p:sp>
      <p:sp>
        <p:nvSpPr>
          <p:cNvPr id="15" name="Obdélníkový popisek 14"/>
          <p:cNvSpPr/>
          <p:nvPr/>
        </p:nvSpPr>
        <p:spPr>
          <a:xfrm>
            <a:off x="6618481" y="3933056"/>
            <a:ext cx="1366330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číslic</a:t>
            </a:r>
            <a:endParaRPr lang="cs-CZ" dirty="0"/>
          </a:p>
        </p:txBody>
      </p:sp>
      <p:sp>
        <p:nvSpPr>
          <p:cNvPr id="16" name="Obdélníkový popisek 15"/>
          <p:cNvSpPr/>
          <p:nvPr/>
        </p:nvSpPr>
        <p:spPr>
          <a:xfrm>
            <a:off x="5159088" y="4473672"/>
            <a:ext cx="1366330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písaři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534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Spojte příslušné dvojice pojmů, určete pořadí v jakém jsou </a:t>
            </a:r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napsné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A)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5110" y="1556792"/>
            <a:ext cx="4038600" cy="964704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 action="ppaction://hlinksldjump"/>
              </a:rPr>
              <a:t>1)</a:t>
            </a:r>
            <a:r>
              <a:rPr lang="cs-CZ" sz="2000" dirty="0" smtClean="0"/>
              <a:t> </a:t>
            </a:r>
            <a:r>
              <a:rPr lang="cs-CZ" sz="2400" dirty="0" smtClean="0"/>
              <a:t>A</a:t>
            </a:r>
            <a:r>
              <a:rPr lang="cs-CZ" sz="2000" dirty="0" smtClean="0"/>
              <a:t> – hliněné cihly, </a:t>
            </a:r>
            <a:r>
              <a:rPr lang="cs-CZ" sz="2400" dirty="0" smtClean="0"/>
              <a:t>B</a:t>
            </a:r>
            <a:r>
              <a:rPr lang="cs-CZ" sz="2000" dirty="0" smtClean="0"/>
              <a:t> – výměnný obchod, </a:t>
            </a:r>
            <a:r>
              <a:rPr lang="cs-CZ" sz="2400" dirty="0" smtClean="0"/>
              <a:t>C</a:t>
            </a:r>
            <a:r>
              <a:rPr lang="cs-CZ" sz="2000" dirty="0" smtClean="0"/>
              <a:t> – řemeslná výroba</a:t>
            </a:r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4800600" y="3000573"/>
            <a:ext cx="4038600" cy="96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hlinkClick r:id="rId2" action="ppaction://hlinksldjump"/>
              </a:rPr>
              <a:t>2)</a:t>
            </a:r>
            <a:r>
              <a:rPr lang="cs-CZ" sz="2000" dirty="0" smtClean="0"/>
              <a:t> </a:t>
            </a:r>
            <a:r>
              <a:rPr lang="cs-CZ" sz="2400" dirty="0" smtClean="0"/>
              <a:t>A</a:t>
            </a:r>
            <a:r>
              <a:rPr lang="cs-CZ" sz="2000" dirty="0" smtClean="0"/>
              <a:t> – hliněné cihly, </a:t>
            </a:r>
            <a:r>
              <a:rPr lang="cs-CZ" sz="2400" dirty="0" smtClean="0"/>
              <a:t>B</a:t>
            </a:r>
            <a:r>
              <a:rPr lang="cs-CZ" sz="2000" dirty="0" smtClean="0"/>
              <a:t> –  výměnný obchod, </a:t>
            </a:r>
            <a:r>
              <a:rPr lang="cs-CZ" sz="2400" dirty="0" smtClean="0"/>
              <a:t>C</a:t>
            </a:r>
            <a:r>
              <a:rPr lang="cs-CZ" sz="2000" dirty="0" smtClean="0"/>
              <a:t> – řemeslná výroba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4940388" y="4653136"/>
            <a:ext cx="4038600" cy="9647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hlinkClick r:id="rId3" action="ppaction://hlinksldjump"/>
              </a:rPr>
              <a:t>3)</a:t>
            </a:r>
            <a:r>
              <a:rPr lang="cs-CZ" sz="2000" dirty="0" smtClean="0"/>
              <a:t> </a:t>
            </a:r>
            <a:r>
              <a:rPr lang="cs-CZ" sz="2400" dirty="0" smtClean="0"/>
              <a:t>A</a:t>
            </a:r>
            <a:r>
              <a:rPr lang="cs-CZ" sz="2000" dirty="0" smtClean="0"/>
              <a:t> – řemeslná výroba, </a:t>
            </a:r>
            <a:r>
              <a:rPr lang="cs-CZ" sz="2400" dirty="0" smtClean="0"/>
              <a:t>B</a:t>
            </a:r>
            <a:r>
              <a:rPr lang="cs-CZ" sz="2000" dirty="0" smtClean="0"/>
              <a:t> –výměnný obchod </a:t>
            </a:r>
            <a:r>
              <a:rPr lang="cs-CZ" sz="2400" dirty="0" smtClean="0"/>
              <a:t>C</a:t>
            </a:r>
            <a:r>
              <a:rPr lang="cs-CZ" sz="2000" dirty="0" smtClean="0"/>
              <a:t> – hliněné cihly</a:t>
            </a: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38" y="5013176"/>
            <a:ext cx="3200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dostatek hlíny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38" y="3140968"/>
            <a:ext cx="331237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výměna potravin za suroviny</a:t>
            </a:r>
            <a:endParaRPr lang="cs-CZ" sz="3200" dirty="0">
              <a:latin typeface="Comic Sans MS" pitchFamily="66" charset="0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38" y="1693589"/>
            <a:ext cx="34689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výroba nástrojů, nádob a tkanin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21820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" y="0"/>
            <a:ext cx="90986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eselý obličej 7">
            <a:hlinkClick r:id="rId2" action="ppaction://hlinksldjump"/>
          </p:cNvPr>
          <p:cNvSpPr/>
          <p:nvPr/>
        </p:nvSpPr>
        <p:spPr>
          <a:xfrm>
            <a:off x="2843808" y="2060848"/>
            <a:ext cx="3816424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5877272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441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524328" y="5949280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09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 následující řazení pojmů správně?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Akadská</a:t>
            </a:r>
            <a:r>
              <a:rPr lang="cs-CZ" dirty="0" smtClean="0"/>
              <a:t> říše</a:t>
            </a:r>
          </a:p>
          <a:p>
            <a:r>
              <a:rPr lang="cs-CZ" dirty="0" smtClean="0"/>
              <a:t>Sumerské státy</a:t>
            </a:r>
          </a:p>
          <a:p>
            <a:r>
              <a:rPr lang="cs-CZ" dirty="0" err="1" smtClean="0"/>
              <a:t>Starobabylónská</a:t>
            </a:r>
            <a:r>
              <a:rPr lang="cs-CZ" dirty="0" smtClean="0"/>
              <a:t> říše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1468760"/>
          </a:xfrm>
        </p:spPr>
        <p:txBody>
          <a:bodyPr>
            <a:normAutofit/>
          </a:bodyPr>
          <a:lstStyle/>
          <a:p>
            <a:r>
              <a:rPr lang="cs-CZ" sz="8000" dirty="0" smtClean="0">
                <a:hlinkClick r:id="rId2" action="ppaction://hlinksldjump"/>
              </a:rPr>
              <a:t>  ANO</a:t>
            </a:r>
            <a:endParaRPr lang="cs-CZ" sz="8000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4800600" y="3789040"/>
            <a:ext cx="4038600" cy="1468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8000" dirty="0" smtClean="0">
                <a:hlinkClick r:id="rId3" action="ppaction://hlinksldjump"/>
              </a:rPr>
              <a:t> NE</a:t>
            </a:r>
            <a:endParaRPr lang="cs-CZ" sz="8000" dirty="0"/>
          </a:p>
        </p:txBody>
      </p:sp>
      <p:pic>
        <p:nvPicPr>
          <p:cNvPr id="2050" name="Picture 2" descr="http://www.hannibal.szm.com/sumer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12976"/>
            <a:ext cx="3528392" cy="3404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947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" y="0"/>
            <a:ext cx="90986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eselý obličej 7">
            <a:hlinkClick r:id="rId2" action="ppaction://hlinksldjump"/>
          </p:cNvPr>
          <p:cNvSpPr/>
          <p:nvPr/>
        </p:nvSpPr>
        <p:spPr>
          <a:xfrm>
            <a:off x="2843808" y="2060848"/>
            <a:ext cx="3816424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5877272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40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524328" y="5949280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3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Která posloupnost vývoje států v Mezopotámii je správná?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532655"/>
          </a:xfrm>
        </p:spPr>
        <p:txBody>
          <a:bodyPr>
            <a:normAutofit fontScale="62500" lnSpcReduction="20000"/>
          </a:bodyPr>
          <a:lstStyle/>
          <a:p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Akkadská říše, Starobabylonská říše, </a:t>
            </a:r>
            <a:r>
              <a:rPr lang="cs-CZ" dirty="0" err="1">
                <a:solidFill>
                  <a:srgbClr val="00B050"/>
                </a:solidFill>
                <a:hlinkClick r:id="rId2" action="ppaction://hlinksldjump"/>
              </a:rPr>
              <a:t>Novobabylonská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 říše </a:t>
            </a:r>
            <a:r>
              <a:rPr lang="cs-CZ" dirty="0" smtClean="0">
                <a:solidFill>
                  <a:srgbClr val="7030A0"/>
                </a:solidFill>
                <a:hlinkClick r:id="rId2" action="ppaction://hlinksldjump"/>
              </a:rPr>
              <a:t>,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 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Sumerské 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státy</a:t>
            </a:r>
            <a:r>
              <a:rPr lang="cs-CZ" dirty="0" smtClean="0">
                <a:solidFill>
                  <a:srgbClr val="7030A0"/>
                </a:solidFill>
                <a:hlinkClick r:id="rId2" action="ppaction://hlinksldjump"/>
              </a:rPr>
              <a:t>.</a:t>
            </a:r>
            <a:endParaRPr lang="cs-CZ" dirty="0">
              <a:solidFill>
                <a:srgbClr val="7030A0"/>
              </a:solidFill>
              <a:hlinkClick r:id="rId2" action="ppaction://hlinksldjump"/>
            </a:endParaRPr>
          </a:p>
        </p:txBody>
      </p:sp>
      <p:sp>
        <p:nvSpPr>
          <p:cNvPr id="5" name="Zástupný symbol pro obsah 2">
            <a:hlinkClick r:id="rId2" action="ppaction://hlinksldjump"/>
          </p:cNvPr>
          <p:cNvSpPr txBox="1">
            <a:spLocks/>
          </p:cNvSpPr>
          <p:nvPr/>
        </p:nvSpPr>
        <p:spPr>
          <a:xfrm>
            <a:off x="467544" y="2564904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Sumerské státy, 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Starobabylonská 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říše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, 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Akkadská říše,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 </a:t>
            </a:r>
            <a:r>
              <a:rPr lang="cs-CZ" dirty="0" err="1">
                <a:solidFill>
                  <a:srgbClr val="00B050"/>
                </a:solidFill>
                <a:hlinkClick r:id="rId2" action="ppaction://hlinksldjump"/>
              </a:rPr>
              <a:t>Novobabylonská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 říše. </a:t>
            </a:r>
            <a:endParaRPr lang="cs-CZ" dirty="0">
              <a:solidFill>
                <a:srgbClr val="00B05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2">
            <a:hlinkClick r:id="rId3" action="ppaction://hlinksldjump"/>
          </p:cNvPr>
          <p:cNvSpPr txBox="1">
            <a:spLocks/>
          </p:cNvSpPr>
          <p:nvPr/>
        </p:nvSpPr>
        <p:spPr>
          <a:xfrm>
            <a:off x="467544" y="3284984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Sumerské státy, 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Akkadská 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říše, </a:t>
            </a:r>
            <a:r>
              <a:rPr lang="cs-CZ" dirty="0" err="1">
                <a:solidFill>
                  <a:srgbClr val="00B050"/>
                </a:solidFill>
                <a:hlinkClick r:id="rId2" action="ppaction://hlinksldjump"/>
              </a:rPr>
              <a:t>Novobabylonská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 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říše, 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Starobabylonská 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říše . </a:t>
            </a:r>
            <a:endParaRPr lang="cs-CZ" dirty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7" name="Zástupný symbol pro obsah 2">
            <a:hlinkClick r:id="rId3" action="ppaction://hlinksldjump"/>
          </p:cNvPr>
          <p:cNvSpPr txBox="1">
            <a:spLocks/>
          </p:cNvSpPr>
          <p:nvPr/>
        </p:nvSpPr>
        <p:spPr>
          <a:xfrm>
            <a:off x="474565" y="4149080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B050"/>
                </a:solidFill>
                <a:hlinkClick r:id="rId3" action="ppaction://hlinksldjump"/>
              </a:rPr>
              <a:t>Sumerské státy, Akkadská říše, Starobabylonská říše, </a:t>
            </a:r>
            <a:r>
              <a:rPr lang="cs-CZ" dirty="0" err="1" smtClean="0">
                <a:solidFill>
                  <a:srgbClr val="00B050"/>
                </a:solidFill>
                <a:hlinkClick r:id="rId3" action="ppaction://hlinksldjump"/>
              </a:rPr>
              <a:t>Novobabylonská</a:t>
            </a:r>
            <a:r>
              <a:rPr lang="cs-CZ" dirty="0" smtClean="0">
                <a:solidFill>
                  <a:srgbClr val="00B050"/>
                </a:solidFill>
                <a:hlinkClick r:id="rId3" action="ppaction://hlinksldjump"/>
              </a:rPr>
              <a:t> říše.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9" name="Zástupný symbol pro obsah 2">
            <a:hlinkClick r:id="rId2" action="ppaction://hlinksldjump"/>
          </p:cNvPr>
          <p:cNvSpPr txBox="1">
            <a:spLocks/>
          </p:cNvSpPr>
          <p:nvPr/>
        </p:nvSpPr>
        <p:spPr>
          <a:xfrm>
            <a:off x="457023" y="5013176"/>
            <a:ext cx="8229600" cy="532655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Starobabylonská říše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,</a:t>
            </a:r>
            <a:r>
              <a:rPr lang="cs-CZ" dirty="0">
                <a:solidFill>
                  <a:srgbClr val="00B050"/>
                </a:solidFill>
                <a:hlinkClick r:id="rId2" action="ppaction://hlinksldjump"/>
              </a:rPr>
              <a:t> Sumerské státy, </a:t>
            </a:r>
            <a:r>
              <a:rPr lang="cs-CZ" dirty="0" err="1" smtClean="0">
                <a:solidFill>
                  <a:srgbClr val="00B050"/>
                </a:solidFill>
                <a:hlinkClick r:id="rId2" action="ppaction://hlinksldjump"/>
              </a:rPr>
              <a:t>Novobabylonská</a:t>
            </a: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 říše, Akkadská říše.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 action="ppaction://hlinksldjump"/>
              </a:rPr>
              <a:t>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75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" y="0"/>
            <a:ext cx="90986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eselý obličej 7">
            <a:hlinkClick r:id="rId2" action="ppaction://hlinksldjump"/>
          </p:cNvPr>
          <p:cNvSpPr/>
          <p:nvPr/>
        </p:nvSpPr>
        <p:spPr>
          <a:xfrm>
            <a:off x="2843808" y="2060848"/>
            <a:ext cx="3816424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5877272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402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524328" y="5949280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65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Složení sumerské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Centrem města byl chrám, v chrámu bydlel                                          </a:t>
            </a:r>
          </a:p>
          <a:p>
            <a:r>
              <a:rPr lang="cs-CZ" sz="2400" dirty="0" smtClean="0"/>
              <a:t>Ten řídil hospodářství určoval jaké plodiny budou pěstovat</a:t>
            </a:r>
          </a:p>
          <a:p>
            <a:r>
              <a:rPr lang="cs-CZ" sz="2400" dirty="0" smtClean="0"/>
              <a:t>                                  a co budou vyrábět                                    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Kněžím pomáhali                                    a                                   </a:t>
            </a:r>
          </a:p>
          <a:p>
            <a:endParaRPr lang="cs-CZ" sz="2400" dirty="0"/>
          </a:p>
          <a:p>
            <a:r>
              <a:rPr lang="cs-CZ" sz="2400" dirty="0" smtClean="0"/>
              <a:t>Město a celý městský stát chránili                                     </a:t>
            </a:r>
            <a:endParaRPr lang="cs-CZ" sz="2400" dirty="0"/>
          </a:p>
          <a:p>
            <a:r>
              <a:rPr lang="cs-CZ" sz="2400" dirty="0" smtClean="0"/>
              <a:t>Stát chránil své obyvatele. Nejhůře na tom byli</a:t>
            </a:r>
          </a:p>
          <a:p>
            <a:r>
              <a:rPr lang="cs-CZ" sz="2400" dirty="0" smtClean="0"/>
              <a:t>Kněží, úředníci a vojáci byli vrstva                      , rolníci,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řemeslníci a otroci byli vrstva     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Obdélníkový popisek 3"/>
          <p:cNvSpPr/>
          <p:nvPr/>
        </p:nvSpPr>
        <p:spPr>
          <a:xfrm>
            <a:off x="6300192" y="1124744"/>
            <a:ext cx="1800200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kněz</a:t>
            </a:r>
            <a:endParaRPr lang="cs-CZ" dirty="0"/>
          </a:p>
        </p:txBody>
      </p:sp>
      <p:sp>
        <p:nvSpPr>
          <p:cNvPr id="5" name="Obdélníkový popisek 4"/>
          <p:cNvSpPr/>
          <p:nvPr/>
        </p:nvSpPr>
        <p:spPr>
          <a:xfrm>
            <a:off x="875941" y="2075961"/>
            <a:ext cx="2232248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zemědělci</a:t>
            </a:r>
          </a:p>
        </p:txBody>
      </p:sp>
      <p:sp>
        <p:nvSpPr>
          <p:cNvPr id="6" name="Obdélníkový popisek 5"/>
          <p:cNvSpPr/>
          <p:nvPr/>
        </p:nvSpPr>
        <p:spPr>
          <a:xfrm>
            <a:off x="5724128" y="2075961"/>
            <a:ext cx="2232248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řemeslníci</a:t>
            </a:r>
            <a:endParaRPr lang="cs-CZ" dirty="0"/>
          </a:p>
        </p:txBody>
      </p:sp>
      <p:sp>
        <p:nvSpPr>
          <p:cNvPr id="7" name="Obdélníkový popisek 6"/>
          <p:cNvSpPr/>
          <p:nvPr/>
        </p:nvSpPr>
        <p:spPr>
          <a:xfrm>
            <a:off x="3095577" y="2852936"/>
            <a:ext cx="2232248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úředníci</a:t>
            </a:r>
            <a:endParaRPr lang="cs-CZ" dirty="0"/>
          </a:p>
        </p:txBody>
      </p:sp>
      <p:sp>
        <p:nvSpPr>
          <p:cNvPr id="8" name="Obdélníkový popisek 7"/>
          <p:cNvSpPr/>
          <p:nvPr/>
        </p:nvSpPr>
        <p:spPr>
          <a:xfrm>
            <a:off x="5711909" y="2813976"/>
            <a:ext cx="2232248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písaři</a:t>
            </a:r>
            <a:endParaRPr lang="cs-CZ" dirty="0"/>
          </a:p>
        </p:txBody>
      </p:sp>
      <p:sp>
        <p:nvSpPr>
          <p:cNvPr id="9" name="Obdélníkový popisek 8"/>
          <p:cNvSpPr/>
          <p:nvPr/>
        </p:nvSpPr>
        <p:spPr>
          <a:xfrm>
            <a:off x="5181728" y="3717032"/>
            <a:ext cx="1658524" cy="57606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vojáci</a:t>
            </a:r>
            <a:endParaRPr lang="cs-CZ" dirty="0"/>
          </a:p>
        </p:txBody>
      </p:sp>
      <p:sp>
        <p:nvSpPr>
          <p:cNvPr id="10" name="Obdélníkový popisek 9"/>
          <p:cNvSpPr/>
          <p:nvPr/>
        </p:nvSpPr>
        <p:spPr>
          <a:xfrm>
            <a:off x="7020272" y="4293096"/>
            <a:ext cx="1344357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otroci</a:t>
            </a:r>
            <a:endParaRPr lang="cs-CZ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5174055" y="4761728"/>
            <a:ext cx="1366330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vládnoucí </a:t>
            </a:r>
            <a:endParaRPr lang="cs-CZ" dirty="0"/>
          </a:p>
        </p:txBody>
      </p:sp>
      <p:sp>
        <p:nvSpPr>
          <p:cNvPr id="12" name="Obdélníkový popisek 11"/>
          <p:cNvSpPr/>
          <p:nvPr/>
        </p:nvSpPr>
        <p:spPr>
          <a:xfrm>
            <a:off x="4666364" y="5327002"/>
            <a:ext cx="1366330" cy="44228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ovládaná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007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/>
              <a:t>Freska draka na </a:t>
            </a:r>
            <a:r>
              <a:rPr lang="cs-CZ" dirty="0" err="1">
                <a:hlinkClick r:id="rId2" action="ppaction://hlinkfile" tooltip="Ištařina brána"/>
              </a:rPr>
              <a:t>Ištařině</a:t>
            </a:r>
            <a:r>
              <a:rPr lang="cs-CZ" dirty="0">
                <a:hlinkClick r:id="rId2" action="ppaction://hlinkfile" tooltip="Ištařina brána"/>
              </a:rPr>
              <a:t> </a:t>
            </a:r>
            <a:r>
              <a:rPr lang="cs-CZ" dirty="0" smtClean="0">
                <a:hlinkClick r:id="rId2" action="ppaction://hlinkfile" tooltip="Ištařina brána"/>
              </a:rPr>
              <a:t>bráně</a:t>
            </a:r>
            <a:endParaRPr lang="cs-CZ" dirty="0"/>
          </a:p>
        </p:txBody>
      </p:sp>
      <p:pic>
        <p:nvPicPr>
          <p:cNvPr id="1026" name="Picture 2" descr="Soubor:Mushkhushu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12776"/>
            <a:ext cx="7272808" cy="5154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948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lgerian" pitchFamily="82" charset="0"/>
              </a:rPr>
              <a:t>Pokud jste došli až sem, je vaše Řešení správné.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Děkuji za pozornost a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nashledanou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u dalších úkolů.</a:t>
            </a:r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56668" y="2204864"/>
            <a:ext cx="3395252" cy="604664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400" dirty="0" smtClean="0"/>
              <a:t>Bronzová maska akkadského krále </a:t>
            </a:r>
            <a:r>
              <a:rPr lang="cs-CZ" sz="6400" dirty="0" err="1" smtClean="0"/>
              <a:t>Sargona</a:t>
            </a:r>
            <a:r>
              <a:rPr lang="cs-CZ" sz="6400" dirty="0" smtClean="0"/>
              <a:t> I. nalezená v Ninive. Irácké muzeum v Bagdádě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635896" y="5589240"/>
            <a:ext cx="5112135" cy="60466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1700" dirty="0" smtClean="0"/>
              <a:t>Mozaiková standarta z Uru z </a:t>
            </a:r>
            <a:r>
              <a:rPr lang="cs-CZ" sz="1700" dirty="0" err="1" smtClean="0"/>
              <a:t>mušloviny</a:t>
            </a:r>
            <a:r>
              <a:rPr lang="cs-CZ" sz="1700" dirty="0" smtClean="0"/>
              <a:t>, vápence, lazuritu a asfaltového pojiva. Na horní desce je válečné tažení a na dolní desce přivádění kořisti a oslava vítězství. Britské muzeum v Londýně.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232" y="2996952"/>
            <a:ext cx="2580106" cy="36867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7" y="2060849"/>
            <a:ext cx="432048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wiki.varhoo.cz/images/4/47/Urska_standart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32856"/>
            <a:ext cx="4032447" cy="176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46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://stepankovar.blog.idnes.cz/c/47055/O-puvodu-Sumeru.html</a:t>
            </a:r>
            <a:endParaRPr lang="cs-CZ" sz="2000" dirty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cs.wikipedia.org/wiki/Sumer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wiki.varhoo.cz/images/4/47/Urska_standarta.jpg</a:t>
            </a:r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cs.wikipedia.org/wiki/Soubor:Mushkhushu.jpg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images.google.cz/imgres?q=Zlat%C3%A1+p%C5%99ilba+kr%C3%A1le+Meskalamduga&amp;hl=cs&amp;biw=1280&amp;bih=823&amp;gbv=2&amp;tbm=isch&amp;tbnid=VXRJ0KFym7knbM:&amp;imgrefurl=http://www.hannibal.szm.sk/sumer01.htm&amp;docid=MNECH-LrhfhU3M&amp;imgurl=http://www.hannibal.szm.com/sumer01.jpg&amp;w=400&amp;h=386&amp;ei=1FTPT_-_</a:t>
            </a:r>
            <a:r>
              <a:rPr lang="cs-CZ" sz="2000" dirty="0" smtClean="0">
                <a:hlinkClick r:id="rId6"/>
              </a:rPr>
              <a:t>D4TSsgbnn-zvCg&amp;zoom=1</a:t>
            </a:r>
            <a:endParaRPr lang="cs-CZ" sz="2000" dirty="0" smtClean="0"/>
          </a:p>
          <a:p>
            <a:r>
              <a:rPr lang="cs-CZ" sz="2000" dirty="0" smtClean="0"/>
              <a:t>Zamarovský Vojtěch, Na počátku byl Sumer, Panorama Praha 1983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4771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562</TotalTime>
  <Words>677</Words>
  <Application>Microsoft Office PowerPoint</Application>
  <PresentationFormat>Předvádění na obrazovce (4:3)</PresentationFormat>
  <Paragraphs>132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Prezentace aplikace PowerPoint</vt:lpstr>
      <vt:lpstr>Vznik sumerských států v Mezopotámii</vt:lpstr>
      <vt:lpstr>Vznik sumerských států: Rozvoj zemědělství a řemeslné výroby umožnil vznik sousedských občin na území Mezopotámie mezi řekami Eufrat a Tigris. Na konci 4. tisíciletí osídlili jih Mezopotámie Sumerové. Podle nich nazýváme toto území SUMER. </vt:lpstr>
      <vt:lpstr>Prezentace aplikace PowerPoint</vt:lpstr>
      <vt:lpstr>Správná odpověď</vt:lpstr>
      <vt:lpstr>Co používají k orbě zemědělci na obrázku?</vt:lpstr>
      <vt:lpstr>Prezentace aplikace PowerPoint</vt:lpstr>
      <vt:lpstr>Správná odpověď</vt:lpstr>
      <vt:lpstr>Jak se jmenuje kov, který je popsán v následujícím textu a který Sumerové používali?</vt:lpstr>
      <vt:lpstr>Prezentace aplikace PowerPoint</vt:lpstr>
      <vt:lpstr>Správná odpověď</vt:lpstr>
      <vt:lpstr>Rozvoj řemeslné výroby</vt:lpstr>
      <vt:lpstr>Spojte příslušné dvojice pojmů, určete pořadí v jakém jsou napsné.</vt:lpstr>
      <vt:lpstr>Prezentace aplikace PowerPoint</vt:lpstr>
      <vt:lpstr>Správná odpověď</vt:lpstr>
      <vt:lpstr>Je následující řazení pojmů správně?</vt:lpstr>
      <vt:lpstr>Prezentace aplikace PowerPoint</vt:lpstr>
      <vt:lpstr>Správná odpověď</vt:lpstr>
      <vt:lpstr>Která posloupnost vývoje států v Mezopotámii je správná?</vt:lpstr>
      <vt:lpstr>Prezentace aplikace PowerPoint</vt:lpstr>
      <vt:lpstr>Správná odpověď</vt:lpstr>
      <vt:lpstr>Složení sumerské společnosti</vt:lpstr>
      <vt:lpstr>Freska draka na Ištařině bráně</vt:lpstr>
      <vt:lpstr>Pokud jste došli až sem, je vaše Řešení správné.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student</cp:lastModifiedBy>
  <cp:revision>64</cp:revision>
  <dcterms:modified xsi:type="dcterms:W3CDTF">2012-06-27T06:50:08Z</dcterms:modified>
</cp:coreProperties>
</file>