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sldIdLst>
    <p:sldId id="361" r:id="rId2"/>
    <p:sldId id="352" r:id="rId3"/>
    <p:sldId id="353" r:id="rId4"/>
    <p:sldId id="354" r:id="rId5"/>
    <p:sldId id="356" r:id="rId6"/>
    <p:sldId id="357" r:id="rId7"/>
    <p:sldId id="360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0FA127"/>
    <a:srgbClr val="99CCFF"/>
    <a:srgbClr val="666699"/>
    <a:srgbClr val="FFF8B9"/>
    <a:srgbClr val="66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4F7E0-484A-4A95-807F-5F5FC1801D2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28738-C2C1-489C-A745-54E93C05349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CCD2F-A936-4980-BAE2-2D90A0EE7D1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16594-8AAE-4F52-903F-2CE6D7B63F9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9A85C-3A0D-4D3F-8657-A96FB017AA9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7BE99-D7D0-498C-B892-86B9373882F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82D52-B255-4AC8-AA28-F352829EC5C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7306C-26FC-46DE-B616-9A1D721E52B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1F05C-FA28-455E-A41A-2B91938D70D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49E68-3A33-4D87-964F-1C77DFDF60B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77605-37CD-4266-A8EC-A8AAA398FC9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C232D36-1DDF-4DB2-9B8D-8EA0AB7952C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37896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37897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08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37899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0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1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2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3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4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5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6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7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grpSp>
          <p:nvGrpSpPr>
            <p:cNvPr id="3108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3109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37910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11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12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</p:grpSp>
          <p:sp>
            <p:nvSpPr>
              <p:cNvPr id="37913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37914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37915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grpSp>
            <p:nvGrpSpPr>
              <p:cNvPr id="3113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37917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18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19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20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21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22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23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24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</p:grpSp>
        </p:grpSp>
      </p:grpSp>
      <p:grpSp>
        <p:nvGrpSpPr>
          <p:cNvPr id="3083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37926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27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</p:grpSp>
      <p:grpSp>
        <p:nvGrpSpPr>
          <p:cNvPr id="3084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3085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37930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grpSp>
            <p:nvGrpSpPr>
              <p:cNvPr id="3088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37932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3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9" y="321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4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9" y="171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5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6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8" y="886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7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795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8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9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8" y="131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</p:grpSp>
        </p:grpSp>
        <p:sp>
          <p:nvSpPr>
            <p:cNvPr id="37940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//upload.wikimedia.org/wikipedia/commons/d/d2/DNA_Structure%2BKey%2BLabelled.pn_NoBB_cs.pn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/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VY_52_INOVACE_22_ Nukleové kyseliny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dirty="0"/>
              <a:t>Nukleové kyseliny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Sada:Chemie,2.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Autor:Ing. Luděk Škrovánek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dirty="0"/>
              <a:t>Nukleové kyseliny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1239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85750"/>
            <a:ext cx="6870700" cy="895350"/>
          </a:xfrm>
          <a:solidFill>
            <a:schemeClr val="accent3">
              <a:lumMod val="8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C00000"/>
                </a:solidFill>
              </a:rPr>
              <a:t>NUKLEOVÉ KYSELINY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500188"/>
            <a:ext cx="8001000" cy="3929062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u="sng" dirty="0" smtClean="0"/>
              <a:t>1985</a:t>
            </a:r>
            <a:r>
              <a:rPr lang="cs-CZ" dirty="0" smtClean="0"/>
              <a:t> -  genetická analýza vedla k odhalení zločince na místě činu</a:t>
            </a:r>
          </a:p>
          <a:p>
            <a:pPr>
              <a:buFontTx/>
              <a:buChar char="-"/>
              <a:defRPr/>
            </a:pPr>
            <a:r>
              <a:rPr lang="cs-CZ" u="sng" dirty="0" smtClean="0"/>
              <a:t>biologické stopy</a:t>
            </a:r>
            <a:r>
              <a:rPr lang="cs-CZ" dirty="0" smtClean="0"/>
              <a:t>: krev, sliny, tkáně, vlákna, kožní buňky (lupy)</a:t>
            </a:r>
          </a:p>
          <a:p>
            <a:pPr>
              <a:buFontTx/>
              <a:buChar char="-"/>
              <a:defRPr/>
            </a:pP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genetická daktyloskopie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85750"/>
            <a:ext cx="6870700" cy="895350"/>
          </a:xfrm>
          <a:solidFill>
            <a:schemeClr val="accent3">
              <a:lumMod val="8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C00000"/>
                </a:solidFill>
              </a:rPr>
              <a:t>NUKLEOVÉ KYSELINY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500188"/>
            <a:ext cx="8001000" cy="3929062"/>
          </a:xfrm>
        </p:spPr>
        <p:txBody>
          <a:bodyPr/>
          <a:lstStyle/>
          <a:p>
            <a:pPr>
              <a:buFontTx/>
              <a:buNone/>
            </a:pPr>
            <a:r>
              <a:rPr lang="cs-CZ" u="sng" smtClean="0"/>
              <a:t>Nukleové kyseliny</a:t>
            </a:r>
          </a:p>
          <a:p>
            <a:pPr>
              <a:buFontTx/>
              <a:buChar char="-"/>
            </a:pPr>
            <a:r>
              <a:rPr lang="cs-CZ" smtClean="0"/>
              <a:t>přírodní látky, charakteristická struktura</a:t>
            </a:r>
          </a:p>
          <a:p>
            <a:pPr>
              <a:buFontTx/>
              <a:buChar char="-"/>
            </a:pPr>
            <a:r>
              <a:rPr lang="cs-CZ" smtClean="0"/>
              <a:t>základní stavební jednotkou je </a:t>
            </a:r>
            <a:r>
              <a:rPr lang="cs-CZ" u="sng" smtClean="0"/>
              <a:t>nukleotid</a:t>
            </a:r>
            <a:r>
              <a:rPr lang="cs-CZ" smtClean="0"/>
              <a:t> (</a:t>
            </a:r>
            <a:r>
              <a:rPr lang="cs-CZ" smtClean="0">
                <a:solidFill>
                  <a:srgbClr val="C00000"/>
                </a:solidFill>
              </a:rPr>
              <a:t>dvojšroubovice</a:t>
            </a:r>
            <a:r>
              <a:rPr lang="cs-CZ" smtClean="0"/>
              <a:t> nebo šroubovice, vlákno)</a:t>
            </a:r>
          </a:p>
          <a:p>
            <a:pPr>
              <a:buFontTx/>
              <a:buChar char="-"/>
            </a:pPr>
            <a:r>
              <a:rPr lang="cs-CZ" smtClean="0"/>
              <a:t>DNA a RNA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DNA Structure+Key+Labelled.pn NoBB c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68344" cy="69396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85750"/>
            <a:ext cx="6870700" cy="895350"/>
          </a:xfrm>
          <a:solidFill>
            <a:schemeClr val="accent3">
              <a:lumMod val="8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C00000"/>
                </a:solidFill>
              </a:rPr>
              <a:t>NUKLEOVÉ KYSELINY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500188"/>
            <a:ext cx="8001000" cy="3929062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u="sng" dirty="0" smtClean="0"/>
              <a:t>DNA</a:t>
            </a:r>
            <a:r>
              <a:rPr lang="cs-CZ" dirty="0" smtClean="0"/>
              <a:t> (kyselina </a:t>
            </a:r>
            <a:r>
              <a:rPr lang="cs-CZ" dirty="0" smtClean="0">
                <a:solidFill>
                  <a:srgbClr val="C00000"/>
                </a:solidFill>
              </a:rPr>
              <a:t>d</a:t>
            </a:r>
            <a:r>
              <a:rPr lang="cs-CZ" dirty="0" smtClean="0"/>
              <a:t>eoxyribo</a:t>
            </a:r>
            <a:r>
              <a:rPr lang="cs-CZ" dirty="0" smtClean="0">
                <a:solidFill>
                  <a:srgbClr val="C00000"/>
                </a:solidFill>
              </a:rPr>
              <a:t>n</a:t>
            </a:r>
            <a:r>
              <a:rPr lang="cs-CZ" dirty="0" smtClean="0"/>
              <a:t>ukleová 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- </a:t>
            </a:r>
            <a:r>
              <a:rPr lang="cs-CZ" dirty="0" err="1" smtClean="0">
                <a:solidFill>
                  <a:srgbClr val="C00000"/>
                </a:solidFill>
              </a:rPr>
              <a:t>a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cid</a:t>
            </a:r>
            <a:r>
              <a:rPr lang="cs-CZ" dirty="0" smtClean="0"/>
              <a:t>)</a:t>
            </a:r>
          </a:p>
          <a:p>
            <a:pPr>
              <a:buFontTx/>
              <a:buChar char="-"/>
              <a:defRPr/>
            </a:pPr>
            <a:r>
              <a:rPr lang="cs-CZ" dirty="0" smtClean="0"/>
              <a:t>každý její úsek kóduje určitou genetickou informaci </a:t>
            </a:r>
            <a:r>
              <a:rPr lang="cs-CZ" i="1" dirty="0" smtClean="0"/>
              <a:t>(barva očí, krevní skupina, výška) </a:t>
            </a:r>
            <a:r>
              <a:rPr lang="cs-CZ" dirty="0" smtClean="0"/>
              <a:t>&gt;&gt;&gt; </a:t>
            </a:r>
            <a:r>
              <a:rPr lang="cs-CZ" dirty="0" smtClean="0">
                <a:solidFill>
                  <a:srgbClr val="C00000"/>
                </a:solidFill>
              </a:rPr>
              <a:t>GEN</a:t>
            </a:r>
          </a:p>
          <a:p>
            <a:pPr>
              <a:buFontTx/>
              <a:buNone/>
              <a:defRPr/>
            </a:pPr>
            <a:r>
              <a:rPr lang="cs-CZ" dirty="0" smtClean="0"/>
              <a:t>= soubor genů (kompletní genetický kód)</a:t>
            </a:r>
          </a:p>
          <a:p>
            <a:pPr>
              <a:buFontTx/>
              <a:buChar char="-"/>
              <a:defRPr/>
            </a:pPr>
            <a:r>
              <a:rPr lang="cs-CZ" dirty="0" smtClean="0"/>
              <a:t>v jádru buněk v </a:t>
            </a:r>
            <a:r>
              <a:rPr lang="cs-CZ" dirty="0" smtClean="0">
                <a:solidFill>
                  <a:schemeClr val="bg2"/>
                </a:solidFill>
              </a:rPr>
              <a:t>chromozómech</a:t>
            </a:r>
          </a:p>
          <a:p>
            <a:pPr>
              <a:buFontTx/>
              <a:buChar char="-"/>
              <a:defRPr/>
            </a:pPr>
            <a:r>
              <a:rPr lang="cs-CZ" u="sng" dirty="0" smtClean="0"/>
              <a:t>replikace</a:t>
            </a:r>
            <a:r>
              <a:rPr lang="cs-CZ" dirty="0" smtClean="0"/>
              <a:t> = zdvojení při dělení  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(žebřík)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85750"/>
            <a:ext cx="6870700" cy="895350"/>
          </a:xfrm>
          <a:solidFill>
            <a:schemeClr val="accent3">
              <a:lumMod val="8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C00000"/>
                </a:solidFill>
              </a:rPr>
              <a:t>NUKLEOVÉ KYSELINY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500188"/>
            <a:ext cx="8001000" cy="3929062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u="sng" dirty="0" smtClean="0"/>
              <a:t>RNA </a:t>
            </a:r>
            <a:r>
              <a:rPr lang="cs-CZ" dirty="0" smtClean="0"/>
              <a:t>(kyselina </a:t>
            </a:r>
            <a:r>
              <a:rPr lang="cs-CZ" dirty="0" smtClean="0">
                <a:solidFill>
                  <a:srgbClr val="C00000"/>
                </a:solidFill>
              </a:rPr>
              <a:t>r</a:t>
            </a:r>
            <a:r>
              <a:rPr lang="cs-CZ" dirty="0" smtClean="0"/>
              <a:t>ibo</a:t>
            </a:r>
            <a:r>
              <a:rPr lang="cs-CZ" dirty="0" smtClean="0">
                <a:solidFill>
                  <a:srgbClr val="C00000"/>
                </a:solidFill>
              </a:rPr>
              <a:t>n</a:t>
            </a:r>
            <a:r>
              <a:rPr lang="cs-CZ" dirty="0" smtClean="0"/>
              <a:t>ukleová 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– </a:t>
            </a:r>
            <a:r>
              <a:rPr lang="cs-CZ" dirty="0" err="1" smtClean="0">
                <a:solidFill>
                  <a:srgbClr val="C00000"/>
                </a:solidFill>
              </a:rPr>
              <a:t>a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cid</a:t>
            </a:r>
            <a:r>
              <a:rPr lang="cs-CZ" dirty="0" smtClean="0"/>
              <a:t>)</a:t>
            </a:r>
          </a:p>
          <a:p>
            <a:pPr>
              <a:buFontTx/>
              <a:buChar char="-"/>
              <a:defRPr/>
            </a:pPr>
            <a:r>
              <a:rPr lang="cs-CZ" dirty="0" smtClean="0"/>
              <a:t>jednoduchá šroubovice</a:t>
            </a:r>
          </a:p>
          <a:p>
            <a:pPr>
              <a:buFontTx/>
              <a:buChar char="-"/>
              <a:defRPr/>
            </a:pPr>
            <a:r>
              <a:rPr lang="cs-CZ" dirty="0" smtClean="0"/>
              <a:t>přenáší genetickou informaci z jádra buňky do její cytoplazmy</a:t>
            </a:r>
          </a:p>
          <a:p>
            <a:pPr>
              <a:buFontTx/>
              <a:buChar char="-"/>
              <a:defRPr/>
            </a:pPr>
            <a:r>
              <a:rPr lang="cs-CZ" u="sng" dirty="0" smtClean="0"/>
              <a:t>transportní</a:t>
            </a:r>
            <a:r>
              <a:rPr lang="cs-CZ" dirty="0" smtClean="0"/>
              <a:t> funkce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85750"/>
            <a:ext cx="6870700" cy="895350"/>
          </a:xfrm>
          <a:solidFill>
            <a:schemeClr val="accent3">
              <a:lumMod val="8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C00000"/>
                </a:solidFill>
              </a:rPr>
              <a:t>NUKLEOVÉ KYSELINY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500188"/>
            <a:ext cx="8001000" cy="3152948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u="sng" dirty="0" smtClean="0"/>
              <a:t>RNA </a:t>
            </a:r>
            <a:r>
              <a:rPr lang="cs-CZ" dirty="0" smtClean="0"/>
              <a:t>(kyselina </a:t>
            </a:r>
            <a:r>
              <a:rPr lang="cs-CZ" dirty="0" smtClean="0">
                <a:solidFill>
                  <a:srgbClr val="C00000"/>
                </a:solidFill>
              </a:rPr>
              <a:t>r</a:t>
            </a:r>
            <a:r>
              <a:rPr lang="cs-CZ" dirty="0" smtClean="0"/>
              <a:t>ibo</a:t>
            </a:r>
            <a:r>
              <a:rPr lang="cs-CZ" dirty="0" smtClean="0">
                <a:solidFill>
                  <a:srgbClr val="C00000"/>
                </a:solidFill>
              </a:rPr>
              <a:t>n</a:t>
            </a:r>
            <a:r>
              <a:rPr lang="cs-CZ" dirty="0" smtClean="0"/>
              <a:t>ukleová </a:t>
            </a:r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– </a:t>
            </a:r>
            <a:r>
              <a:rPr lang="cs-CZ" dirty="0" err="1" smtClean="0">
                <a:solidFill>
                  <a:srgbClr val="C00000"/>
                </a:solidFill>
              </a:rPr>
              <a:t>a</a:t>
            </a:r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cid</a:t>
            </a:r>
            <a:r>
              <a:rPr lang="cs-CZ" dirty="0" smtClean="0"/>
              <a:t>)</a:t>
            </a:r>
          </a:p>
          <a:p>
            <a:pPr>
              <a:buFontTx/>
              <a:buChar char="-"/>
              <a:defRPr/>
            </a:pPr>
            <a:r>
              <a:rPr lang="cs-CZ" dirty="0" smtClean="0"/>
              <a:t>jednoduchá šroubovice</a:t>
            </a:r>
          </a:p>
          <a:p>
            <a:pPr>
              <a:buFontTx/>
              <a:buChar char="-"/>
              <a:defRPr/>
            </a:pPr>
            <a:r>
              <a:rPr lang="cs-CZ" dirty="0" smtClean="0"/>
              <a:t>přenáší genetickou informaci z jádra buňky do její cytoplazmy</a:t>
            </a:r>
          </a:p>
          <a:p>
            <a:pPr>
              <a:buFontTx/>
              <a:buChar char="-"/>
              <a:defRPr/>
            </a:pPr>
            <a:r>
              <a:rPr lang="cs-CZ" u="sng" dirty="0" smtClean="0"/>
              <a:t>transportní</a:t>
            </a:r>
            <a:r>
              <a:rPr lang="cs-CZ" dirty="0" smtClean="0"/>
              <a:t> funkce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267744" y="6176337"/>
            <a:ext cx="62646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Obrázek: http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://cs.wikipedia.org/wiki/DNA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stelové tužky">
  <a:themeElements>
    <a:clrScheme name="Pastelové tužky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Pastelové tužky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stelové tužky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1100</TotalTime>
  <Words>161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Pastelové tužky</vt:lpstr>
      <vt:lpstr>Snímek 1</vt:lpstr>
      <vt:lpstr>NUKLEOVÉ KYSELINY</vt:lpstr>
      <vt:lpstr>NUKLEOVÉ KYSELINY</vt:lpstr>
      <vt:lpstr>Snímek 4</vt:lpstr>
      <vt:lpstr>NUKLEOVÉ KYSELINY</vt:lpstr>
      <vt:lpstr>NUKLEOVÉ KYSELINY</vt:lpstr>
      <vt:lpstr>NUKLEOVÉ KYSELINY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 do organické chemie</dc:title>
  <dc:creator>Luděk</dc:creator>
  <cp:lastModifiedBy>ASCO</cp:lastModifiedBy>
  <cp:revision>208</cp:revision>
  <dcterms:created xsi:type="dcterms:W3CDTF">2007-10-28T17:37:15Z</dcterms:created>
  <dcterms:modified xsi:type="dcterms:W3CDTF">2012-03-05T16:16:53Z</dcterms:modified>
</cp:coreProperties>
</file>