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</p:sldMasterIdLst>
  <p:notesMasterIdLst>
    <p:notesMasterId r:id="rId13"/>
  </p:notesMasterIdLst>
  <p:sldIdLst>
    <p:sldId id="265" r:id="rId4"/>
    <p:sldId id="256" r:id="rId5"/>
    <p:sldId id="259" r:id="rId6"/>
    <p:sldId id="260" r:id="rId7"/>
    <p:sldId id="264" r:id="rId8"/>
    <p:sldId id="258" r:id="rId9"/>
    <p:sldId id="263" r:id="rId10"/>
    <p:sldId id="261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EB7EBD-546E-4EA4-A195-19F03FC5FE05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024DC-5BC3-4D4E-B5D0-7694C71366C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051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337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91624F-3DD9-434E-9BA0-DE179941F9F9}" type="slidenum">
              <a:rPr lang="cs-CZ">
                <a:solidFill>
                  <a:srgbClr val="000000"/>
                </a:solidFill>
              </a:rPr>
              <a:pPr eaLnBrk="1" hangingPunct="1"/>
              <a:t>1</a:t>
            </a:fld>
            <a:endParaRPr lang="cs-CZ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36E46E1-0419-49A3-8B74-6E07AFA71A11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5BC375E-0A55-4974-8CC2-E880F7CB27D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4314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16DA968-9DB1-4C82-B4A1-5BFFF4FF5F3B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E21DD66-C97E-4AB1-980D-B14B459E7E3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8512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553BBC8-DB60-4D83-831A-B7D03269DDC0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5BE9031-9374-41F7-B7F2-5B13F2C67E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06275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0251E83-CA7C-4B73-A7A3-2E41FA437816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6F82CA5-E398-4098-82E9-71EB609E289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83478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DC8F1C9-1A84-48AD-8C71-7B1810CEA33E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510DE08-E33F-4605-948B-272FCED4A82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369412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886EADA-FBD1-44FF-A3D1-E65230135A1F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67469CF-D2A3-4FA1-9CAD-00547433363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446393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DE1EB08-1DC5-461F-A29E-878C61F04828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C3F2DF1-205F-457F-8312-0C9806892B6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93548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DA180ED-8303-461A-8C3B-DF0D690E1EF3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972562C-8755-45D2-A999-BD9AA978CB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999323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2EA0393-DCCB-442B-B55A-1F32DE17B049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020151F-8877-4CB5-AF13-6071D32406D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801030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354302-EF72-46F5-B51C-1108F8BF8FB8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6E8DEF3-19E1-4AC8-9B99-86EBCB493DC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01669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E57A22-135A-4546-A3EB-5166C2B1CF3F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415760C-8E5B-406B-A274-8E6980C57E1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342585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CF6DB-2C6D-4944-BAFD-AD72AE035EC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06330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3F904-90D1-4AE8-9EBD-07DEE494A6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948969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6514F-8FBF-4BEC-BEC1-170283D30D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19770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22FDE-8D25-438C-B235-EA2ED50F744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96389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A40DA-C640-456F-A79F-7035A941F58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282345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D02FC-564F-4660-90C9-79E9D1F7E95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79734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3B402-50F1-4B62-8B95-143B91968F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468155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983EA-68E3-45C3-AA41-E15A851B3E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08370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B0E0C-AC56-49CB-AB59-A48CB6588D8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88249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EF24A2-18F4-4B6D-9FD5-B7659AFDDB8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40331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D309B-C704-4D89-B8B4-89BE5A4E275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99062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1279525" y="685800"/>
            <a:ext cx="7086600" cy="7318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279525" y="1600200"/>
            <a:ext cx="25527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3984625" y="1600200"/>
            <a:ext cx="25527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1279525" y="3938588"/>
            <a:ext cx="25527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984625" y="3938588"/>
            <a:ext cx="25527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CD12E-1841-46E5-AACB-81C48F6BDCD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4346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3413903-2E02-4BBB-BDC8-E92A7D8843BE}" type="datetimeFigureOut">
              <a:rPr lang="cs-CZ" smtClean="0"/>
              <a:pPr/>
              <a:t>15.6.2012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3F3F24-3BF0-4172-ADC4-816094D97E7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0687A48E-A46A-43EA-936A-4D798C2A3D6C}" type="datetimeFigureOut">
              <a:rPr lang="cs-CZ"/>
              <a:pPr>
                <a:defRPr/>
              </a:pPr>
              <a:t>15.6.2012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1809F50-6E78-476E-8AF4-A83CFFA629F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96742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00000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A13A1C-F099-49F1-A06C-73E53CB581F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3018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3"/>
          <p:cNvSpPr>
            <a:spLocks noGrp="1"/>
          </p:cNvSpPr>
          <p:nvPr>
            <p:ph type="ctrTitle"/>
          </p:nvPr>
        </p:nvSpPr>
        <p:spPr>
          <a:xfrm>
            <a:off x="611188" y="1268413"/>
            <a:ext cx="7772400" cy="2386012"/>
          </a:xfrm>
        </p:spPr>
        <p:txBody>
          <a:bodyPr/>
          <a:lstStyle/>
          <a:p>
            <a:pPr algn="l" eaLnBrk="1" hangingPunct="1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Denisa Trubirohová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VY_32_INOVACE_01_36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_ Elektrické vlastnosti látek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650" y="3789363"/>
            <a:ext cx="7345363" cy="1871662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/>
              <a:t>Anotace: </a:t>
            </a:r>
            <a:r>
              <a:rPr lang="cs-CZ" sz="2400" b="1" dirty="0"/>
              <a:t> </a:t>
            </a:r>
            <a:r>
              <a:rPr lang="cs-CZ" sz="2400" dirty="0" smtClean="0"/>
              <a:t>Interaktivní prezentace pro 8. ročník. K osvojení a rozšíření znalostí z 6. ročníku o elektrických vlastnostech látek.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</p:txBody>
      </p:sp>
      <p:pic>
        <p:nvPicPr>
          <p:cNvPr id="17412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805488"/>
            <a:ext cx="4464050" cy="7921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Obrázek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7921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53425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Opakování ze 6. ročníku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381000" y="260648"/>
            <a:ext cx="8458200" cy="3816424"/>
          </a:xfrm>
        </p:spPr>
        <p:txBody>
          <a:bodyPr>
            <a:noAutofit/>
          </a:bodyPr>
          <a:lstStyle/>
          <a:p>
            <a:pPr algn="ctr"/>
            <a:r>
              <a:rPr lang="cs-CZ" sz="7200" dirty="0" smtClean="0"/>
              <a:t>ELEKTRICKÉ VLASTNOSTI LÁTEK</a:t>
            </a:r>
            <a:endParaRPr lang="cs-CZ" sz="7200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2"/>
      <p:bldP spid="5" grpId="3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ATOM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357298"/>
            <a:ext cx="8219256" cy="5214973"/>
          </a:xfrm>
          <a:ln w="38100"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cs-CZ" sz="3600" dirty="0" smtClean="0"/>
              <a:t>   </a:t>
            </a:r>
            <a:r>
              <a:rPr lang="cs-CZ" sz="3600" u="sng" dirty="0" smtClean="0"/>
              <a:t>Z jakých částí se skládá atom?</a:t>
            </a:r>
          </a:p>
          <a:p>
            <a:r>
              <a:rPr lang="cs-CZ" dirty="0" smtClean="0"/>
              <a:t>atomové jádro, elektronový obal</a:t>
            </a:r>
          </a:p>
          <a:p>
            <a:pPr>
              <a:buNone/>
            </a:pPr>
            <a:r>
              <a:rPr lang="cs-CZ" sz="3600" dirty="0" smtClean="0"/>
              <a:t>   </a:t>
            </a:r>
            <a:r>
              <a:rPr lang="cs-CZ" sz="3600" u="sng" dirty="0" smtClean="0"/>
              <a:t>Jaké částice se nacházejí v jádře?</a:t>
            </a:r>
          </a:p>
          <a:p>
            <a:r>
              <a:rPr lang="cs-CZ" dirty="0" smtClean="0"/>
              <a:t>protony – kladný náboj</a:t>
            </a:r>
          </a:p>
          <a:p>
            <a:r>
              <a:rPr lang="cs-CZ" dirty="0" smtClean="0"/>
              <a:t>neutrony – bez náboje</a:t>
            </a:r>
          </a:p>
          <a:p>
            <a:pPr>
              <a:buNone/>
            </a:pPr>
            <a:r>
              <a:rPr lang="cs-CZ" sz="3600" dirty="0" smtClean="0"/>
              <a:t>   </a:t>
            </a:r>
            <a:r>
              <a:rPr lang="cs-CZ" sz="3600" u="sng" dirty="0" smtClean="0"/>
              <a:t>Jaké částice se nacházejí v obalu?</a:t>
            </a:r>
          </a:p>
          <a:p>
            <a:r>
              <a:rPr lang="cs-CZ" dirty="0" smtClean="0"/>
              <a:t>elektrony – záporný náboj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dirty="0" smtClean="0">
                <a:latin typeface="Times New Roman" pitchFamily="18" charset="0"/>
              </a:rPr>
              <a:t>Model atomu</a:t>
            </a:r>
          </a:p>
        </p:txBody>
      </p:sp>
      <p:grpSp>
        <p:nvGrpSpPr>
          <p:cNvPr id="19459" name="Group 56"/>
          <p:cNvGrpSpPr>
            <a:grpSpLocks/>
          </p:cNvGrpSpPr>
          <p:nvPr/>
        </p:nvGrpSpPr>
        <p:grpSpPr bwMode="auto">
          <a:xfrm>
            <a:off x="2124075" y="2133600"/>
            <a:ext cx="4033838" cy="4033838"/>
            <a:chOff x="1338" y="1344"/>
            <a:chExt cx="2541" cy="2541"/>
          </a:xfrm>
        </p:grpSpPr>
        <p:sp>
          <p:nvSpPr>
            <p:cNvPr id="19475" name="Oval 4"/>
            <p:cNvSpPr>
              <a:spLocks noChangeArrowheads="1"/>
            </p:cNvSpPr>
            <p:nvPr/>
          </p:nvSpPr>
          <p:spPr bwMode="auto">
            <a:xfrm>
              <a:off x="1338" y="1344"/>
              <a:ext cx="2541" cy="2541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B7CFFF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76" name="Oval 5"/>
            <p:cNvSpPr>
              <a:spLocks noChangeArrowheads="1"/>
            </p:cNvSpPr>
            <p:nvPr/>
          </p:nvSpPr>
          <p:spPr bwMode="auto">
            <a:xfrm>
              <a:off x="1927" y="1888"/>
              <a:ext cx="1315" cy="1315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2ACAC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77" name="Oval 6"/>
            <p:cNvSpPr>
              <a:spLocks noChangeArrowheads="1"/>
            </p:cNvSpPr>
            <p:nvPr/>
          </p:nvSpPr>
          <p:spPr bwMode="auto">
            <a:xfrm>
              <a:off x="2336" y="2432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+</a:t>
              </a:r>
            </a:p>
          </p:txBody>
        </p:sp>
        <p:sp>
          <p:nvSpPr>
            <p:cNvPr id="19478" name="Oval 7"/>
            <p:cNvSpPr>
              <a:spLocks noChangeArrowheads="1"/>
            </p:cNvSpPr>
            <p:nvPr/>
          </p:nvSpPr>
          <p:spPr bwMode="auto">
            <a:xfrm>
              <a:off x="2653" y="2296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+</a:t>
              </a:r>
            </a:p>
          </p:txBody>
        </p:sp>
        <p:sp>
          <p:nvSpPr>
            <p:cNvPr id="19479" name="Oval 8"/>
            <p:cNvSpPr>
              <a:spLocks noChangeArrowheads="1"/>
            </p:cNvSpPr>
            <p:nvPr/>
          </p:nvSpPr>
          <p:spPr bwMode="auto">
            <a:xfrm>
              <a:off x="2154" y="2659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+</a:t>
              </a:r>
            </a:p>
          </p:txBody>
        </p:sp>
        <p:sp>
          <p:nvSpPr>
            <p:cNvPr id="19480" name="Oval 9"/>
            <p:cNvSpPr>
              <a:spLocks noChangeArrowheads="1"/>
            </p:cNvSpPr>
            <p:nvPr/>
          </p:nvSpPr>
          <p:spPr bwMode="auto">
            <a:xfrm>
              <a:off x="2880" y="2704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+</a:t>
              </a:r>
            </a:p>
          </p:txBody>
        </p:sp>
        <p:sp>
          <p:nvSpPr>
            <p:cNvPr id="19481" name="Oval 10"/>
            <p:cNvSpPr>
              <a:spLocks noChangeArrowheads="1"/>
            </p:cNvSpPr>
            <p:nvPr/>
          </p:nvSpPr>
          <p:spPr bwMode="auto">
            <a:xfrm>
              <a:off x="2381" y="2840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+</a:t>
              </a:r>
            </a:p>
          </p:txBody>
        </p:sp>
        <p:sp>
          <p:nvSpPr>
            <p:cNvPr id="19482" name="Oval 11"/>
            <p:cNvSpPr>
              <a:spLocks noChangeArrowheads="1"/>
            </p:cNvSpPr>
            <p:nvPr/>
          </p:nvSpPr>
          <p:spPr bwMode="auto">
            <a:xfrm>
              <a:off x="2336" y="2115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+</a:t>
              </a:r>
            </a:p>
          </p:txBody>
        </p:sp>
        <p:sp>
          <p:nvSpPr>
            <p:cNvPr id="19483" name="Oval 12"/>
            <p:cNvSpPr>
              <a:spLocks noChangeArrowheads="1"/>
            </p:cNvSpPr>
            <p:nvPr/>
          </p:nvSpPr>
          <p:spPr bwMode="auto">
            <a:xfrm>
              <a:off x="1474" y="2568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-</a:t>
              </a:r>
            </a:p>
          </p:txBody>
        </p:sp>
        <p:sp>
          <p:nvSpPr>
            <p:cNvPr id="19484" name="Oval 13"/>
            <p:cNvSpPr>
              <a:spLocks noChangeArrowheads="1"/>
            </p:cNvSpPr>
            <p:nvPr/>
          </p:nvSpPr>
          <p:spPr bwMode="auto">
            <a:xfrm>
              <a:off x="2653" y="1525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-</a:t>
              </a:r>
            </a:p>
          </p:txBody>
        </p:sp>
        <p:sp>
          <p:nvSpPr>
            <p:cNvPr id="19485" name="Oval 14"/>
            <p:cNvSpPr>
              <a:spLocks noChangeArrowheads="1"/>
            </p:cNvSpPr>
            <p:nvPr/>
          </p:nvSpPr>
          <p:spPr bwMode="auto">
            <a:xfrm>
              <a:off x="2744" y="3294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-</a:t>
              </a:r>
            </a:p>
          </p:txBody>
        </p:sp>
        <p:sp>
          <p:nvSpPr>
            <p:cNvPr id="19486" name="Oval 15"/>
            <p:cNvSpPr>
              <a:spLocks noChangeArrowheads="1"/>
            </p:cNvSpPr>
            <p:nvPr/>
          </p:nvSpPr>
          <p:spPr bwMode="auto">
            <a:xfrm>
              <a:off x="1837" y="2115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-</a:t>
              </a:r>
            </a:p>
          </p:txBody>
        </p:sp>
        <p:sp>
          <p:nvSpPr>
            <p:cNvPr id="19487" name="Oval 16"/>
            <p:cNvSpPr>
              <a:spLocks noChangeArrowheads="1"/>
            </p:cNvSpPr>
            <p:nvPr/>
          </p:nvSpPr>
          <p:spPr bwMode="auto">
            <a:xfrm>
              <a:off x="3515" y="2478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-</a:t>
              </a:r>
            </a:p>
          </p:txBody>
        </p:sp>
        <p:sp>
          <p:nvSpPr>
            <p:cNvPr id="19488" name="Oval 17"/>
            <p:cNvSpPr>
              <a:spLocks noChangeArrowheads="1"/>
            </p:cNvSpPr>
            <p:nvPr/>
          </p:nvSpPr>
          <p:spPr bwMode="auto">
            <a:xfrm>
              <a:off x="1973" y="3339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cs-CZ" dirty="0">
                  <a:solidFill>
                    <a:srgbClr val="000000"/>
                  </a:solidFill>
                </a:rPr>
                <a:t>-</a:t>
              </a:r>
            </a:p>
          </p:txBody>
        </p:sp>
        <p:sp>
          <p:nvSpPr>
            <p:cNvPr id="19489" name="Oval 18"/>
            <p:cNvSpPr>
              <a:spLocks noChangeArrowheads="1"/>
            </p:cNvSpPr>
            <p:nvPr/>
          </p:nvSpPr>
          <p:spPr bwMode="auto">
            <a:xfrm>
              <a:off x="2971" y="2160"/>
              <a:ext cx="136" cy="1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90" name="Oval 19"/>
            <p:cNvSpPr>
              <a:spLocks noChangeArrowheads="1"/>
            </p:cNvSpPr>
            <p:nvPr/>
          </p:nvSpPr>
          <p:spPr bwMode="auto">
            <a:xfrm>
              <a:off x="2835" y="2478"/>
              <a:ext cx="136" cy="1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91" name="Oval 20"/>
            <p:cNvSpPr>
              <a:spLocks noChangeArrowheads="1"/>
            </p:cNvSpPr>
            <p:nvPr/>
          </p:nvSpPr>
          <p:spPr bwMode="auto">
            <a:xfrm>
              <a:off x="2608" y="2024"/>
              <a:ext cx="136" cy="1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92" name="Oval 21"/>
            <p:cNvSpPr>
              <a:spLocks noChangeArrowheads="1"/>
            </p:cNvSpPr>
            <p:nvPr/>
          </p:nvSpPr>
          <p:spPr bwMode="auto">
            <a:xfrm>
              <a:off x="2064" y="2432"/>
              <a:ext cx="136" cy="1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93" name="Oval 22"/>
            <p:cNvSpPr>
              <a:spLocks noChangeArrowheads="1"/>
            </p:cNvSpPr>
            <p:nvPr/>
          </p:nvSpPr>
          <p:spPr bwMode="auto">
            <a:xfrm>
              <a:off x="2608" y="2568"/>
              <a:ext cx="136" cy="1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dirty="0">
                <a:solidFill>
                  <a:srgbClr val="000000"/>
                </a:solidFill>
              </a:endParaRPr>
            </a:p>
          </p:txBody>
        </p:sp>
        <p:sp>
          <p:nvSpPr>
            <p:cNvPr id="19494" name="Oval 23"/>
            <p:cNvSpPr>
              <a:spLocks noChangeArrowheads="1"/>
            </p:cNvSpPr>
            <p:nvPr/>
          </p:nvSpPr>
          <p:spPr bwMode="auto">
            <a:xfrm>
              <a:off x="2699" y="2976"/>
              <a:ext cx="136" cy="136"/>
            </a:xfrm>
            <a:prstGeom prst="ellipse">
              <a:avLst/>
            </a:prstGeom>
            <a:solidFill>
              <a:schemeClr val="fol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cs-CZ" dirty="0">
                <a:solidFill>
                  <a:srgbClr val="000000"/>
                </a:solidFill>
              </a:endParaRPr>
            </a:p>
          </p:txBody>
        </p:sp>
      </p:grpSp>
      <p:sp>
        <p:nvSpPr>
          <p:cNvPr id="19460" name="Line 25"/>
          <p:cNvSpPr>
            <a:spLocks noChangeShapeType="1"/>
          </p:cNvSpPr>
          <p:nvPr/>
        </p:nvSpPr>
        <p:spPr bwMode="auto">
          <a:xfrm flipH="1">
            <a:off x="4500563" y="1125538"/>
            <a:ext cx="1439862" cy="2303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19461" name="Text Box 26"/>
          <p:cNvSpPr txBox="1">
            <a:spLocks noChangeArrowheads="1"/>
          </p:cNvSpPr>
          <p:nvPr/>
        </p:nvSpPr>
        <p:spPr bwMode="auto">
          <a:xfrm>
            <a:off x="6084888" y="981075"/>
            <a:ext cx="230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</a:rPr>
              <a:t>Atomové jádro</a:t>
            </a:r>
          </a:p>
        </p:txBody>
      </p:sp>
      <p:sp>
        <p:nvSpPr>
          <p:cNvPr id="19462" name="Line 27"/>
          <p:cNvSpPr>
            <a:spLocks noChangeShapeType="1"/>
          </p:cNvSpPr>
          <p:nvPr/>
        </p:nvSpPr>
        <p:spPr bwMode="auto">
          <a:xfrm flipH="1" flipV="1">
            <a:off x="5364163" y="5084763"/>
            <a:ext cx="2087562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19463" name="Text Box 28"/>
          <p:cNvSpPr txBox="1">
            <a:spLocks noChangeArrowheads="1"/>
          </p:cNvSpPr>
          <p:nvPr/>
        </p:nvSpPr>
        <p:spPr bwMode="auto">
          <a:xfrm>
            <a:off x="6300788" y="5661025"/>
            <a:ext cx="2663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000000"/>
                </a:solidFill>
                <a:latin typeface="Times New Roman" pitchFamily="18" charset="0"/>
              </a:rPr>
              <a:t>Elektronový obal</a:t>
            </a:r>
          </a:p>
        </p:txBody>
      </p:sp>
      <p:sp>
        <p:nvSpPr>
          <p:cNvPr id="19464" name="Line 29"/>
          <p:cNvSpPr>
            <a:spLocks noChangeShapeType="1"/>
          </p:cNvSpPr>
          <p:nvPr/>
        </p:nvSpPr>
        <p:spPr bwMode="auto">
          <a:xfrm flipH="1">
            <a:off x="5651500" y="3500438"/>
            <a:ext cx="1728788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19465" name="Text Box 30"/>
          <p:cNvSpPr txBox="1">
            <a:spLocks noChangeArrowheads="1"/>
          </p:cNvSpPr>
          <p:nvPr/>
        </p:nvSpPr>
        <p:spPr bwMode="auto">
          <a:xfrm>
            <a:off x="7164388" y="3429000"/>
            <a:ext cx="2232025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6666CC"/>
                </a:solidFill>
                <a:latin typeface="Times New Roman" pitchFamily="18" charset="0"/>
              </a:rPr>
              <a:t>Elektron</a:t>
            </a:r>
          </a:p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6666CC"/>
                </a:solidFill>
                <a:latin typeface="Times New Roman" pitchFamily="18" charset="0"/>
              </a:rPr>
              <a:t>záporný náboj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9466" name="Line 31"/>
          <p:cNvSpPr>
            <a:spLocks noChangeShapeType="1"/>
          </p:cNvSpPr>
          <p:nvPr/>
        </p:nvSpPr>
        <p:spPr bwMode="auto">
          <a:xfrm>
            <a:off x="1547813" y="2276475"/>
            <a:ext cx="2232025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19467" name="Text Box 32"/>
          <p:cNvSpPr txBox="1">
            <a:spLocks noChangeArrowheads="1"/>
          </p:cNvSpPr>
          <p:nvPr/>
        </p:nvSpPr>
        <p:spPr bwMode="auto">
          <a:xfrm>
            <a:off x="611188" y="2133600"/>
            <a:ext cx="187325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EF5315"/>
                </a:solidFill>
                <a:latin typeface="Times New Roman" pitchFamily="18" charset="0"/>
              </a:rPr>
              <a:t>Proton</a:t>
            </a:r>
            <a:r>
              <a:rPr lang="cs-CZ" sz="240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EF5315"/>
                </a:solidFill>
                <a:latin typeface="Times New Roman" pitchFamily="18" charset="0"/>
              </a:rPr>
              <a:t>kladný náboj</a:t>
            </a:r>
          </a:p>
        </p:txBody>
      </p:sp>
      <p:sp>
        <p:nvSpPr>
          <p:cNvPr id="19468" name="Line 33"/>
          <p:cNvSpPr>
            <a:spLocks noChangeShapeType="1"/>
          </p:cNvSpPr>
          <p:nvPr/>
        </p:nvSpPr>
        <p:spPr bwMode="auto">
          <a:xfrm flipV="1">
            <a:off x="1403350" y="4005263"/>
            <a:ext cx="1944688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 dirty="0"/>
          </a:p>
        </p:txBody>
      </p:sp>
      <p:sp>
        <p:nvSpPr>
          <p:cNvPr id="19469" name="Text Box 34"/>
          <p:cNvSpPr txBox="1">
            <a:spLocks noChangeArrowheads="1"/>
          </p:cNvSpPr>
          <p:nvPr/>
        </p:nvSpPr>
        <p:spPr bwMode="auto">
          <a:xfrm>
            <a:off x="539750" y="5084763"/>
            <a:ext cx="2016125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99CC00"/>
                </a:solidFill>
                <a:latin typeface="Times New Roman" pitchFamily="18" charset="0"/>
              </a:rPr>
              <a:t>Neutron</a:t>
            </a:r>
          </a:p>
          <a:p>
            <a:pPr eaLnBrk="1" hangingPunct="1">
              <a:spcBef>
                <a:spcPct val="50000"/>
              </a:spcBef>
            </a:pPr>
            <a:r>
              <a:rPr lang="cs-CZ" sz="2400" dirty="0">
                <a:solidFill>
                  <a:srgbClr val="99CC00"/>
                </a:solidFill>
                <a:latin typeface="Times New Roman" pitchFamily="18" charset="0"/>
              </a:rPr>
              <a:t>bez náboje</a:t>
            </a:r>
          </a:p>
        </p:txBody>
      </p:sp>
      <p:sp>
        <p:nvSpPr>
          <p:cNvPr id="2" name="Výbuch 1 1"/>
          <p:cNvSpPr/>
          <p:nvPr/>
        </p:nvSpPr>
        <p:spPr>
          <a:xfrm>
            <a:off x="5846763" y="438150"/>
            <a:ext cx="2447925" cy="1543050"/>
          </a:xfrm>
          <a:prstGeom prst="irregularSeal1">
            <a:avLst/>
          </a:prstGeom>
          <a:solidFill>
            <a:srgbClr val="DFF513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35" name="Výbuch 1 34"/>
          <p:cNvSpPr/>
          <p:nvPr/>
        </p:nvSpPr>
        <p:spPr>
          <a:xfrm rot="20949409">
            <a:off x="147638" y="1628775"/>
            <a:ext cx="2703512" cy="2068513"/>
          </a:xfrm>
          <a:prstGeom prst="irregularSeal1">
            <a:avLst/>
          </a:prstGeom>
          <a:solidFill>
            <a:srgbClr val="DFF513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36" name="Výbuch 1 35"/>
          <p:cNvSpPr/>
          <p:nvPr/>
        </p:nvSpPr>
        <p:spPr>
          <a:xfrm rot="2475241">
            <a:off x="6742113" y="3167063"/>
            <a:ext cx="2447925" cy="1935162"/>
          </a:xfrm>
          <a:prstGeom prst="irregularSeal1">
            <a:avLst/>
          </a:prstGeom>
          <a:solidFill>
            <a:srgbClr val="DFF513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37" name="Výbuch 1 36"/>
          <p:cNvSpPr/>
          <p:nvPr/>
        </p:nvSpPr>
        <p:spPr>
          <a:xfrm>
            <a:off x="5959475" y="5192713"/>
            <a:ext cx="3005138" cy="1393825"/>
          </a:xfrm>
          <a:prstGeom prst="irregularSeal1">
            <a:avLst/>
          </a:prstGeom>
          <a:solidFill>
            <a:srgbClr val="DFF513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38" name="Výbuch 1 37"/>
          <p:cNvSpPr/>
          <p:nvPr/>
        </p:nvSpPr>
        <p:spPr>
          <a:xfrm>
            <a:off x="276225" y="4738688"/>
            <a:ext cx="2446338" cy="1847850"/>
          </a:xfrm>
          <a:prstGeom prst="irregularSeal1">
            <a:avLst/>
          </a:prstGeom>
          <a:solidFill>
            <a:srgbClr val="DFF513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111837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074" grpId="0"/>
      <p:bldP spid="2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714356"/>
            <a:ext cx="8686800" cy="5365769"/>
          </a:xfrm>
          <a:ln w="28575"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dirty="0" smtClean="0"/>
              <a:t>Elektricky </a:t>
            </a:r>
            <a:r>
              <a:rPr lang="cs-CZ" sz="3600" u="sng" dirty="0" smtClean="0"/>
              <a:t>NEUTRÁLNÍ ATO</a:t>
            </a:r>
            <a:r>
              <a:rPr lang="cs-CZ" sz="3600" dirty="0" smtClean="0"/>
              <a:t>M</a:t>
            </a:r>
          </a:p>
          <a:p>
            <a:r>
              <a:rPr lang="cs-CZ" dirty="0" smtClean="0"/>
              <a:t>stejný počet elektronů a protonů</a:t>
            </a:r>
          </a:p>
          <a:p>
            <a:pPr>
              <a:buNone/>
            </a:pPr>
            <a:r>
              <a:rPr lang="cs-CZ" sz="3600" u="sng" dirty="0" smtClean="0"/>
              <a:t>KLADNÝ IONT</a:t>
            </a:r>
          </a:p>
          <a:p>
            <a:r>
              <a:rPr lang="cs-CZ" dirty="0" smtClean="0"/>
              <a:t>větší počet protonů</a:t>
            </a:r>
          </a:p>
          <a:p>
            <a:pPr>
              <a:buNone/>
            </a:pPr>
            <a:r>
              <a:rPr lang="cs-CZ" u="sng" dirty="0" smtClean="0"/>
              <a:t>ZÁPORNÝ ION</a:t>
            </a:r>
            <a:r>
              <a:rPr lang="cs-CZ" dirty="0" smtClean="0"/>
              <a:t>T</a:t>
            </a:r>
          </a:p>
          <a:p>
            <a:r>
              <a:rPr lang="cs-CZ" dirty="0" smtClean="0"/>
              <a:t>větší počet elektronů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49553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3600" u="sng" dirty="0" smtClean="0"/>
              <a:t>Jak můžeme zelektrovat těleso?</a:t>
            </a:r>
          </a:p>
          <a:p>
            <a:r>
              <a:rPr lang="cs-CZ" dirty="0" smtClean="0"/>
              <a:t>třením</a:t>
            </a:r>
          </a:p>
          <a:p>
            <a:pPr>
              <a:buNone/>
            </a:pPr>
            <a:r>
              <a:rPr lang="cs-CZ" sz="3600" dirty="0" smtClean="0"/>
              <a:t>  </a:t>
            </a:r>
            <a:r>
              <a:rPr lang="cs-CZ" sz="3600" u="sng" dirty="0" smtClean="0"/>
              <a:t>Uveď několik příkladů zelektrovaných těles.</a:t>
            </a:r>
          </a:p>
          <a:p>
            <a:r>
              <a:rPr lang="cs-CZ" dirty="0" smtClean="0"/>
              <a:t>vlasy a hřeben, obrazovka zapnuté televize a hedvábný papír, pepř a plastová lžička, svetr a vlasy…</a:t>
            </a:r>
          </a:p>
          <a:p>
            <a:endParaRPr lang="cs-CZ" dirty="0" smtClean="0"/>
          </a:p>
          <a:p>
            <a:endParaRPr lang="cs-CZ" u="sng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>
                <a:latin typeface="Times New Roman" pitchFamily="18" charset="0"/>
              </a:rPr>
              <a:t>Elektrická síla			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2116138"/>
          </a:xfrm>
        </p:spPr>
        <p:txBody>
          <a:bodyPr/>
          <a:lstStyle/>
          <a:p>
            <a:r>
              <a:rPr lang="cs-CZ" dirty="0">
                <a:latin typeface="Times New Roman" pitchFamily="18" charset="0"/>
              </a:rPr>
              <a:t>Třením se tělesa zelektrují</a:t>
            </a:r>
          </a:p>
          <a:p>
            <a:r>
              <a:rPr lang="cs-CZ" dirty="0">
                <a:latin typeface="Times New Roman" pitchFamily="18" charset="0"/>
              </a:rPr>
              <a:t>Zelektrovaná tělesa  se mohou přitahovat nebo odpuzovat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2268538" y="4005263"/>
            <a:ext cx="1655762" cy="215900"/>
            <a:chOff x="1429" y="2523"/>
            <a:chExt cx="1043" cy="136"/>
          </a:xfrm>
        </p:grpSpPr>
        <p:sp>
          <p:nvSpPr>
            <p:cNvPr id="4101" name="Oval 5"/>
            <p:cNvSpPr>
              <a:spLocks noChangeArrowheads="1"/>
            </p:cNvSpPr>
            <p:nvPr/>
          </p:nvSpPr>
          <p:spPr bwMode="auto">
            <a:xfrm>
              <a:off x="1429" y="2523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dirty="0"/>
                <a:t>-</a:t>
              </a:r>
            </a:p>
          </p:txBody>
        </p:sp>
        <p:sp>
          <p:nvSpPr>
            <p:cNvPr id="4102" name="Oval 6"/>
            <p:cNvSpPr>
              <a:spLocks noChangeArrowheads="1"/>
            </p:cNvSpPr>
            <p:nvPr/>
          </p:nvSpPr>
          <p:spPr bwMode="auto">
            <a:xfrm>
              <a:off x="2336" y="2523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dirty="0"/>
                <a:t>+</a:t>
              </a:r>
            </a:p>
          </p:txBody>
        </p:sp>
        <p:sp>
          <p:nvSpPr>
            <p:cNvPr id="4107" name="Line 11"/>
            <p:cNvSpPr>
              <a:spLocks noChangeShapeType="1"/>
            </p:cNvSpPr>
            <p:nvPr/>
          </p:nvSpPr>
          <p:spPr bwMode="auto">
            <a:xfrm>
              <a:off x="1565" y="2614"/>
              <a:ext cx="3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4108" name="Line 12"/>
            <p:cNvSpPr>
              <a:spLocks noChangeShapeType="1"/>
            </p:cNvSpPr>
            <p:nvPr/>
          </p:nvSpPr>
          <p:spPr bwMode="auto">
            <a:xfrm flipH="1">
              <a:off x="1973" y="2614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cs-CZ" dirty="0"/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1908175" y="4652963"/>
            <a:ext cx="2374900" cy="215900"/>
            <a:chOff x="1202" y="2931"/>
            <a:chExt cx="1496" cy="136"/>
          </a:xfrm>
        </p:grpSpPr>
        <p:sp>
          <p:nvSpPr>
            <p:cNvPr id="4103" name="Oval 7"/>
            <p:cNvSpPr>
              <a:spLocks noChangeArrowheads="1"/>
            </p:cNvSpPr>
            <p:nvPr/>
          </p:nvSpPr>
          <p:spPr bwMode="auto">
            <a:xfrm>
              <a:off x="1655" y="2931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dirty="0"/>
                <a:t>+</a:t>
              </a:r>
            </a:p>
          </p:txBody>
        </p:sp>
        <p:sp>
          <p:nvSpPr>
            <p:cNvPr id="4104" name="Oval 8"/>
            <p:cNvSpPr>
              <a:spLocks noChangeArrowheads="1"/>
            </p:cNvSpPr>
            <p:nvPr/>
          </p:nvSpPr>
          <p:spPr bwMode="auto">
            <a:xfrm>
              <a:off x="2154" y="2931"/>
              <a:ext cx="136" cy="136"/>
            </a:xfrm>
            <a:prstGeom prst="ellipse">
              <a:avLst/>
            </a:prstGeom>
            <a:solidFill>
              <a:srgbClr val="EF5315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dirty="0"/>
                <a:t>+</a:t>
              </a:r>
            </a:p>
          </p:txBody>
        </p:sp>
        <p:sp>
          <p:nvSpPr>
            <p:cNvPr id="4109" name="Line 13"/>
            <p:cNvSpPr>
              <a:spLocks noChangeShapeType="1"/>
            </p:cNvSpPr>
            <p:nvPr/>
          </p:nvSpPr>
          <p:spPr bwMode="auto">
            <a:xfrm flipH="1">
              <a:off x="1202" y="297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4110" name="Line 14"/>
            <p:cNvSpPr>
              <a:spLocks noChangeShapeType="1"/>
            </p:cNvSpPr>
            <p:nvPr/>
          </p:nvSpPr>
          <p:spPr bwMode="auto">
            <a:xfrm>
              <a:off x="2290" y="2976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cs-CZ" dirty="0"/>
            </a:p>
          </p:txBody>
        </p:sp>
      </p:grp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1979613" y="5300663"/>
            <a:ext cx="2232025" cy="215900"/>
            <a:chOff x="1247" y="3339"/>
            <a:chExt cx="1406" cy="136"/>
          </a:xfrm>
        </p:grpSpPr>
        <p:sp>
          <p:nvSpPr>
            <p:cNvPr id="4105" name="Oval 9"/>
            <p:cNvSpPr>
              <a:spLocks noChangeArrowheads="1"/>
            </p:cNvSpPr>
            <p:nvPr/>
          </p:nvSpPr>
          <p:spPr bwMode="auto">
            <a:xfrm>
              <a:off x="2154" y="3339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dirty="0"/>
                <a:t>-</a:t>
              </a:r>
            </a:p>
          </p:txBody>
        </p:sp>
        <p:sp>
          <p:nvSpPr>
            <p:cNvPr id="4106" name="Oval 10"/>
            <p:cNvSpPr>
              <a:spLocks noChangeArrowheads="1"/>
            </p:cNvSpPr>
            <p:nvPr/>
          </p:nvSpPr>
          <p:spPr bwMode="auto">
            <a:xfrm>
              <a:off x="1655" y="3339"/>
              <a:ext cx="136" cy="136"/>
            </a:xfrm>
            <a:prstGeom prst="ellipse">
              <a:avLst/>
            </a:prstGeom>
            <a:solidFill>
              <a:srgbClr val="6666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dirty="0"/>
                <a:t>-</a:t>
              </a:r>
            </a:p>
          </p:txBody>
        </p:sp>
        <p:sp>
          <p:nvSpPr>
            <p:cNvPr id="4111" name="Line 15"/>
            <p:cNvSpPr>
              <a:spLocks noChangeShapeType="1"/>
            </p:cNvSpPr>
            <p:nvPr/>
          </p:nvSpPr>
          <p:spPr bwMode="auto">
            <a:xfrm flipH="1">
              <a:off x="1247" y="3385"/>
              <a:ext cx="40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cs-CZ" dirty="0"/>
            </a:p>
          </p:txBody>
        </p:sp>
        <p:sp>
          <p:nvSpPr>
            <p:cNvPr id="4112" name="Line 16"/>
            <p:cNvSpPr>
              <a:spLocks noChangeShapeType="1"/>
            </p:cNvSpPr>
            <p:nvPr/>
          </p:nvSpPr>
          <p:spPr bwMode="auto">
            <a:xfrm>
              <a:off x="2290" y="3385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cs-CZ" dirty="0"/>
            </a:p>
          </p:txBody>
        </p:sp>
      </p:grp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4427538" y="3860800"/>
            <a:ext cx="2232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>
                <a:latin typeface="Times New Roman" pitchFamily="18" charset="0"/>
              </a:rPr>
              <a:t>přitahují se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4356100" y="4797425"/>
            <a:ext cx="2449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>
                <a:latin typeface="Times New Roman" pitchFamily="18" charset="0"/>
              </a:rPr>
              <a:t>odpuzují se</a:t>
            </a:r>
          </a:p>
        </p:txBody>
      </p:sp>
      <p:pic>
        <p:nvPicPr>
          <p:cNvPr id="4120" name="Picture 24" descr="Bez názvu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422" b="3085"/>
          <a:stretch>
            <a:fillRect/>
          </a:stretch>
        </p:blipFill>
        <p:spPr bwMode="auto">
          <a:xfrm>
            <a:off x="4857750" y="1341438"/>
            <a:ext cx="3962400" cy="4895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  <p:bldP spid="4099" grpId="1" build="p"/>
      <p:bldP spid="4113" grpId="0"/>
      <p:bldP spid="4113" grpId="1"/>
      <p:bldP spid="4114" grpId="0"/>
      <p:bldP spid="41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43966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u="sng" dirty="0" smtClean="0"/>
              <a:t>Pokusem zelektruj tělesa a zjisti, zda se přitahují nebo odpuzují.</a:t>
            </a:r>
            <a:endParaRPr lang="cs-CZ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u="sng" dirty="0" smtClean="0"/>
              <a:t>Použij následující pomůcky</a:t>
            </a:r>
          </a:p>
          <a:p>
            <a:r>
              <a:rPr lang="cs-CZ" dirty="0" smtClean="0"/>
              <a:t>igelitové proužky</a:t>
            </a:r>
          </a:p>
          <a:p>
            <a:r>
              <a:rPr lang="cs-CZ" dirty="0" smtClean="0"/>
              <a:t>pravítko</a:t>
            </a:r>
          </a:p>
          <a:p>
            <a:r>
              <a:rPr lang="cs-CZ" dirty="0" smtClean="0"/>
              <a:t>vlasy</a:t>
            </a:r>
          </a:p>
          <a:p>
            <a:r>
              <a:rPr lang="cs-CZ" dirty="0" smtClean="0"/>
              <a:t>oděv</a:t>
            </a:r>
          </a:p>
          <a:p>
            <a:r>
              <a:rPr lang="cs-CZ" dirty="0" smtClean="0"/>
              <a:t>voda</a:t>
            </a:r>
          </a:p>
          <a:p>
            <a:r>
              <a:rPr lang="cs-CZ" dirty="0" smtClean="0"/>
              <a:t>burizony</a:t>
            </a:r>
          </a:p>
          <a:p>
            <a:r>
              <a:rPr lang="cs-CZ" dirty="0" smtClean="0"/>
              <a:t>obal od CD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09125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>
          <a:xfrm>
            <a:off x="1331913" y="476250"/>
            <a:ext cx="7086600" cy="731838"/>
          </a:xfrm>
        </p:spPr>
        <p:txBody>
          <a:bodyPr/>
          <a:lstStyle/>
          <a:p>
            <a:pPr eaLnBrk="1" hangingPunct="1"/>
            <a:r>
              <a:rPr lang="cs-CZ" sz="2800" dirty="0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611188" y="1179513"/>
            <a:ext cx="6408737" cy="4525962"/>
          </a:xfrm>
        </p:spPr>
        <p:txBody>
          <a:bodyPr/>
          <a:lstStyle/>
          <a:p>
            <a:pPr eaLnBrk="1" hangingPunct="1">
              <a:defRPr/>
            </a:pPr>
            <a:r>
              <a:rPr lang="cs-CZ" sz="2000" dirty="0" smtClean="0"/>
              <a:t>Obrázky ze sady MS Office</a:t>
            </a:r>
          </a:p>
          <a:p>
            <a:pPr eaLnBrk="1" hangingPunct="1">
              <a:defRPr/>
            </a:pPr>
            <a:endParaRPr lang="cs-CZ" sz="2000" dirty="0" smtClean="0"/>
          </a:p>
          <a:p>
            <a:pPr eaLnBrk="1" hangingPunct="1">
              <a:defRPr/>
            </a:pPr>
            <a:r>
              <a:rPr lang="cs-CZ" sz="2000" dirty="0" smtClean="0"/>
              <a:t>Není-li uvedeno jinak je materiál dílem autorky podle učebních osnov odpovídajících ŠVP vyučovaných podle učebnic:</a:t>
            </a:r>
          </a:p>
          <a:p>
            <a:pPr marL="0" indent="0">
              <a:buFontTx/>
              <a:buNone/>
              <a:defRPr/>
            </a:pPr>
            <a:r>
              <a:rPr lang="cs-CZ" sz="2000" dirty="0"/>
              <a:t>KOLÁŘOVÁ, Růžena a Jiří BOHUNĚK. </a:t>
            </a:r>
            <a:r>
              <a:rPr lang="cs-CZ" sz="2000" i="1" dirty="0"/>
              <a:t>Fyzika pro 8. ročník základní školy</a:t>
            </a:r>
            <a:r>
              <a:rPr lang="cs-CZ" sz="2000" dirty="0"/>
              <a:t> [učebnice]. 1. vydání. Praha: Prometheus, spol. s.r.o., 2003. ISBN 80-7196-149-3. </a:t>
            </a:r>
            <a:endParaRPr lang="cs-CZ" sz="2000" dirty="0" smtClean="0"/>
          </a:p>
          <a:p>
            <a:pPr eaLnBrk="1" hangingPunct="1">
              <a:defRPr/>
            </a:pPr>
            <a:r>
              <a:rPr lang="cs-CZ" sz="2000" dirty="0" smtClean="0"/>
              <a:t>Citováno dne: 24. 2. 2012</a:t>
            </a:r>
          </a:p>
          <a:p>
            <a:pPr marL="0" indent="0" eaLnBrk="1" hangingPunct="1">
              <a:buFontTx/>
              <a:buNone/>
              <a:defRPr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23730462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Šablona návrhu Stoh knih">
  <a:themeElements>
    <a:clrScheme name="Šablona návrhu Stoh kni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Šablona návrhu Stoh knih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ablona návrhu Stoh kni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toh kni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toh kni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toh kni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toh kni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ablona návrhu Stoh kni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toh kni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toh kni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toh kni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toh kni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toh kni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ablona návrhu Stoh kni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250</TotalTime>
  <Words>277</Words>
  <Application>Microsoft Office PowerPoint</Application>
  <PresentationFormat>Předvádění na obrazovce (4:3)</PresentationFormat>
  <Paragraphs>73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Cesta</vt:lpstr>
      <vt:lpstr>Motiv sady Office</vt:lpstr>
      <vt:lpstr>Šablona návrhu Stoh knih</vt:lpstr>
      <vt:lpstr>Název školy: ZŠ Klášterec nad Ohří, Krátká 676 Autor: Denisa Trubirohová Název materiálu: VY_32_INOVACE_01_36_ Elektrické vlastnosti látek Číslo projektu: CZ.1.07/1.4.00/21.1115  </vt:lpstr>
      <vt:lpstr>Opakování ze 6. ročníku</vt:lpstr>
      <vt:lpstr>ATOM</vt:lpstr>
      <vt:lpstr>Model atomu</vt:lpstr>
      <vt:lpstr>  </vt:lpstr>
      <vt:lpstr>Snímek 6</vt:lpstr>
      <vt:lpstr>Elektrická síla    </vt:lpstr>
      <vt:lpstr>Pokusem zelektruj tělesa a zjisti, zda se přitahují nebo odpuzují.</vt:lpstr>
      <vt:lpstr>Použité zdroje:</vt:lpstr>
    </vt:vector>
  </TitlesOfParts>
  <Company>1. ZŠ Klášterec nad Ohří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Trubirohova</dc:creator>
  <cp:lastModifiedBy>Trubirohova</cp:lastModifiedBy>
  <cp:revision>32</cp:revision>
  <dcterms:created xsi:type="dcterms:W3CDTF">2012-02-24T07:11:10Z</dcterms:created>
  <dcterms:modified xsi:type="dcterms:W3CDTF">2012-06-15T06:30:08Z</dcterms:modified>
</cp:coreProperties>
</file>