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9"/>
  </p:notesMasterIdLst>
  <p:sldIdLst>
    <p:sldId id="267" r:id="rId3"/>
    <p:sldId id="268" r:id="rId4"/>
    <p:sldId id="269" r:id="rId5"/>
    <p:sldId id="270" r:id="rId6"/>
    <p:sldId id="271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EB7EBD-546E-4EA4-A195-19F03FC5FE05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024DC-5BC3-4D4E-B5D0-7694C71366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516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8A85571-F036-4C8D-9514-7862C7C9EE84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36E46E1-0419-49A3-8B74-6E07AFA71A11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BC375E-0A55-4974-8CC2-E880F7CB27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314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16DA968-9DB1-4C82-B4A1-5BFFF4FF5F3B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E21DD66-C97E-4AB1-980D-B14B459E7E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512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53BBC8-DB60-4D83-831A-B7D03269DDC0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5BE9031-9374-41F7-B7F2-5B13F2C67E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627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0251E83-CA7C-4B73-A7A3-2E41FA43781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F82CA5-E398-4098-82E9-71EB609E289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478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C8F1C9-1A84-48AD-8C71-7B1810CEA33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510DE08-E33F-4605-948B-272FCED4A8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41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886EADA-FBD1-44FF-A3D1-E65230135A1F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67469CF-D2A3-4FA1-9CAD-0054743336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639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DE1EB08-1DC5-461F-A29E-878C61F04828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C3F2DF1-205F-457F-8312-0C9806892B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354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DA180ED-8303-461A-8C3B-DF0D690E1EF3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972562C-8755-45D2-A999-BD9AA978CB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93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2EA0393-DCCB-442B-B55A-1F32DE17B049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020151F-8877-4CB5-AF13-6071D32406D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10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F354302-EF72-46F5-B51C-1108F8BF8FB8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6E8DEF3-19E1-4AC8-9B99-86EBCB493D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166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E57A22-135A-4546-A3EB-5166C2B1CF3F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415760C-8E5B-406B-A274-8E6980C57E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258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AF4130F-9004-4BC1-828C-116A2DB26044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596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CF6DB-2C6D-4944-BAFD-AD72AE035E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633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3F904-90D1-4AE8-9EBD-07DEE494A6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8969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6514F-8FBF-4BEC-BEC1-170283D30D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977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022FDE-8D25-438C-B235-EA2ED50F74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6389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3A40DA-C640-456F-A79F-7035A941F5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2345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4D02FC-564F-4660-90C9-79E9D1F7E9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79734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E3B402-50F1-4B62-8B95-143B91968F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8155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D983EA-68E3-45C3-AA41-E15A851B3E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8370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B0E0C-AC56-49CB-AB59-A48CB6588D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8249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EF24A2-18F4-4B6D-9FD5-B7659AFDDB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033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D309B-C704-4D89-B8B4-89BE5A4E27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9062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CD12E-1841-46E5-AACB-81C48F6BD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346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687A48E-A46A-43EA-936A-4D798C2A3D6C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1809F50-6E78-476E-8AF4-A83CFFA629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742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80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A13A1C-F099-49F1-A06C-73E53CB581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3018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VY_32_INOVACE_03_36_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Elektrický obvod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ročník. K seznámení s elektrotechnickými značkami a zakreslováním obvodů.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27652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9056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14282" y="253536"/>
            <a:ext cx="8429684" cy="238337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OBVOD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2708920"/>
            <a:ext cx="8229600" cy="3888432"/>
          </a:xfrm>
        </p:spPr>
        <p:txBody>
          <a:bodyPr/>
          <a:lstStyle/>
          <a:p>
            <a:endParaRPr lang="cs-CZ" b="1" dirty="0"/>
          </a:p>
        </p:txBody>
      </p:sp>
      <p:pic>
        <p:nvPicPr>
          <p:cNvPr id="4" name="Picture 5" descr="sériový obvod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429000"/>
            <a:ext cx="3173412" cy="20398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073977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8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142852"/>
            <a:ext cx="8429684" cy="128588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/>
              <a:t>zopakuj si: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/>
              <a:t>Kdy el. obvodem prochází el. proud?</a:t>
            </a:r>
          </a:p>
          <a:p>
            <a:pPr>
              <a:buNone/>
            </a:pPr>
            <a:r>
              <a:rPr lang="cs-CZ" sz="3600" dirty="0" smtClean="0"/>
              <a:t>= je-li v něm zapojen zdroj el. napětí</a:t>
            </a:r>
          </a:p>
          <a:p>
            <a:pPr>
              <a:buNone/>
            </a:pPr>
            <a:r>
              <a:rPr lang="cs-CZ" sz="3600" dirty="0" smtClean="0"/>
              <a:t>= je-li obvod složen z elektrických spotřebičů, které jsou vodivě spojeny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Říkáme, že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elektrický obvod je</a:t>
            </a:r>
          </a:p>
          <a:p>
            <a:pPr>
              <a:buNone/>
            </a:pP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uzavřen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9221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>
          <a:xfrm>
            <a:off x="214282" y="214290"/>
            <a:ext cx="8429684" cy="1357322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sz="4000" b="1" dirty="0" smtClean="0"/>
              <a:t>Schematické </a:t>
            </a:r>
            <a:r>
              <a:rPr lang="cs-CZ" sz="4000" b="1" dirty="0"/>
              <a:t>značk</a:t>
            </a:r>
            <a:r>
              <a:rPr lang="cs-CZ" b="1" dirty="0"/>
              <a:t>y:</a:t>
            </a:r>
          </a:p>
        </p:txBody>
      </p:sp>
      <p:pic>
        <p:nvPicPr>
          <p:cNvPr id="3079" name="Picture 7" descr="zdroj napětí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4282" y="2357430"/>
            <a:ext cx="1295400" cy="1150938"/>
          </a:xfrm>
          <a:noFill/>
          <a:ln/>
        </p:spPr>
      </p:pic>
      <p:pic>
        <p:nvPicPr>
          <p:cNvPr id="3081" name="Picture 9" descr="ampérmet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9700" y="3357563"/>
            <a:ext cx="1298575" cy="1377950"/>
          </a:xfrm>
          <a:prstGeom prst="rect">
            <a:avLst/>
          </a:prstGeom>
          <a:noFill/>
        </p:spPr>
      </p:pic>
      <p:pic>
        <p:nvPicPr>
          <p:cNvPr id="3083" name="Picture 11" descr="rezisto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1412875"/>
            <a:ext cx="1512887" cy="1430338"/>
          </a:xfrm>
          <a:prstGeom prst="rect">
            <a:avLst/>
          </a:prstGeom>
          <a:noFill/>
        </p:spPr>
      </p:pic>
      <p:pic>
        <p:nvPicPr>
          <p:cNvPr id="3084" name="Picture 12" descr="uzavřený spínač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365625"/>
            <a:ext cx="1560513" cy="1655763"/>
          </a:xfrm>
          <a:prstGeom prst="rect">
            <a:avLst/>
          </a:prstGeom>
          <a:noFill/>
        </p:spPr>
      </p:pic>
      <p:pic>
        <p:nvPicPr>
          <p:cNvPr id="3085" name="Picture 13" descr="otevřený spínač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850" y="3284538"/>
            <a:ext cx="1512888" cy="1139825"/>
          </a:xfrm>
          <a:prstGeom prst="rect">
            <a:avLst/>
          </a:prstGeom>
          <a:noFill/>
        </p:spPr>
      </p:pic>
      <p:pic>
        <p:nvPicPr>
          <p:cNvPr id="3089" name="Picture 17" descr="zdroj napět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825" y="5589588"/>
            <a:ext cx="1357313" cy="1268412"/>
          </a:xfrm>
          <a:prstGeom prst="rect">
            <a:avLst/>
          </a:prstGeom>
          <a:noFill/>
        </p:spPr>
      </p:pic>
      <p:pic>
        <p:nvPicPr>
          <p:cNvPr id="3090" name="Picture 18" descr="žárovk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163" y="2492375"/>
            <a:ext cx="1092200" cy="1160463"/>
          </a:xfrm>
          <a:prstGeom prst="rect">
            <a:avLst/>
          </a:prstGeom>
          <a:noFill/>
        </p:spPr>
      </p:pic>
      <p:pic>
        <p:nvPicPr>
          <p:cNvPr id="3091" name="Picture 19" descr="voltmetr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725" y="4508500"/>
            <a:ext cx="1162050" cy="1233488"/>
          </a:xfrm>
          <a:prstGeom prst="rect">
            <a:avLst/>
          </a:prstGeom>
          <a:noFill/>
        </p:spPr>
      </p:pic>
      <p:pic>
        <p:nvPicPr>
          <p:cNvPr id="3092" name="Picture 20" descr="zvonek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725" y="5373688"/>
            <a:ext cx="1230313" cy="1306512"/>
          </a:xfrm>
          <a:prstGeom prst="rect">
            <a:avLst/>
          </a:prstGeom>
          <a:noFill/>
        </p:spPr>
      </p:pic>
      <p:sp>
        <p:nvSpPr>
          <p:cNvPr id="3093" name="Line 21"/>
          <p:cNvSpPr>
            <a:spLocks noChangeShapeType="1"/>
          </p:cNvSpPr>
          <p:nvPr/>
        </p:nvSpPr>
        <p:spPr bwMode="auto">
          <a:xfrm>
            <a:off x="395288" y="981075"/>
            <a:ext cx="129698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>
            <a:off x="1979613" y="765175"/>
            <a:ext cx="18002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vodič</a:t>
            </a:r>
          </a:p>
        </p:txBody>
      </p:sp>
      <p:sp>
        <p:nvSpPr>
          <p:cNvPr id="3095" name="Text Box 23"/>
          <p:cNvSpPr txBox="1">
            <a:spLocks noChangeArrowheads="1"/>
          </p:cNvSpPr>
          <p:nvPr/>
        </p:nvSpPr>
        <p:spPr bwMode="auto">
          <a:xfrm>
            <a:off x="1763713" y="2708275"/>
            <a:ext cx="20161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el. článek</a:t>
            </a:r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1763713" y="3429000"/>
            <a:ext cx="1727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otevřený spínač</a:t>
            </a:r>
          </a:p>
        </p:txBody>
      </p:sp>
      <p:sp>
        <p:nvSpPr>
          <p:cNvPr id="3097" name="Text Box 25"/>
          <p:cNvSpPr txBox="1">
            <a:spLocks noChangeArrowheads="1"/>
          </p:cNvSpPr>
          <p:nvPr/>
        </p:nvSpPr>
        <p:spPr bwMode="auto">
          <a:xfrm>
            <a:off x="1763713" y="4724400"/>
            <a:ext cx="1582737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zavřený spínač</a:t>
            </a:r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1763713" y="5876925"/>
            <a:ext cx="31670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zdroj el. napětí</a:t>
            </a:r>
          </a:p>
        </p:txBody>
      </p:sp>
      <p:sp>
        <p:nvSpPr>
          <p:cNvPr id="3099" name="Text Box 27"/>
          <p:cNvSpPr txBox="1">
            <a:spLocks noChangeArrowheads="1"/>
          </p:cNvSpPr>
          <p:nvPr/>
        </p:nvSpPr>
        <p:spPr bwMode="auto">
          <a:xfrm>
            <a:off x="6877050" y="1628775"/>
            <a:ext cx="17986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rezistor</a:t>
            </a:r>
          </a:p>
        </p:txBody>
      </p:sp>
      <p:sp>
        <p:nvSpPr>
          <p:cNvPr id="3100" name="Text Box 28"/>
          <p:cNvSpPr txBox="1">
            <a:spLocks noChangeArrowheads="1"/>
          </p:cNvSpPr>
          <p:nvPr/>
        </p:nvSpPr>
        <p:spPr bwMode="auto">
          <a:xfrm>
            <a:off x="6877050" y="2636838"/>
            <a:ext cx="15827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žárovka</a:t>
            </a:r>
          </a:p>
        </p:txBody>
      </p:sp>
      <p:sp>
        <p:nvSpPr>
          <p:cNvPr id="3101" name="Text Box 29"/>
          <p:cNvSpPr txBox="1">
            <a:spLocks noChangeArrowheads="1"/>
          </p:cNvSpPr>
          <p:nvPr/>
        </p:nvSpPr>
        <p:spPr bwMode="auto">
          <a:xfrm>
            <a:off x="6516688" y="3644900"/>
            <a:ext cx="20161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ampérmetr</a:t>
            </a:r>
          </a:p>
        </p:txBody>
      </p:sp>
      <p:sp>
        <p:nvSpPr>
          <p:cNvPr id="3102" name="Text Box 30"/>
          <p:cNvSpPr txBox="1">
            <a:spLocks noChangeArrowheads="1"/>
          </p:cNvSpPr>
          <p:nvPr/>
        </p:nvSpPr>
        <p:spPr bwMode="auto">
          <a:xfrm>
            <a:off x="6588125" y="4724400"/>
            <a:ext cx="21605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voltmetr</a:t>
            </a:r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6732588" y="5734050"/>
            <a:ext cx="17272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zvonek</a:t>
            </a:r>
          </a:p>
        </p:txBody>
      </p:sp>
      <p:grpSp>
        <p:nvGrpSpPr>
          <p:cNvPr id="2" name="Group 37"/>
          <p:cNvGrpSpPr>
            <a:grpSpLocks/>
          </p:cNvGrpSpPr>
          <p:nvPr/>
        </p:nvGrpSpPr>
        <p:grpSpPr bwMode="auto">
          <a:xfrm>
            <a:off x="468313" y="1268413"/>
            <a:ext cx="1152525" cy="936625"/>
            <a:chOff x="295" y="799"/>
            <a:chExt cx="726" cy="590"/>
          </a:xfrm>
        </p:grpSpPr>
        <p:sp>
          <p:nvSpPr>
            <p:cNvPr id="3104" name="Line 32"/>
            <p:cNvSpPr>
              <a:spLocks noChangeShapeType="1"/>
            </p:cNvSpPr>
            <p:nvPr/>
          </p:nvSpPr>
          <p:spPr bwMode="auto">
            <a:xfrm>
              <a:off x="295" y="1071"/>
              <a:ext cx="72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3105" name="Line 33"/>
            <p:cNvSpPr>
              <a:spLocks noChangeShapeType="1"/>
            </p:cNvSpPr>
            <p:nvPr/>
          </p:nvSpPr>
          <p:spPr bwMode="auto">
            <a:xfrm>
              <a:off x="612" y="799"/>
              <a:ext cx="0" cy="59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3107" name="Oval 35"/>
            <p:cNvSpPr>
              <a:spLocks noChangeArrowheads="1"/>
            </p:cNvSpPr>
            <p:nvPr/>
          </p:nvSpPr>
          <p:spPr bwMode="auto">
            <a:xfrm>
              <a:off x="567" y="1036"/>
              <a:ext cx="72" cy="72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 dirty="0"/>
            </a:p>
          </p:txBody>
        </p:sp>
      </p:grpSp>
      <p:sp>
        <p:nvSpPr>
          <p:cNvPr id="3108" name="Text Box 36"/>
          <p:cNvSpPr txBox="1">
            <a:spLocks noChangeArrowheads="1"/>
          </p:cNvSpPr>
          <p:nvPr/>
        </p:nvSpPr>
        <p:spPr bwMode="auto">
          <a:xfrm>
            <a:off x="1908175" y="1557338"/>
            <a:ext cx="16557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>
                <a:latin typeface="Times New Roman" pitchFamily="18" charset="0"/>
              </a:rPr>
              <a:t>uzel</a:t>
            </a:r>
          </a:p>
        </p:txBody>
      </p:sp>
    </p:spTree>
    <p:extLst>
      <p:ext uri="{BB962C8B-B14F-4D97-AF65-F5344CB8AC3E}">
        <p14:creationId xmlns:p14="http://schemas.microsoft.com/office/powerpoint/2010/main" val="4143080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00"/>
                            </p:stCondLst>
                            <p:childTnLst>
                              <p:par>
                                <p:cTn id="1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00"/>
                            </p:stCondLst>
                            <p:childTnLst>
                              <p:par>
                                <p:cTn id="1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nimBg="1"/>
      <p:bldP spid="3076" grpId="1" animBg="1"/>
      <p:bldP spid="3093" grpId="0" animBg="1"/>
      <p:bldP spid="3094" grpId="0"/>
      <p:bldP spid="3095" grpId="0"/>
      <p:bldP spid="3096" grpId="0"/>
      <p:bldP spid="3097" grpId="0"/>
      <p:bldP spid="3098" grpId="0"/>
      <p:bldP spid="3099" grpId="0"/>
      <p:bldP spid="3100" grpId="0"/>
      <p:bldP spid="3101" grpId="0"/>
      <p:bldP spid="3102" grpId="0"/>
      <p:bldP spid="3103" grpId="0"/>
      <p:bldP spid="310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53536"/>
            <a:ext cx="8358246" cy="96088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Elektrický obvod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500174"/>
            <a:ext cx="8229600" cy="4886657"/>
          </a:xfrm>
        </p:spPr>
        <p:txBody>
          <a:bodyPr/>
          <a:lstStyle/>
          <a:p>
            <a:r>
              <a:rPr lang="cs-CZ" dirty="0" smtClean="0"/>
              <a:t>jednoduchý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rozvětvený</a:t>
            </a:r>
            <a:endParaRPr lang="cs-CZ" dirty="0"/>
          </a:p>
        </p:txBody>
      </p:sp>
      <p:pic>
        <p:nvPicPr>
          <p:cNvPr id="4" name="Picture 5" descr="sériový obvod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1571612"/>
            <a:ext cx="2807247" cy="2071702"/>
          </a:xfrm>
          <a:prstGeom prst="rect">
            <a:avLst/>
          </a:prstGeom>
          <a:noFill/>
        </p:spPr>
      </p:pic>
      <p:grpSp>
        <p:nvGrpSpPr>
          <p:cNvPr id="11" name="Skupina 10"/>
          <p:cNvGrpSpPr/>
          <p:nvPr/>
        </p:nvGrpSpPr>
        <p:grpSpPr>
          <a:xfrm>
            <a:off x="3403855" y="3926179"/>
            <a:ext cx="4000528" cy="2495571"/>
            <a:chOff x="3403855" y="3926179"/>
            <a:chExt cx="4000528" cy="2495571"/>
          </a:xfrm>
        </p:grpSpPr>
        <p:grpSp>
          <p:nvGrpSpPr>
            <p:cNvPr id="5" name="Skupina 4"/>
            <p:cNvGrpSpPr/>
            <p:nvPr/>
          </p:nvGrpSpPr>
          <p:grpSpPr>
            <a:xfrm>
              <a:off x="3403855" y="3926179"/>
              <a:ext cx="4000528" cy="2495571"/>
              <a:chOff x="3459294" y="3933056"/>
              <a:chExt cx="4000528" cy="2495571"/>
            </a:xfrm>
          </p:grpSpPr>
          <p:pic>
            <p:nvPicPr>
              <p:cNvPr id="10" name="Picture 9" descr="fyzika_212"/>
              <p:cNvPicPr>
                <a:picLocks noChangeAspect="1" noChangeArrowheads="1"/>
              </p:cNvPicPr>
              <p:nvPr/>
            </p:nvPicPr>
            <p:blipFill>
              <a:blip r:embed="rId3" cstate="print">
                <a:grayscl/>
                <a:biLevel thresh="50000"/>
              </a:blip>
              <a:srcRect/>
              <a:stretch>
                <a:fillRect/>
              </a:stretch>
            </p:blipFill>
            <p:spPr bwMode="auto">
              <a:xfrm>
                <a:off x="3459294" y="3933056"/>
                <a:ext cx="4000528" cy="2495571"/>
              </a:xfrm>
              <a:prstGeom prst="rect">
                <a:avLst/>
              </a:prstGeom>
              <a:noFill/>
            </p:spPr>
          </p:pic>
          <p:grpSp>
            <p:nvGrpSpPr>
              <p:cNvPr id="6" name="Group 24"/>
              <p:cNvGrpSpPr>
                <a:grpSpLocks/>
              </p:cNvGrpSpPr>
              <p:nvPr/>
            </p:nvGrpSpPr>
            <p:grpSpPr bwMode="auto">
              <a:xfrm>
                <a:off x="5218736" y="5782677"/>
                <a:ext cx="240822" cy="353458"/>
                <a:chOff x="3515" y="3430"/>
                <a:chExt cx="181" cy="182"/>
              </a:xfrm>
            </p:grpSpPr>
            <p:sp>
              <p:nvSpPr>
                <p:cNvPr id="8" name="Line 10"/>
                <p:cNvSpPr>
                  <a:spLocks noChangeShapeType="1"/>
                </p:cNvSpPr>
                <p:nvPr/>
              </p:nvSpPr>
              <p:spPr bwMode="auto">
                <a:xfrm>
                  <a:off x="3515" y="3430"/>
                  <a:ext cx="0" cy="18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  <p:sp>
              <p:nvSpPr>
                <p:cNvPr id="9" name="Line 23"/>
                <p:cNvSpPr>
                  <a:spLocks noChangeShapeType="1"/>
                </p:cNvSpPr>
                <p:nvPr/>
              </p:nvSpPr>
              <p:spPr bwMode="auto">
                <a:xfrm>
                  <a:off x="3696" y="3475"/>
                  <a:ext cx="0" cy="137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7" name="Obdélník 6"/>
            <p:cNvSpPr/>
            <p:nvPr/>
          </p:nvSpPr>
          <p:spPr>
            <a:xfrm>
              <a:off x="4716016" y="4725144"/>
              <a:ext cx="360040" cy="4488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27858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6408737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Office</a:t>
            </a:r>
          </a:p>
          <a:p>
            <a:pPr eaLnBrk="1" hangingPunct="1">
              <a:defRPr/>
            </a:pPr>
            <a:r>
              <a:rPr lang="cs-CZ" sz="2000" dirty="0" smtClean="0"/>
              <a:t>schématické značky nakresleny autorkou na papír a naskenovány</a:t>
            </a:r>
          </a:p>
          <a:p>
            <a:pPr eaLnBrk="1" hangingPunct="1">
              <a:defRPr/>
            </a:pPr>
            <a:r>
              <a:rPr lang="cs-CZ" sz="2000" dirty="0" smtClean="0"/>
              <a:t>Není-li uvedeno jinak je materiál dílem autorky podle učebních osnov odpovídajících ŠVP vyučovaných podle učebnic:</a:t>
            </a:r>
          </a:p>
          <a:p>
            <a:pPr marL="0" indent="0">
              <a:buFontTx/>
              <a:buNone/>
              <a:defRPr/>
            </a:pPr>
            <a:r>
              <a:rPr lang="cs-CZ" sz="2000" dirty="0"/>
              <a:t>KOLÁŘOVÁ, Růžena a Jiří BOHUNĚK. </a:t>
            </a:r>
            <a:r>
              <a:rPr lang="cs-CZ" sz="2000" i="1" dirty="0"/>
              <a:t>Fyzika pro 8. ročník základní školy</a:t>
            </a:r>
            <a:r>
              <a:rPr lang="cs-CZ" sz="2000" dirty="0"/>
              <a:t> [učebnice]. 1. vydání. Praha: Prometheus, spol. s.r.o., 2003. ISBN 80-7196-149-3. 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</a:t>
            </a:r>
            <a:r>
              <a:rPr lang="cs-CZ" sz="2000" dirty="0" smtClean="0"/>
              <a:t>18. </a:t>
            </a:r>
            <a:r>
              <a:rPr lang="cs-CZ" sz="2000" dirty="0" smtClean="0"/>
              <a:t>3. 2012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8661153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251</TotalTime>
  <Words>170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Šablona návrhu Stoh knih</vt:lpstr>
      <vt:lpstr>Název školy: ZŠ Klášterec nad Ohří, Krátká 676 Autor: Denisa Trubirohová Název materiálu: VY_32_INOVACE_03_36_ Elektrický obvod Číslo projektu: CZ.1.07/1.4.00/21.1115  </vt:lpstr>
      <vt:lpstr>ELEKTRICKÝ OBVOD</vt:lpstr>
      <vt:lpstr>zopakuj si:</vt:lpstr>
      <vt:lpstr>Schematické značky:</vt:lpstr>
      <vt:lpstr>Elektrický obvod</vt:lpstr>
      <vt:lpstr>Použité zdroje:</vt:lpstr>
    </vt:vector>
  </TitlesOfParts>
  <Company>1. ZŠ Klášterec nad Ohří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Trubirohova</dc:creator>
  <cp:lastModifiedBy>Kabinet</cp:lastModifiedBy>
  <cp:revision>33</cp:revision>
  <dcterms:created xsi:type="dcterms:W3CDTF">2012-02-24T07:11:10Z</dcterms:created>
  <dcterms:modified xsi:type="dcterms:W3CDTF">2012-06-15T08:40:35Z</dcterms:modified>
</cp:coreProperties>
</file>