
<file path=[Content_Types].xml><?xml version="1.0" encoding="utf-8"?>
<Types xmlns="http://schemas.openxmlformats.org/package/2006/content-types">
  <Override PartName="/ppt/slideMasters/slideMaster3.xml" ContentType="application/vnd.openxmlformats-officedocument.presentationml.slideMaster+xml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6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29.xml" ContentType="application/vnd.openxmlformats-officedocument.presentationml.slideLayout+xml"/>
  <Default Extension="png" ContentType="image/png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Layouts/slideLayout27.xml" ContentType="application/vnd.openxmlformats-officedocument.presentationml.slideLayout+xml"/>
  <Override PartName="/ppt/slides/slide1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4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  <p:sldMasterId id="2147483720" r:id="rId2"/>
    <p:sldMasterId id="2147483732" r:id="rId3"/>
  </p:sldMasterIdLst>
  <p:notesMasterIdLst>
    <p:notesMasterId r:id="rId12"/>
  </p:notesMasterIdLst>
  <p:sldIdLst>
    <p:sldId id="265" r:id="rId4"/>
    <p:sldId id="256" r:id="rId5"/>
    <p:sldId id="264" r:id="rId6"/>
    <p:sldId id="257" r:id="rId7"/>
    <p:sldId id="259" r:id="rId8"/>
    <p:sldId id="261" r:id="rId9"/>
    <p:sldId id="263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66"/>
    <a:srgbClr val="FF9933"/>
    <a:srgbClr val="FF9966"/>
    <a:srgbClr val="CC66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284E427A-3D55-4303-BF80-6455036E1DE7}" styleName="Styl s motivem 1 – zvýraznění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69C7853C-536D-4A76-A0AE-DD22124D55A5}" styleName="Styl s motivem 1 – zvýraznění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presProps" Target="presProp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theme" Target="theme/theme1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89DAFA1-BEDF-4A09-8F7B-66BBF7105D20}" type="datetimeFigureOut">
              <a:rPr lang="cs-CZ" smtClean="0"/>
              <a:pPr/>
              <a:t>15.6.2012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12B42BF-11B1-4596-B8E3-B1287B4649E8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139899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sp>
      <p:sp>
        <p:nvSpPr>
          <p:cNvPr id="3993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dirty="0" smtClean="0"/>
          </a:p>
        </p:txBody>
      </p:sp>
      <p:sp>
        <p:nvSpPr>
          <p:cNvPr id="3994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48A85571-F036-4C8D-9514-7862C7C9EE84}" type="slidenum">
              <a:rPr lang="cs-CZ">
                <a:solidFill>
                  <a:srgbClr val="000000"/>
                </a:solidFill>
              </a:rPr>
              <a:pPr eaLnBrk="1" hangingPunct="1"/>
              <a:t>1</a:t>
            </a:fld>
            <a:endParaRPr lang="cs-CZ" dirty="0">
              <a:solidFill>
                <a:srgbClr val="000000"/>
              </a:solidFill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D6E22F-068D-46B0-AD4A-D9B7F01E7A3C}" type="datetimeFigureOut">
              <a:rPr lang="cs-CZ" smtClean="0"/>
              <a:pPr/>
              <a:t>15.6.2012</a:t>
            </a:fld>
            <a:endParaRPr lang="cs-CZ" dirty="0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2D332B-096E-4F63-B7BD-6FA26639DD27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D6E22F-068D-46B0-AD4A-D9B7F01E7A3C}" type="datetimeFigureOut">
              <a:rPr lang="cs-CZ" smtClean="0"/>
              <a:pPr/>
              <a:t>15.6.2012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2D332B-096E-4F63-B7BD-6FA26639DD2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D6E22F-068D-46B0-AD4A-D9B7F01E7A3C}" type="datetimeFigureOut">
              <a:rPr lang="cs-CZ" smtClean="0"/>
              <a:pPr/>
              <a:t>15.6.2012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ED2D332B-096E-4F63-B7BD-6FA26639DD2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D6E22F-068D-46B0-AD4A-D9B7F01E7A3C}" type="datetimeFigureOut">
              <a:rPr lang="cs-CZ" smtClean="0"/>
              <a:pPr/>
              <a:t>15.6.2012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2D332B-096E-4F63-B7BD-6FA26639DD2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D6E22F-068D-46B0-AD4A-D9B7F01E7A3C}" type="datetimeFigureOut">
              <a:rPr lang="cs-CZ" smtClean="0"/>
              <a:pPr/>
              <a:t>15.6.2012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2D332B-096E-4F63-B7BD-6FA26639DD2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D6E22F-068D-46B0-AD4A-D9B7F01E7A3C}" type="datetimeFigureOut">
              <a:rPr lang="cs-CZ" smtClean="0"/>
              <a:pPr/>
              <a:t>15.6.2012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2D332B-096E-4F63-B7BD-6FA26639DD2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D6E22F-068D-46B0-AD4A-D9B7F01E7A3C}" type="datetimeFigureOut">
              <a:rPr lang="cs-CZ" smtClean="0"/>
              <a:pPr/>
              <a:t>15.6.2012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2D332B-096E-4F63-B7BD-6FA26639DD2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D6E22F-068D-46B0-AD4A-D9B7F01E7A3C}" type="datetimeFigureOut">
              <a:rPr lang="cs-CZ" smtClean="0"/>
              <a:pPr/>
              <a:t>15.6.2012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2D332B-096E-4F63-B7BD-6FA26639DD2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dirty="0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D6E22F-068D-46B0-AD4A-D9B7F01E7A3C}" type="datetimeFigureOut">
              <a:rPr lang="cs-CZ" smtClean="0"/>
              <a:pPr/>
              <a:t>15.6.2012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2D332B-096E-4F63-B7BD-6FA26639DD2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D6E22F-068D-46B0-AD4A-D9B7F01E7A3C}" type="datetimeFigureOut">
              <a:rPr lang="cs-CZ" smtClean="0"/>
              <a:pPr/>
              <a:t>15.6.2012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2D332B-096E-4F63-B7BD-6FA26639DD2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D6E22F-068D-46B0-AD4A-D9B7F01E7A3C}" type="datetimeFigureOut">
              <a:rPr lang="cs-CZ" smtClean="0"/>
              <a:pPr/>
              <a:t>15.6.2012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2D332B-096E-4F63-B7BD-6FA26639DD2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345AD5C7-28E0-49FC-846F-15FC4635C9C6}" type="datetimeFigureOut">
              <a:rPr lang="cs-CZ"/>
              <a:pPr>
                <a:defRPr/>
              </a:pPr>
              <a:t>15.6.2012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4A251B91-7F34-41F5-B0CC-A4CB2919667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8178001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A69ED7D1-E368-418F-A4EC-BF64DA9B83C0}" type="datetimeFigureOut">
              <a:rPr lang="cs-CZ"/>
              <a:pPr>
                <a:defRPr/>
              </a:pPr>
              <a:t>15.6.2012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EC5DAEDA-8B2F-4FAD-9AFD-75A0DEB6548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372851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4D884C88-746C-43BF-A017-85D5DDBA164C}" type="datetimeFigureOut">
              <a:rPr lang="cs-CZ"/>
              <a:pPr>
                <a:defRPr/>
              </a:pPr>
              <a:t>15.6.2012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0E1F7952-F028-4595-9166-C8CB2A8B80D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2709138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22CF1F1F-9314-4052-A56A-09BFF72F998B}" type="datetimeFigureOut">
              <a:rPr lang="cs-CZ"/>
              <a:pPr>
                <a:defRPr/>
              </a:pPr>
              <a:t>15.6.2012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8D5282B7-422C-436F-9C6D-2E8B87872DE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176935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21C0B8B4-0BFC-4859-BD29-91B986CFD357}" type="datetimeFigureOut">
              <a:rPr lang="cs-CZ"/>
              <a:pPr>
                <a:defRPr/>
              </a:pPr>
              <a:t>15.6.2012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6BC0B352-9D26-42AD-A849-690488E54BA3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7340876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7DBEFEEF-886C-44CA-8030-70E28D1CAEC4}" type="datetimeFigureOut">
              <a:rPr lang="cs-CZ"/>
              <a:pPr>
                <a:defRPr/>
              </a:pPr>
              <a:t>15.6.2012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33141E74-F465-45F9-ADC1-E32D36EDF56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1688359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50D9524F-7288-4BA8-9FA7-01626B2DFEFE}" type="datetimeFigureOut">
              <a:rPr lang="cs-CZ"/>
              <a:pPr>
                <a:defRPr/>
              </a:pPr>
              <a:t>15.6.2012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E5A5BAC1-3162-4485-8682-C819539F29A3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0545572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D2ACDF4F-2FE6-4BEF-B07F-EE274F842373}" type="datetimeFigureOut">
              <a:rPr lang="cs-CZ"/>
              <a:pPr>
                <a:defRPr/>
              </a:pPr>
              <a:t>15.6.2012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E901C207-DD2E-49C9-9BDB-8CE129E22A1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9771448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33D03C83-1918-4604-B57C-411FAA9A228E}" type="datetimeFigureOut">
              <a:rPr lang="cs-CZ"/>
              <a:pPr>
                <a:defRPr/>
              </a:pPr>
              <a:t>15.6.2012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311F2D9D-13FD-4981-8F0A-B76011170D8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205958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9948BE36-46AB-4D99-87F2-86EDA7A8293F}" type="datetimeFigureOut">
              <a:rPr lang="cs-CZ"/>
              <a:pPr>
                <a:defRPr/>
              </a:pPr>
              <a:t>15.6.2012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BFB5C8E6-8D8E-47D7-A9EE-D1B61523A9E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8434358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654C0C38-43A4-4B11-8B0F-DAC6A8236126}" type="datetimeFigureOut">
              <a:rPr lang="cs-CZ"/>
              <a:pPr>
                <a:defRPr/>
              </a:pPr>
              <a:t>15.6.2012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0E0229C1-D38C-4807-9297-A0A6858DC68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4638942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 bwMode="auto"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279525" y="1600200"/>
            <a:ext cx="7085013" cy="1066800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279525" y="2819400"/>
            <a:ext cx="5256213" cy="1143000"/>
          </a:xfrm>
        </p:spPr>
        <p:txBody>
          <a:bodyPr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B16D73-F893-4D05-97D2-CA9C02BC60B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6272425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4651750-832D-4475-BDDD-18E439E0A856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18112424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98FA7BB-34E0-4CBE-9C8F-C41688AC8BA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24618970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279525" y="1600200"/>
            <a:ext cx="25527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984625" y="1600200"/>
            <a:ext cx="25527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D5C9EDE-6276-4C91-9C4E-98622E0FFC2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1636664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9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71CC3AD-8B52-49DD-9AA4-E061DD92AFE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10701339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4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E5C352B-831D-4DF6-B34D-5B8EB2B514A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07862102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3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4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5D5EF13-8D88-40A2-A233-9B9F4419EA0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44324650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B861B64-33CC-4A8D-9B31-F251BE5D4D3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07534813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314AEC6-EE2D-4014-8193-CF116057911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19800758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077678D-801C-4CAC-96C0-EC206A8CD98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9307276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94475" y="685800"/>
            <a:ext cx="1771650" cy="5440363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279525" y="685800"/>
            <a:ext cx="5162550" cy="5440363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8903470-BB81-4C8B-82FC-6783A0A644A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68334972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Nadpis a 4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sz="quarter"/>
          </p:nvPr>
        </p:nvSpPr>
        <p:spPr>
          <a:xfrm>
            <a:off x="1279525" y="685800"/>
            <a:ext cx="7086600" cy="731838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279525" y="1600200"/>
            <a:ext cx="25527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3984625" y="1600200"/>
            <a:ext cx="25527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1279525" y="3938588"/>
            <a:ext cx="25527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3984625" y="3938588"/>
            <a:ext cx="25527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9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E2EE530-80F3-47D4-960B-422555297ED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020829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theme" Target="../theme/theme3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slideLayout" Target="../slideLayouts/slideLayout34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Relationship Id="rId14" Type="http://schemas.openxmlformats.org/officeDocument/2006/relationships/image" Target="../media/image2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5AD6E22F-068D-46B0-AD4A-D9B7F01E7A3C}" type="datetimeFigureOut">
              <a:rPr lang="cs-CZ" smtClean="0"/>
              <a:pPr/>
              <a:t>15.6.2012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ED2D332B-096E-4F63-B7BD-6FA26639DD2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2051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>
              <a:defRPr/>
            </a:pPr>
            <a:fld id="{43DF3A1A-EE87-450D-A913-A008C584313A}" type="datetimeFigureOut">
              <a:rPr lang="cs-CZ"/>
              <a:pPr>
                <a:defRPr/>
              </a:pPr>
              <a:t>15.6.2012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>
              <a:defRPr/>
            </a:pPr>
            <a:fld id="{C78508FB-5DB9-48E5-A1F5-96EF1D9DB98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186233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4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1279525" y="685800"/>
            <a:ext cx="7086600" cy="7318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1279525" y="1600200"/>
            <a:ext cx="52578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31" name="Rectangle 7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429375"/>
            <a:ext cx="2133600" cy="323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solidFill>
                  <a:srgbClr val="000000"/>
                </a:solidFill>
                <a:latin typeface="+mn-lt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 dirty="0"/>
          </a:p>
        </p:txBody>
      </p:sp>
      <p:sp>
        <p:nvSpPr>
          <p:cNvPr id="1032" name="Rectangle 8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429375"/>
            <a:ext cx="2895600" cy="323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200">
                <a:solidFill>
                  <a:srgbClr val="000000"/>
                </a:solidFill>
                <a:latin typeface="+mn-lt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 dirty="0"/>
          </a:p>
        </p:txBody>
      </p:sp>
      <p:sp>
        <p:nvSpPr>
          <p:cNvPr id="1033" name="Rectangle 9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429375"/>
            <a:ext cx="2133600" cy="323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solidFill>
                  <a:srgbClr val="000000"/>
                </a:solidFill>
                <a:latin typeface="+mn-lt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AC01E8A6-BEC6-42B9-9941-2EAD668624CC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2505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  <p:sldLayoutId id="2147483744" r:id="rId12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Century Gothic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Century Gothic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Century Gothic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Century Gothic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Century Gothic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Century Gothic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Century Gothic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Century Gothic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28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4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16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16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16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16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16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4.png"/><Relationship Id="rId4" Type="http://schemas.openxmlformats.org/officeDocument/2006/relationships/hyperlink" Target="http://www.1zsklasterec.cz/" TargetMode="Externa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Nadpis 3"/>
          <p:cNvSpPr>
            <a:spLocks noGrp="1"/>
          </p:cNvSpPr>
          <p:nvPr>
            <p:ph type="ctrTitle"/>
          </p:nvPr>
        </p:nvSpPr>
        <p:spPr>
          <a:xfrm>
            <a:off x="611188" y="1268413"/>
            <a:ext cx="7772400" cy="2386012"/>
          </a:xfrm>
        </p:spPr>
        <p:txBody>
          <a:bodyPr/>
          <a:lstStyle/>
          <a:p>
            <a:pPr algn="l" eaLnBrk="1" hangingPunct="1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i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Autor: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Denisa Trubirohová</a:t>
            </a:r>
            <a:br>
              <a:rPr lang="cs-CZ" sz="2800" i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Název materiálu</a:t>
            </a:r>
            <a:r>
              <a:rPr lang="cs-CZ" sz="2800" b="1" smtClean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2800" i="1" smtClean="0">
                <a:latin typeface="Times New Roman" pitchFamily="18" charset="0"/>
                <a:cs typeface="Times New Roman" pitchFamily="18" charset="0"/>
              </a:rPr>
              <a:t>VY_32_INOVACE_04_36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_ </a:t>
            </a:r>
            <a:br>
              <a:rPr lang="cs-CZ" sz="2800" i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Vodič a izolant v elektrickém obvodu</a:t>
            </a:r>
            <a:br>
              <a:rPr lang="cs-CZ" sz="2800" i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CZ.1.07/1.4.00/21.1115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 smtClean="0">
                <a:latin typeface="Times New Roman" pitchFamily="18" charset="0"/>
                <a:cs typeface="Times New Roman" pitchFamily="18" charset="0"/>
              </a:rPr>
            </a:b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755650" y="3789363"/>
            <a:ext cx="7345363" cy="1871662"/>
          </a:xfrm>
        </p:spPr>
        <p:txBody>
          <a:bodyPr rtlCol="0">
            <a:normAutofit/>
          </a:bodyPr>
          <a:lstStyle/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b="1" dirty="0" smtClean="0"/>
              <a:t>Anotace: </a:t>
            </a:r>
            <a:r>
              <a:rPr lang="cs-CZ" sz="2400" b="1" dirty="0"/>
              <a:t> </a:t>
            </a:r>
            <a:r>
              <a:rPr lang="cs-CZ" sz="2400" dirty="0" smtClean="0"/>
              <a:t>Interaktivní prezentace pro 8. ročník. Na základě pokusů najdou žáci látky, které vedou elektrický proud a které ne. </a:t>
            </a: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2400" dirty="0"/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2400" dirty="0"/>
          </a:p>
        </p:txBody>
      </p:sp>
      <p:pic>
        <p:nvPicPr>
          <p:cNvPr id="27652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68538" y="5805488"/>
            <a:ext cx="4464050" cy="792162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7653" name="Obrázek 8" descr="logo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12088" y="333375"/>
            <a:ext cx="792162" cy="8239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885581342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548680"/>
            <a:ext cx="8229600" cy="5616624"/>
          </a:xfrm>
          <a:ln w="76200">
            <a:solidFill>
              <a:schemeClr val="bg1"/>
            </a:solidFill>
          </a:ln>
        </p:spPr>
        <p:txBody>
          <a:bodyPr>
            <a:normAutofit/>
          </a:bodyPr>
          <a:lstStyle/>
          <a:p>
            <a:r>
              <a:rPr lang="cs-CZ" sz="6600" b="1" dirty="0" smtClean="0"/>
              <a:t>VODIČ A IZOLANT V ELEKTRICKÉM OBVODU</a:t>
            </a:r>
            <a:endParaRPr lang="cs-CZ" sz="66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None/>
            </a:pPr>
            <a:r>
              <a:rPr lang="cs-CZ" sz="3200" b="1" dirty="0" smtClean="0">
                <a:solidFill>
                  <a:schemeClr val="bg1"/>
                </a:solidFill>
              </a:rPr>
              <a:t>Co je vodič?</a:t>
            </a:r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r>
              <a:rPr lang="cs-CZ" sz="3200" b="1" dirty="0" smtClean="0">
                <a:solidFill>
                  <a:schemeClr val="bg1"/>
                </a:solidFill>
              </a:rPr>
              <a:t>Co je izolant?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2987824" y="1600200"/>
            <a:ext cx="5698976" cy="4525963"/>
          </a:xfrm>
        </p:spPr>
        <p:txBody>
          <a:bodyPr>
            <a:normAutofit/>
          </a:bodyPr>
          <a:lstStyle/>
          <a:p>
            <a:pPr>
              <a:buNone/>
            </a:pPr>
            <a:endParaRPr lang="cs-CZ" sz="3200" b="1" dirty="0" smtClean="0">
              <a:solidFill>
                <a:schemeClr val="tx2">
                  <a:lumMod val="50000"/>
                </a:schemeClr>
              </a:solidFill>
            </a:endParaRPr>
          </a:p>
          <a:p>
            <a:pPr>
              <a:buNone/>
            </a:pPr>
            <a:r>
              <a:rPr lang="cs-CZ" sz="3200" b="1" dirty="0" smtClean="0">
                <a:solidFill>
                  <a:schemeClr val="tx2">
                    <a:lumMod val="50000"/>
                  </a:schemeClr>
                </a:solidFill>
              </a:rPr>
              <a:t>látka, která vede el. proud</a:t>
            </a:r>
          </a:p>
          <a:p>
            <a:pPr>
              <a:buNone/>
            </a:pPr>
            <a:endParaRPr lang="cs-CZ" sz="3200" b="1" dirty="0" smtClean="0">
              <a:solidFill>
                <a:schemeClr val="tx2">
                  <a:lumMod val="50000"/>
                </a:schemeClr>
              </a:solidFill>
            </a:endParaRPr>
          </a:p>
          <a:p>
            <a:pPr>
              <a:buNone/>
            </a:pPr>
            <a:endParaRPr lang="cs-CZ" sz="3200" b="1" dirty="0" smtClean="0">
              <a:solidFill>
                <a:schemeClr val="tx2">
                  <a:lumMod val="50000"/>
                </a:schemeClr>
              </a:solidFill>
            </a:endParaRPr>
          </a:p>
          <a:p>
            <a:pPr>
              <a:buNone/>
            </a:pPr>
            <a:r>
              <a:rPr lang="cs-CZ" sz="3200" b="1" dirty="0" smtClean="0">
                <a:solidFill>
                  <a:schemeClr val="tx2">
                    <a:lumMod val="50000"/>
                  </a:schemeClr>
                </a:solidFill>
              </a:rPr>
              <a:t>látka, která nevede el. proud</a:t>
            </a:r>
            <a:endParaRPr lang="cs-CZ" sz="3200" b="1" dirty="0">
              <a:solidFill>
                <a:schemeClr val="tx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210543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ln w="57150">
            <a:solidFill>
              <a:schemeClr val="bg1"/>
            </a:solidFill>
          </a:ln>
        </p:spPr>
        <p:txBody>
          <a:bodyPr>
            <a:normAutofit fontScale="90000"/>
          </a:bodyPr>
          <a:lstStyle/>
          <a:p>
            <a:r>
              <a:rPr lang="cs-CZ" dirty="0" smtClean="0"/>
              <a:t>Podle schématu zapoj elektrický obvod 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</p:txBody>
      </p:sp>
      <p:pic>
        <p:nvPicPr>
          <p:cNvPr id="5" name="Obrázek 12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03648" y="2852936"/>
            <a:ext cx="5688632" cy="33843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11560" y="240804"/>
            <a:ext cx="7632848" cy="6617196"/>
          </a:xfrm>
          <a:prstGeom prst="rect">
            <a:avLst/>
          </a:prstGeom>
          <a:noFill/>
          <a:ln w="76200">
            <a:noFill/>
          </a:ln>
        </p:spPr>
        <p:txBody>
          <a:bodyPr wrap="square" rtlCol="0">
            <a:spAutoFit/>
          </a:bodyPr>
          <a:lstStyle/>
          <a:p>
            <a:endParaRPr lang="cs-CZ" sz="4400" dirty="0" smtClean="0">
              <a:solidFill>
                <a:srgbClr val="FFCC66"/>
              </a:solidFill>
            </a:endParaRPr>
          </a:p>
          <a:p>
            <a:r>
              <a:rPr lang="cs-CZ" sz="4400" dirty="0" smtClean="0">
                <a:solidFill>
                  <a:srgbClr val="FFCC66"/>
                </a:solidFill>
              </a:rPr>
              <a:t>V místě přerušení el. obvodu postupně zapojuj tělesa z různých látek a zjisti, zda se jedná o </a:t>
            </a:r>
            <a:r>
              <a:rPr lang="cs-CZ" sz="4400" dirty="0" smtClean="0">
                <a:solidFill>
                  <a:schemeClr val="accent1"/>
                </a:solidFill>
              </a:rPr>
              <a:t>vodič</a:t>
            </a:r>
            <a:r>
              <a:rPr lang="cs-CZ" sz="4400" dirty="0" smtClean="0"/>
              <a:t> </a:t>
            </a:r>
            <a:r>
              <a:rPr lang="cs-CZ" sz="4400" dirty="0" smtClean="0">
                <a:solidFill>
                  <a:srgbClr val="FFCC66"/>
                </a:solidFill>
              </a:rPr>
              <a:t>nebo</a:t>
            </a:r>
            <a:r>
              <a:rPr lang="cs-CZ" sz="4400" dirty="0" smtClean="0"/>
              <a:t> </a:t>
            </a:r>
            <a:r>
              <a:rPr lang="cs-CZ" sz="4400" dirty="0" smtClean="0">
                <a:solidFill>
                  <a:schemeClr val="accent1"/>
                </a:solidFill>
              </a:rPr>
              <a:t>izolant </a:t>
            </a:r>
            <a:r>
              <a:rPr lang="cs-CZ" sz="4400" dirty="0" smtClean="0">
                <a:solidFill>
                  <a:srgbClr val="FFCC66"/>
                </a:solidFill>
              </a:rPr>
              <a:t>(doplň tabulku)</a:t>
            </a:r>
          </a:p>
          <a:p>
            <a:endParaRPr lang="cs-CZ" sz="4000" dirty="0"/>
          </a:p>
          <a:p>
            <a:endParaRPr lang="cs-CZ" sz="4000" dirty="0" smtClean="0"/>
          </a:p>
          <a:p>
            <a:endParaRPr lang="cs-CZ" sz="4000" dirty="0"/>
          </a:p>
          <a:p>
            <a:endParaRPr lang="cs-CZ" sz="4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971600" y="836712"/>
          <a:ext cx="6336704" cy="5760638"/>
        </p:xfrm>
        <a:graphic>
          <a:graphicData uri="http://schemas.openxmlformats.org/drawingml/2006/table">
            <a:tbl>
              <a:tblPr>
                <a:tableStyleId>{3C2FFA5D-87B4-456A-9821-1D502468CF0F}</a:tableStyleId>
              </a:tblPr>
              <a:tblGrid>
                <a:gridCol w="2112235"/>
                <a:gridCol w="2112234"/>
                <a:gridCol w="2112235"/>
              </a:tblGrid>
              <a:tr h="443126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C00000"/>
                          </a:solidFill>
                        </a:rPr>
                        <a:t>látka</a:t>
                      </a:r>
                      <a:endParaRPr lang="cs-CZ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C00000"/>
                          </a:solidFill>
                        </a:rPr>
                        <a:t>vodič</a:t>
                      </a:r>
                      <a:endParaRPr lang="cs-CZ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C00000"/>
                          </a:solidFill>
                        </a:rPr>
                        <a:t>izolant</a:t>
                      </a:r>
                      <a:endParaRPr lang="cs-CZ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</a:tr>
              <a:tr h="443126">
                <a:tc>
                  <a:txBody>
                    <a:bodyPr/>
                    <a:lstStyle/>
                    <a:p>
                      <a:r>
                        <a:rPr lang="cs-CZ" dirty="0" smtClean="0"/>
                        <a:t>měď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43126">
                <a:tc>
                  <a:txBody>
                    <a:bodyPr/>
                    <a:lstStyle/>
                    <a:p>
                      <a:r>
                        <a:rPr lang="cs-CZ" dirty="0" smtClean="0"/>
                        <a:t>sklo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43126">
                <a:tc>
                  <a:txBody>
                    <a:bodyPr/>
                    <a:lstStyle/>
                    <a:p>
                      <a:r>
                        <a:rPr lang="cs-CZ" dirty="0" smtClean="0"/>
                        <a:t>zinek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43126">
                <a:tc>
                  <a:txBody>
                    <a:bodyPr/>
                    <a:lstStyle/>
                    <a:p>
                      <a:r>
                        <a:rPr lang="cs-CZ" dirty="0" smtClean="0"/>
                        <a:t>železo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43126">
                <a:tc>
                  <a:txBody>
                    <a:bodyPr/>
                    <a:lstStyle/>
                    <a:p>
                      <a:r>
                        <a:rPr lang="cs-CZ" dirty="0" smtClean="0"/>
                        <a:t>papír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43126">
                <a:tc>
                  <a:txBody>
                    <a:bodyPr/>
                    <a:lstStyle/>
                    <a:p>
                      <a:r>
                        <a:rPr lang="cs-CZ" dirty="0" smtClean="0"/>
                        <a:t>plast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43126">
                <a:tc>
                  <a:txBody>
                    <a:bodyPr/>
                    <a:lstStyle/>
                    <a:p>
                      <a:r>
                        <a:rPr lang="cs-CZ" dirty="0" smtClean="0"/>
                        <a:t>tuha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43126">
                <a:tc>
                  <a:txBody>
                    <a:bodyPr/>
                    <a:lstStyle/>
                    <a:p>
                      <a:r>
                        <a:rPr lang="cs-CZ" dirty="0" smtClean="0"/>
                        <a:t>textilní látka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43126">
                <a:tc>
                  <a:txBody>
                    <a:bodyPr/>
                    <a:lstStyle/>
                    <a:p>
                      <a:r>
                        <a:rPr lang="cs-CZ" dirty="0" smtClean="0"/>
                        <a:t>dřevo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43126">
                <a:tc>
                  <a:txBody>
                    <a:bodyPr/>
                    <a:lstStyle/>
                    <a:p>
                      <a:r>
                        <a:rPr lang="cs-CZ" dirty="0" smtClean="0"/>
                        <a:t>zlato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43126">
                <a:tc>
                  <a:txBody>
                    <a:bodyPr/>
                    <a:lstStyle/>
                    <a:p>
                      <a:r>
                        <a:rPr lang="cs-CZ" dirty="0" smtClean="0"/>
                        <a:t>stříbro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43126">
                <a:tc>
                  <a:txBody>
                    <a:bodyPr/>
                    <a:lstStyle/>
                    <a:p>
                      <a:r>
                        <a:rPr lang="cs-CZ" dirty="0" smtClean="0"/>
                        <a:t>porcelán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432048"/>
          </a:xfrm>
          <a:ln w="38100">
            <a:solidFill>
              <a:schemeClr val="bg1"/>
            </a:solidFill>
          </a:ln>
        </p:spPr>
        <p:txBody>
          <a:bodyPr>
            <a:noAutofit/>
          </a:bodyPr>
          <a:lstStyle/>
          <a:p>
            <a:r>
              <a:rPr lang="cs-CZ" sz="2400" dirty="0" smtClean="0"/>
              <a:t>Označ křížkem, zda se jedná o vodič nebo izolant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078769534"/>
              </p:ext>
            </p:extLst>
          </p:nvPr>
        </p:nvGraphicFramePr>
        <p:xfrm>
          <a:off x="971600" y="836712"/>
          <a:ext cx="6336704" cy="5760638"/>
        </p:xfrm>
        <a:graphic>
          <a:graphicData uri="http://schemas.openxmlformats.org/drawingml/2006/table">
            <a:tbl>
              <a:tblPr>
                <a:tableStyleId>{3C2FFA5D-87B4-456A-9821-1D502468CF0F}</a:tableStyleId>
              </a:tblPr>
              <a:tblGrid>
                <a:gridCol w="2112235"/>
                <a:gridCol w="2112234"/>
                <a:gridCol w="2112235"/>
              </a:tblGrid>
              <a:tr h="443126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C00000"/>
                          </a:solidFill>
                        </a:rPr>
                        <a:t>látka</a:t>
                      </a:r>
                      <a:endParaRPr lang="cs-CZ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C00000"/>
                          </a:solidFill>
                        </a:rPr>
                        <a:t>vodič</a:t>
                      </a:r>
                      <a:endParaRPr lang="cs-CZ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C00000"/>
                          </a:solidFill>
                        </a:rPr>
                        <a:t>izolant</a:t>
                      </a:r>
                      <a:endParaRPr lang="cs-CZ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</a:tr>
              <a:tr h="443126">
                <a:tc>
                  <a:txBody>
                    <a:bodyPr/>
                    <a:lstStyle/>
                    <a:p>
                      <a:r>
                        <a:rPr lang="cs-CZ" dirty="0" smtClean="0"/>
                        <a:t>měď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43126">
                <a:tc>
                  <a:txBody>
                    <a:bodyPr/>
                    <a:lstStyle/>
                    <a:p>
                      <a:r>
                        <a:rPr lang="cs-CZ" dirty="0" smtClean="0"/>
                        <a:t>sklo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43126">
                <a:tc>
                  <a:txBody>
                    <a:bodyPr/>
                    <a:lstStyle/>
                    <a:p>
                      <a:r>
                        <a:rPr lang="cs-CZ" dirty="0" smtClean="0"/>
                        <a:t>zinek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43126">
                <a:tc>
                  <a:txBody>
                    <a:bodyPr/>
                    <a:lstStyle/>
                    <a:p>
                      <a:r>
                        <a:rPr lang="cs-CZ" dirty="0" smtClean="0"/>
                        <a:t>železo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43126">
                <a:tc>
                  <a:txBody>
                    <a:bodyPr/>
                    <a:lstStyle/>
                    <a:p>
                      <a:r>
                        <a:rPr lang="cs-CZ" dirty="0" smtClean="0"/>
                        <a:t>papír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43126">
                <a:tc>
                  <a:txBody>
                    <a:bodyPr/>
                    <a:lstStyle/>
                    <a:p>
                      <a:r>
                        <a:rPr lang="cs-CZ" dirty="0" smtClean="0"/>
                        <a:t>plast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43126">
                <a:tc>
                  <a:txBody>
                    <a:bodyPr/>
                    <a:lstStyle/>
                    <a:p>
                      <a:r>
                        <a:rPr lang="cs-CZ" dirty="0" smtClean="0"/>
                        <a:t>tuha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43126">
                <a:tc>
                  <a:txBody>
                    <a:bodyPr/>
                    <a:lstStyle/>
                    <a:p>
                      <a:r>
                        <a:rPr lang="cs-CZ" dirty="0" smtClean="0"/>
                        <a:t>textilní látka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43126">
                <a:tc>
                  <a:txBody>
                    <a:bodyPr/>
                    <a:lstStyle/>
                    <a:p>
                      <a:r>
                        <a:rPr lang="cs-CZ" dirty="0" smtClean="0"/>
                        <a:t>dřevo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43126">
                <a:tc>
                  <a:txBody>
                    <a:bodyPr/>
                    <a:lstStyle/>
                    <a:p>
                      <a:r>
                        <a:rPr lang="cs-CZ" dirty="0" smtClean="0"/>
                        <a:t>zlato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43126">
                <a:tc>
                  <a:txBody>
                    <a:bodyPr/>
                    <a:lstStyle/>
                    <a:p>
                      <a:r>
                        <a:rPr lang="cs-CZ" dirty="0" smtClean="0"/>
                        <a:t>stříbro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43126">
                <a:tc>
                  <a:txBody>
                    <a:bodyPr/>
                    <a:lstStyle/>
                    <a:p>
                      <a:r>
                        <a:rPr lang="cs-CZ" dirty="0" smtClean="0"/>
                        <a:t>porcelán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432048"/>
          </a:xfrm>
          <a:ln w="38100">
            <a:solidFill>
              <a:schemeClr val="bg1"/>
            </a:solidFill>
          </a:ln>
        </p:spPr>
        <p:txBody>
          <a:bodyPr>
            <a:noAutofit/>
          </a:bodyPr>
          <a:lstStyle/>
          <a:p>
            <a:r>
              <a:rPr lang="cs-CZ" sz="2400" dirty="0" smtClean="0"/>
              <a:t>Správné řešení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791764" y="1307265"/>
            <a:ext cx="6480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X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836009" y="3814804"/>
            <a:ext cx="6480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X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709951" y="4338024"/>
            <a:ext cx="6480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X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724128" y="4861244"/>
            <a:ext cx="6480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X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791764" y="5155022"/>
            <a:ext cx="6480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X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860304" y="5661248"/>
            <a:ext cx="6480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X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724128" y="6093296"/>
            <a:ext cx="6480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X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724128" y="1715864"/>
            <a:ext cx="6480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X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791764" y="2656076"/>
            <a:ext cx="6480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X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724128" y="3027303"/>
            <a:ext cx="6480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X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724128" y="3550523"/>
            <a:ext cx="6480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X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860304" y="2132856"/>
            <a:ext cx="6480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X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" presetClass="entr" presetSubtype="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" presetClass="entr" presetSubtype="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2" presetClass="entr" presetSubtype="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2" presetClass="entr" presetSubtype="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2" presetClass="entr" presetSubtype="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2" presetClass="entr" presetSubtype="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" presetID="2" presetClass="entr" presetSubtype="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8" presetID="2" presetClass="entr" presetSubtype="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3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Nadpis 1"/>
          <p:cNvSpPr>
            <a:spLocks noGrp="1"/>
          </p:cNvSpPr>
          <p:nvPr>
            <p:ph type="title"/>
          </p:nvPr>
        </p:nvSpPr>
        <p:spPr>
          <a:xfrm>
            <a:off x="1331913" y="476250"/>
            <a:ext cx="7086600" cy="731838"/>
          </a:xfrm>
        </p:spPr>
        <p:txBody>
          <a:bodyPr/>
          <a:lstStyle/>
          <a:p>
            <a:pPr eaLnBrk="1" hangingPunct="1"/>
            <a:r>
              <a:rPr lang="cs-CZ" sz="2800" dirty="0" smtClean="0"/>
              <a:t>Použité zdroje:</a:t>
            </a: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>
          <a:xfrm>
            <a:off x="611188" y="1179513"/>
            <a:ext cx="6408737" cy="4525962"/>
          </a:xfrm>
        </p:spPr>
        <p:txBody>
          <a:bodyPr/>
          <a:lstStyle/>
          <a:p>
            <a:pPr eaLnBrk="1" hangingPunct="1">
              <a:defRPr/>
            </a:pPr>
            <a:r>
              <a:rPr lang="cs-CZ" sz="2000" dirty="0" smtClean="0"/>
              <a:t>Obrázky ze sady MS Office</a:t>
            </a:r>
          </a:p>
          <a:p>
            <a:pPr eaLnBrk="1" hangingPunct="1">
              <a:defRPr/>
            </a:pPr>
            <a:r>
              <a:rPr lang="cs-CZ" sz="2000" dirty="0" smtClean="0"/>
              <a:t>schéma obvodu z </a:t>
            </a:r>
            <a:r>
              <a:rPr lang="cs-CZ" sz="2000" smtClean="0"/>
              <a:t>vytvořeno autorkou</a:t>
            </a:r>
            <a:endParaRPr lang="cs-CZ" sz="2000" dirty="0" smtClean="0"/>
          </a:p>
          <a:p>
            <a:pPr eaLnBrk="1" hangingPunct="1">
              <a:defRPr/>
            </a:pPr>
            <a:endParaRPr lang="cs-CZ" sz="2000" dirty="0" smtClean="0"/>
          </a:p>
          <a:p>
            <a:pPr eaLnBrk="1" hangingPunct="1">
              <a:defRPr/>
            </a:pPr>
            <a:r>
              <a:rPr lang="cs-CZ" sz="2000" dirty="0" smtClean="0"/>
              <a:t>Není-li uvedeno jinak je materiál dílem autorky podle učebních osnov odpovídajících ŠVP vyučovaných podle učebnic:</a:t>
            </a:r>
          </a:p>
          <a:p>
            <a:pPr marL="0" indent="0">
              <a:buFontTx/>
              <a:buNone/>
              <a:defRPr/>
            </a:pPr>
            <a:r>
              <a:rPr lang="cs-CZ" sz="2000" dirty="0"/>
              <a:t>KOLÁŘOVÁ, Růžena a Jiří BOHUNĚK. </a:t>
            </a:r>
            <a:r>
              <a:rPr lang="cs-CZ" sz="2000" i="1" dirty="0"/>
              <a:t>Fyzika pro 8. ročník základní školy</a:t>
            </a:r>
            <a:r>
              <a:rPr lang="cs-CZ" sz="2000" dirty="0"/>
              <a:t> [učebnice]. 1. vydání. Praha: Prometheus, spol. s.r.o., 2003. ISBN 80-7196-149-3. </a:t>
            </a:r>
            <a:endParaRPr lang="cs-CZ" sz="2000" dirty="0" smtClean="0"/>
          </a:p>
          <a:p>
            <a:pPr eaLnBrk="1" hangingPunct="1">
              <a:defRPr/>
            </a:pPr>
            <a:r>
              <a:rPr lang="cs-CZ" sz="2000" dirty="0" smtClean="0"/>
              <a:t>Citováno dne: 21. 3. 2012</a:t>
            </a:r>
          </a:p>
          <a:p>
            <a:pPr marL="0" indent="0" eaLnBrk="1" hangingPunct="1">
              <a:buFontTx/>
              <a:buNone/>
              <a:defRPr/>
            </a:pPr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xmlns="" val="2463961037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Šablona návrhu Stoh knih">
  <a:themeElements>
    <a:clrScheme name="Šablona návrhu Stoh kni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Šablona návrhu Stoh knih">
      <a:majorFont>
        <a:latin typeface="Century Gothic"/>
        <a:ea typeface=""/>
        <a:cs typeface=""/>
      </a:majorFont>
      <a:minorFont>
        <a:latin typeface="Century Gothic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Šablona návrhu Stoh kni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Šablona návrhu Stoh kni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Šablona návrhu Stoh kni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Šablona návrhu Stoh kni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Šablona návrhu Stoh kni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Šablona návrhu Stoh kni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Šablona návrhu Stoh kni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Šablona návrhu Stoh kni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Šablona návrhu Stoh kni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Šablona návrhu Stoh kni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Šablona návrhu Stoh kni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Šablona návrhu Stoh kni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4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148</TotalTime>
  <Words>221</Words>
  <Application>Microsoft Office PowerPoint</Application>
  <PresentationFormat>Předvádění na obrazovce (4:3)</PresentationFormat>
  <Paragraphs>69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8</vt:i4>
      </vt:variant>
    </vt:vector>
  </HeadingPairs>
  <TitlesOfParts>
    <vt:vector size="11" baseType="lpstr">
      <vt:lpstr>Vrchol</vt:lpstr>
      <vt:lpstr>Motiv sady Office</vt:lpstr>
      <vt:lpstr>Šablona návrhu Stoh knih</vt:lpstr>
      <vt:lpstr>Název školy: ZŠ Klášterec nad Ohří, Krátká 676 Autor: Denisa Trubirohová Název materiálu: VY_32_INOVACE_04_36_  Vodič a izolant v elektrickém obvodu Číslo projektu: CZ.1.07/1.4.00/21.1115  </vt:lpstr>
      <vt:lpstr>VODIČ A IZOLANT V ELEKTRICKÉM OBVODU</vt:lpstr>
      <vt:lpstr>Snímek 3</vt:lpstr>
      <vt:lpstr>Podle schématu zapoj elektrický obvod </vt:lpstr>
      <vt:lpstr>Snímek 5</vt:lpstr>
      <vt:lpstr>Označ křížkem, zda se jedná o vodič nebo izolant</vt:lpstr>
      <vt:lpstr>Správné řešení</vt:lpstr>
      <vt:lpstr>Použité zdroje:</vt:lpstr>
    </vt:vector>
  </TitlesOfParts>
  <Company>1. ZŠ Klášterec nad Ohří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VODIČ A IZOLANT V ELEKTRICKÉM POLI</dc:title>
  <dc:creator>Trubirohova</dc:creator>
  <cp:lastModifiedBy>Trubirohova</cp:lastModifiedBy>
  <cp:revision>22</cp:revision>
  <dcterms:created xsi:type="dcterms:W3CDTF">2012-03-21T10:09:11Z</dcterms:created>
  <dcterms:modified xsi:type="dcterms:W3CDTF">2012-06-15T06:31:33Z</dcterms:modified>
</cp:coreProperties>
</file>