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  <p:sldMasterId id="2147483732" r:id="rId3"/>
  </p:sldMasterIdLst>
  <p:notesMasterIdLst>
    <p:notesMasterId r:id="rId12"/>
  </p:notesMasterIdLst>
  <p:sldIdLst>
    <p:sldId id="269" r:id="rId4"/>
    <p:sldId id="256" r:id="rId5"/>
    <p:sldId id="263" r:id="rId6"/>
    <p:sldId id="262" r:id="rId7"/>
    <p:sldId id="264" r:id="rId8"/>
    <p:sldId id="265" r:id="rId9"/>
    <p:sldId id="268" r:id="rId10"/>
    <p:sldId id="27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9839A70-B4BA-4F96-ADF0-F135BC083349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0FB729C-E494-4C65-AAEF-BD59E54424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09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B1E70C1-5086-48A3-82B0-AFD215AF4F5F}" type="slidenum">
              <a:rPr lang="cs-CZ">
                <a:solidFill>
                  <a:srgbClr val="000000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D2351-1751-4B83-8778-D02A4134A6D4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3ADC5-A38C-4277-8ABA-98CD340D1B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8CF35-9CDE-49CC-9E32-E5B30A743461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00306-4791-4FAF-8FDD-EE01121048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40456-F6FA-4704-97E9-D0C15248FA00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8C7A8-A42F-44F1-B0AD-13501233C1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AE1B5-4DC2-4AB3-ABD4-CDB6093D0E21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368AB-CBCC-4B03-97DA-91314FEC1D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C22F2-3E87-4313-82A8-4EA20164AB80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5583B-307F-4603-B1F4-5F39D00D08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1D062-693C-4AF4-BAF3-6EAD6BED0985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DE1EC-7E57-406D-A816-DB340A7ECB2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91D0A-EA83-4DF9-A5B5-7B76FF435B54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0D4A2-952D-4FA1-87EE-6B50D3AE01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4686C-DEEC-4F56-A0EB-F325EBD4DD61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DB2011-D158-4875-A882-9DC4C3B2BF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2CCE6-8251-4030-8E0D-4ECAC5EB3192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28F0E8-61BA-46C1-91C0-DA12635173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312A6-8259-4553-9ABA-74C0F3BF9A38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61734-A989-4048-A87B-F3CFD73BEA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5192F7-3D10-45B8-BE81-CB35CF64C70B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A8C31-6AE9-4163-8AD4-7687B57165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FAC9670-9003-4F81-A302-E5165971CFE9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3440E13-BB9B-40DC-977A-1FD7DE59D86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EF7D69-C44E-4A2B-854C-C55654A4F613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7650D5D-27F2-4A60-9C09-15BEC05A31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15877D-EB20-4BCA-8E8E-193ECE125FE2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12C1196-5CA4-425F-8B3D-A7B1F43BE7C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95F06BD-92D8-49A7-A173-F5FA7A2525FE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8E9CB3F-41CD-4008-B3E7-A73DF6E92B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61B8094-13FF-48BD-A8BD-A5D827BBB98A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2991A73-F7EC-4F28-82A0-8ACED424991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40B93A8-87CD-49ED-B8B3-91CD480E2F13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8730B71-C466-4791-A8FF-8BDD190EA67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A99FD35-403C-4471-A444-D742B4D4B88B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A6DC680-9FC8-43B5-B600-7841EC05EE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B0FC56-869B-432D-9949-8BB9ECB8AC87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FC6CF25-A2DD-45C4-BA1C-CA54D4003E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5B36ABE-D9D8-443B-812E-883E6783FB3D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510DB46-A354-4EBD-8617-FEB66828FE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2C8A66-6620-4093-B8B8-A9CF399252D7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7D637E-CEB6-40CB-A274-E795BF4C1C1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23E6A36-C174-458B-AD12-CADF396D5C2A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dirty="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362479F-B351-41FE-A9AE-C9C5CE2194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2A3449E8-2974-4B27-A9DD-107603F8CB8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A3998E9-E256-42BB-87E9-9B9F20DED97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B55D9A7-1F37-4C6B-A196-BF41E70B3B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433BBDA7-A52F-4108-9937-208BCEDF1D0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BCFE483D-243A-403D-8043-95735421B9F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3041B691-3F56-4932-98CA-2A4D84B425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1C92F717-D1BB-4162-A5B6-50E16A3ED7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8268ECF-1935-4286-AF06-A4A2B19AF8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CA15FB6-6652-4B4C-A65B-CE4751DE2D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A995AD7-E4F4-4664-B426-068FDABCFEF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E9601D7E-06D6-4736-99E0-737B395679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928340C2-36C4-49C1-804F-AC3C658798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DC115B5-6144-42E2-80BA-5D3533D4D2E2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dirty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31F6001-2513-42CB-A0C4-851B05B172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6" r:id="rId1"/>
    <p:sldLayoutId id="2147483765" r:id="rId2"/>
    <p:sldLayoutId id="2147483767" r:id="rId3"/>
    <p:sldLayoutId id="2147483764" r:id="rId4"/>
    <p:sldLayoutId id="2147483763" r:id="rId5"/>
    <p:sldLayoutId id="2147483762" r:id="rId6"/>
    <p:sldLayoutId id="2147483761" r:id="rId7"/>
    <p:sldLayoutId id="2147483760" r:id="rId8"/>
    <p:sldLayoutId id="2147483759" r:id="rId9"/>
    <p:sldLayoutId id="2147483758" r:id="rId10"/>
    <p:sldLayoutId id="214748375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D0C3252-F3BC-4F34-8124-F615CCB00EBA}" type="datetimeFigureOut">
              <a:rPr lang="cs-CZ"/>
              <a:pPr>
                <a:defRPr/>
              </a:pPr>
              <a:t>28.6.2012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A53659B3-6A6C-48C6-A5F5-B0BEDF6769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dirty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dirty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94C55587-EF70-4554-A713-1178DA1BFB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VY_32_INOVACE_05_36_ Elektrický proud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smtClean="0">
                <a:latin typeface="Times New Roman" pitchFamily="18" charset="0"/>
                <a:cs typeface="Times New Roman" pitchFamily="18" charset="0"/>
              </a:rPr>
            </a:br>
            <a:endParaRPr lang="cs-CZ" sz="280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</a:t>
            </a:r>
            <a:r>
              <a:rPr lang="cs-CZ" sz="2400" dirty="0" smtClean="0"/>
              <a:t>                          K </a:t>
            </a:r>
            <a:r>
              <a:rPr lang="cs-CZ" sz="2400" dirty="0" smtClean="0"/>
              <a:t>poznatkům elektrického proudu v obvodu.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39939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9940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192688"/>
          </a:xfrm>
          <a:solidFill>
            <a:schemeClr val="accent5">
              <a:lumMod val="40000"/>
              <a:lumOff val="60000"/>
            </a:schemeClr>
          </a:solidFill>
          <a:ln w="76200"/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800" dirty="0" smtClean="0"/>
              <a:t>ELEKTRICKÝ PROUD</a:t>
            </a:r>
            <a:endParaRPr lang="cs-CZ" sz="8800" dirty="0"/>
          </a:p>
        </p:txBody>
      </p:sp>
      <p:pic>
        <p:nvPicPr>
          <p:cNvPr id="41986" name="Picture 3" descr="C:\Documents and Settings\Trubirohova\Local Settings\Temporary Internet Files\Content.IE5\SRGSV2EM\MC90029434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492500" y="404813"/>
            <a:ext cx="1528763" cy="1809750"/>
          </a:xfr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759450"/>
          </a:xfrm>
          <a:ln w="571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je pohyb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volných elektricky nabitých částic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=směr proudu od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přes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4000" b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Picture 5" descr="zakladni_elektricky_obvod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313" y="2708275"/>
            <a:ext cx="5113337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hnutá šipka nahoru 4"/>
          <p:cNvSpPr/>
          <p:nvPr/>
        </p:nvSpPr>
        <p:spPr>
          <a:xfrm rot="16200000">
            <a:off x="5646738" y="3711575"/>
            <a:ext cx="2243138" cy="1512887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688012"/>
          </a:xfrm>
          <a:ln w="571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měří se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ampérmetrem</a:t>
            </a:r>
            <a:endParaRPr lang="cs-CZ" sz="3600" b="1" dirty="0" smtClean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zapojení –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sériově</a:t>
            </a:r>
            <a:r>
              <a:rPr lang="cs-CZ" sz="40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jakékoli místo v obvodu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3600" b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3600" b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36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7" name="Picture 5" descr="zakladni_elektricky_obvod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088" y="930275"/>
            <a:ext cx="7416800" cy="497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" name="Group 6"/>
          <p:cNvGrpSpPr>
            <a:grpSpLocks/>
          </p:cNvGrpSpPr>
          <p:nvPr/>
        </p:nvGrpSpPr>
        <p:grpSpPr bwMode="auto">
          <a:xfrm>
            <a:off x="1619250" y="1268413"/>
            <a:ext cx="1655763" cy="792162"/>
            <a:chOff x="1837" y="3022"/>
            <a:chExt cx="1043" cy="499"/>
          </a:xfrm>
        </p:grpSpPr>
        <p:grpSp>
          <p:nvGrpSpPr>
            <p:cNvPr id="45084" name="Group 7"/>
            <p:cNvGrpSpPr>
              <a:grpSpLocks/>
            </p:cNvGrpSpPr>
            <p:nvPr/>
          </p:nvGrpSpPr>
          <p:grpSpPr bwMode="auto">
            <a:xfrm>
              <a:off x="1837" y="3022"/>
              <a:ext cx="1043" cy="499"/>
              <a:chOff x="1791" y="2115"/>
              <a:chExt cx="545" cy="227"/>
            </a:xfrm>
          </p:grpSpPr>
          <p:sp>
            <p:nvSpPr>
              <p:cNvPr id="45086" name="Oval 8"/>
              <p:cNvSpPr>
                <a:spLocks noChangeArrowheads="1"/>
              </p:cNvSpPr>
              <p:nvPr/>
            </p:nvSpPr>
            <p:spPr bwMode="auto">
              <a:xfrm>
                <a:off x="1927" y="2115"/>
                <a:ext cx="227" cy="227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Book Antiqua" pitchFamily="18" charset="0"/>
                </a:endParaRPr>
              </a:p>
            </p:txBody>
          </p:sp>
          <p:sp>
            <p:nvSpPr>
              <p:cNvPr id="45087" name="Line 9"/>
              <p:cNvSpPr>
                <a:spLocks noChangeShapeType="1"/>
              </p:cNvSpPr>
              <p:nvPr/>
            </p:nvSpPr>
            <p:spPr bwMode="auto">
              <a:xfrm flipH="1" flipV="1">
                <a:off x="1791" y="2205"/>
                <a:ext cx="13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88" name="Line 10"/>
              <p:cNvSpPr>
                <a:spLocks noChangeShapeType="1"/>
              </p:cNvSpPr>
              <p:nvPr/>
            </p:nvSpPr>
            <p:spPr bwMode="auto">
              <a:xfrm>
                <a:off x="2154" y="2205"/>
                <a:ext cx="18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85" name="Text Box 11"/>
            <p:cNvSpPr txBox="1">
              <a:spLocks noChangeArrowheads="1"/>
            </p:cNvSpPr>
            <p:nvPr/>
          </p:nvSpPr>
          <p:spPr bwMode="auto">
            <a:xfrm>
              <a:off x="2154" y="3067"/>
              <a:ext cx="317" cy="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3200" b="1">
                  <a:latin typeface="Book Antiqua" pitchFamily="18" charset="0"/>
                </a:rPr>
                <a:t>A</a:t>
              </a:r>
            </a:p>
          </p:txBody>
        </p:sp>
      </p:grpSp>
      <p:grpSp>
        <p:nvGrpSpPr>
          <p:cNvPr id="5" name="Group 12"/>
          <p:cNvGrpSpPr>
            <a:grpSpLocks/>
          </p:cNvGrpSpPr>
          <p:nvPr/>
        </p:nvGrpSpPr>
        <p:grpSpPr bwMode="auto">
          <a:xfrm>
            <a:off x="5940425" y="5013325"/>
            <a:ext cx="1655763" cy="792163"/>
            <a:chOff x="1837" y="3022"/>
            <a:chExt cx="1043" cy="499"/>
          </a:xfrm>
        </p:grpSpPr>
        <p:grpSp>
          <p:nvGrpSpPr>
            <p:cNvPr id="45079" name="Group 13"/>
            <p:cNvGrpSpPr>
              <a:grpSpLocks/>
            </p:cNvGrpSpPr>
            <p:nvPr/>
          </p:nvGrpSpPr>
          <p:grpSpPr bwMode="auto">
            <a:xfrm>
              <a:off x="1837" y="3022"/>
              <a:ext cx="1043" cy="499"/>
              <a:chOff x="1791" y="2115"/>
              <a:chExt cx="545" cy="227"/>
            </a:xfrm>
          </p:grpSpPr>
          <p:sp>
            <p:nvSpPr>
              <p:cNvPr id="45081" name="Oval 14"/>
              <p:cNvSpPr>
                <a:spLocks noChangeArrowheads="1"/>
              </p:cNvSpPr>
              <p:nvPr/>
            </p:nvSpPr>
            <p:spPr bwMode="auto">
              <a:xfrm>
                <a:off x="1927" y="2115"/>
                <a:ext cx="227" cy="227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Book Antiqua" pitchFamily="18" charset="0"/>
                </a:endParaRPr>
              </a:p>
            </p:txBody>
          </p:sp>
          <p:sp>
            <p:nvSpPr>
              <p:cNvPr id="45082" name="Line 15"/>
              <p:cNvSpPr>
                <a:spLocks noChangeShapeType="1"/>
              </p:cNvSpPr>
              <p:nvPr/>
            </p:nvSpPr>
            <p:spPr bwMode="auto">
              <a:xfrm flipH="1" flipV="1">
                <a:off x="1791" y="2205"/>
                <a:ext cx="13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83" name="Line 16"/>
              <p:cNvSpPr>
                <a:spLocks noChangeShapeType="1"/>
              </p:cNvSpPr>
              <p:nvPr/>
            </p:nvSpPr>
            <p:spPr bwMode="auto">
              <a:xfrm>
                <a:off x="2154" y="2205"/>
                <a:ext cx="18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80" name="Text Box 17"/>
            <p:cNvSpPr txBox="1">
              <a:spLocks noChangeArrowheads="1"/>
            </p:cNvSpPr>
            <p:nvPr/>
          </p:nvSpPr>
          <p:spPr bwMode="auto">
            <a:xfrm>
              <a:off x="2154" y="3067"/>
              <a:ext cx="317" cy="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3200" b="1">
                  <a:latin typeface="Book Antiqua" pitchFamily="18" charset="0"/>
                </a:rPr>
                <a:t>A</a:t>
              </a:r>
            </a:p>
          </p:txBody>
        </p:sp>
      </p:grpSp>
      <p:grpSp>
        <p:nvGrpSpPr>
          <p:cNvPr id="7" name="Group 18"/>
          <p:cNvGrpSpPr>
            <a:grpSpLocks/>
          </p:cNvGrpSpPr>
          <p:nvPr/>
        </p:nvGrpSpPr>
        <p:grpSpPr bwMode="auto">
          <a:xfrm>
            <a:off x="2051050" y="5084763"/>
            <a:ext cx="1655763" cy="792162"/>
            <a:chOff x="1837" y="3022"/>
            <a:chExt cx="1043" cy="499"/>
          </a:xfrm>
        </p:grpSpPr>
        <p:grpSp>
          <p:nvGrpSpPr>
            <p:cNvPr id="45074" name="Group 19"/>
            <p:cNvGrpSpPr>
              <a:grpSpLocks/>
            </p:cNvGrpSpPr>
            <p:nvPr/>
          </p:nvGrpSpPr>
          <p:grpSpPr bwMode="auto">
            <a:xfrm>
              <a:off x="1837" y="3022"/>
              <a:ext cx="1043" cy="499"/>
              <a:chOff x="1791" y="2115"/>
              <a:chExt cx="545" cy="227"/>
            </a:xfrm>
          </p:grpSpPr>
          <p:sp>
            <p:nvSpPr>
              <p:cNvPr id="45076" name="Oval 20"/>
              <p:cNvSpPr>
                <a:spLocks noChangeArrowheads="1"/>
              </p:cNvSpPr>
              <p:nvPr/>
            </p:nvSpPr>
            <p:spPr bwMode="auto">
              <a:xfrm>
                <a:off x="1927" y="2115"/>
                <a:ext cx="227" cy="227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Book Antiqua" pitchFamily="18" charset="0"/>
                </a:endParaRPr>
              </a:p>
            </p:txBody>
          </p:sp>
          <p:sp>
            <p:nvSpPr>
              <p:cNvPr id="45077" name="Line 21"/>
              <p:cNvSpPr>
                <a:spLocks noChangeShapeType="1"/>
              </p:cNvSpPr>
              <p:nvPr/>
            </p:nvSpPr>
            <p:spPr bwMode="auto">
              <a:xfrm flipH="1" flipV="1">
                <a:off x="1791" y="2205"/>
                <a:ext cx="13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8" name="Line 22"/>
              <p:cNvSpPr>
                <a:spLocks noChangeShapeType="1"/>
              </p:cNvSpPr>
              <p:nvPr/>
            </p:nvSpPr>
            <p:spPr bwMode="auto">
              <a:xfrm>
                <a:off x="2154" y="2205"/>
                <a:ext cx="18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5" name="Text Box 23"/>
            <p:cNvSpPr txBox="1">
              <a:spLocks noChangeArrowheads="1"/>
            </p:cNvSpPr>
            <p:nvPr/>
          </p:nvSpPr>
          <p:spPr bwMode="auto">
            <a:xfrm>
              <a:off x="2154" y="3067"/>
              <a:ext cx="317" cy="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3200" b="1">
                  <a:latin typeface="Book Antiqua" pitchFamily="18" charset="0"/>
                </a:rPr>
                <a:t>A</a:t>
              </a:r>
            </a:p>
          </p:txBody>
        </p:sp>
      </p:grpSp>
      <p:grpSp>
        <p:nvGrpSpPr>
          <p:cNvPr id="9" name="Group 24"/>
          <p:cNvGrpSpPr>
            <a:grpSpLocks/>
          </p:cNvGrpSpPr>
          <p:nvPr/>
        </p:nvGrpSpPr>
        <p:grpSpPr bwMode="auto">
          <a:xfrm>
            <a:off x="6084888" y="1268413"/>
            <a:ext cx="1655762" cy="792162"/>
            <a:chOff x="1837" y="3022"/>
            <a:chExt cx="1043" cy="499"/>
          </a:xfrm>
        </p:grpSpPr>
        <p:grpSp>
          <p:nvGrpSpPr>
            <p:cNvPr id="45069" name="Group 25"/>
            <p:cNvGrpSpPr>
              <a:grpSpLocks/>
            </p:cNvGrpSpPr>
            <p:nvPr/>
          </p:nvGrpSpPr>
          <p:grpSpPr bwMode="auto">
            <a:xfrm>
              <a:off x="1837" y="3022"/>
              <a:ext cx="1043" cy="499"/>
              <a:chOff x="1791" y="2115"/>
              <a:chExt cx="545" cy="227"/>
            </a:xfrm>
          </p:grpSpPr>
          <p:sp>
            <p:nvSpPr>
              <p:cNvPr id="45071" name="Oval 26"/>
              <p:cNvSpPr>
                <a:spLocks noChangeArrowheads="1"/>
              </p:cNvSpPr>
              <p:nvPr/>
            </p:nvSpPr>
            <p:spPr bwMode="auto">
              <a:xfrm>
                <a:off x="1927" y="2115"/>
                <a:ext cx="227" cy="227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Book Antiqua" pitchFamily="18" charset="0"/>
                </a:endParaRPr>
              </a:p>
            </p:txBody>
          </p:sp>
          <p:sp>
            <p:nvSpPr>
              <p:cNvPr id="45072" name="Line 27"/>
              <p:cNvSpPr>
                <a:spLocks noChangeShapeType="1"/>
              </p:cNvSpPr>
              <p:nvPr/>
            </p:nvSpPr>
            <p:spPr bwMode="auto">
              <a:xfrm flipH="1" flipV="1">
                <a:off x="1791" y="2205"/>
                <a:ext cx="13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3" name="Line 28"/>
              <p:cNvSpPr>
                <a:spLocks noChangeShapeType="1"/>
              </p:cNvSpPr>
              <p:nvPr/>
            </p:nvSpPr>
            <p:spPr bwMode="auto">
              <a:xfrm>
                <a:off x="2154" y="2205"/>
                <a:ext cx="18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Text Box 29"/>
            <p:cNvSpPr txBox="1">
              <a:spLocks noChangeArrowheads="1"/>
            </p:cNvSpPr>
            <p:nvPr/>
          </p:nvSpPr>
          <p:spPr bwMode="auto">
            <a:xfrm>
              <a:off x="2154" y="3067"/>
              <a:ext cx="317" cy="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3200" b="1">
                  <a:latin typeface="Book Antiqua" pitchFamily="18" charset="0"/>
                </a:rPr>
                <a:t>A</a:t>
              </a:r>
            </a:p>
          </p:txBody>
        </p:sp>
      </p:grpSp>
      <p:grpSp>
        <p:nvGrpSpPr>
          <p:cNvPr id="11" name="Group 30"/>
          <p:cNvGrpSpPr>
            <a:grpSpLocks/>
          </p:cNvGrpSpPr>
          <p:nvPr/>
        </p:nvGrpSpPr>
        <p:grpSpPr bwMode="auto">
          <a:xfrm rot="5400000">
            <a:off x="7235825" y="3140075"/>
            <a:ext cx="1655763" cy="792163"/>
            <a:chOff x="1837" y="3022"/>
            <a:chExt cx="1043" cy="499"/>
          </a:xfrm>
        </p:grpSpPr>
        <p:grpSp>
          <p:nvGrpSpPr>
            <p:cNvPr id="45064" name="Group 31"/>
            <p:cNvGrpSpPr>
              <a:grpSpLocks/>
            </p:cNvGrpSpPr>
            <p:nvPr/>
          </p:nvGrpSpPr>
          <p:grpSpPr bwMode="auto">
            <a:xfrm>
              <a:off x="1837" y="3022"/>
              <a:ext cx="1043" cy="499"/>
              <a:chOff x="1791" y="2115"/>
              <a:chExt cx="545" cy="227"/>
            </a:xfrm>
          </p:grpSpPr>
          <p:sp>
            <p:nvSpPr>
              <p:cNvPr id="45066" name="Oval 32"/>
              <p:cNvSpPr>
                <a:spLocks noChangeArrowheads="1"/>
              </p:cNvSpPr>
              <p:nvPr/>
            </p:nvSpPr>
            <p:spPr bwMode="auto">
              <a:xfrm>
                <a:off x="1927" y="2115"/>
                <a:ext cx="227" cy="227"/>
              </a:xfrm>
              <a:prstGeom prst="ellips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>
                  <a:latin typeface="Book Antiqua" pitchFamily="18" charset="0"/>
                </a:endParaRPr>
              </a:p>
            </p:txBody>
          </p:sp>
          <p:sp>
            <p:nvSpPr>
              <p:cNvPr id="45067" name="Line 33"/>
              <p:cNvSpPr>
                <a:spLocks noChangeShapeType="1"/>
              </p:cNvSpPr>
              <p:nvPr/>
            </p:nvSpPr>
            <p:spPr bwMode="auto">
              <a:xfrm flipV="1">
                <a:off x="1791" y="2205"/>
                <a:ext cx="13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Line 34"/>
              <p:cNvSpPr>
                <a:spLocks noChangeShapeType="1"/>
              </p:cNvSpPr>
              <p:nvPr/>
            </p:nvSpPr>
            <p:spPr bwMode="auto">
              <a:xfrm flipH="1">
                <a:off x="2154" y="2205"/>
                <a:ext cx="182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65" name="Text Box 35"/>
            <p:cNvSpPr txBox="1">
              <a:spLocks noChangeArrowheads="1"/>
            </p:cNvSpPr>
            <p:nvPr/>
          </p:nvSpPr>
          <p:spPr bwMode="auto">
            <a:xfrm flipH="1">
              <a:off x="2154" y="3067"/>
              <a:ext cx="317" cy="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cs-CZ" sz="3200" b="1">
                  <a:latin typeface="Book Antiqua" pitchFamily="18" charset="0"/>
                </a:rPr>
                <a:t>A</a:t>
              </a:r>
            </a:p>
          </p:txBody>
        </p:sp>
      </p:grpSp>
      <p:sp>
        <p:nvSpPr>
          <p:cNvPr id="45063" name="Zástupný symbol pro obsah 1"/>
          <p:cNvSpPr>
            <a:spLocks noGrp="1"/>
          </p:cNvSpPr>
          <p:nvPr>
            <p:ph idx="1"/>
          </p:nvPr>
        </p:nvSpPr>
        <p:spPr>
          <a:xfrm>
            <a:off x="468313" y="620713"/>
            <a:ext cx="8675687" cy="5688012"/>
          </a:xfrm>
        </p:spPr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7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79838" y="692150"/>
            <a:ext cx="1800225" cy="865188"/>
          </a:xfrm>
          <a:prstGeom prst="rect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</a:rPr>
              <a:t>PROUD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331913" y="2205038"/>
            <a:ext cx="2951162" cy="863600"/>
          </a:xfrm>
          <a:prstGeom prst="rect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STEJNOSMĚRNÝ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219700" y="2205038"/>
            <a:ext cx="2736850" cy="863600"/>
          </a:xfrm>
          <a:prstGeom prst="rect">
            <a:avLst/>
          </a:prstGeom>
          <a:ln w="57150">
            <a:solidFill>
              <a:schemeClr val="accent3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</a:rPr>
              <a:t>STŘÍDAVÝ</a:t>
            </a:r>
          </a:p>
        </p:txBody>
      </p:sp>
      <p:cxnSp>
        <p:nvCxnSpPr>
          <p:cNvPr id="20" name="Přímá spojovací šipka 19"/>
          <p:cNvCxnSpPr>
            <a:stCxn id="4" idx="2"/>
            <a:endCxn id="11" idx="0"/>
          </p:cNvCxnSpPr>
          <p:nvPr/>
        </p:nvCxnSpPr>
        <p:spPr>
          <a:xfrm flipH="1">
            <a:off x="2808288" y="1585913"/>
            <a:ext cx="1871662" cy="59055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4" idx="2"/>
            <a:endCxn id="13" idx="0"/>
          </p:cNvCxnSpPr>
          <p:nvPr/>
        </p:nvCxnSpPr>
        <p:spPr>
          <a:xfrm>
            <a:off x="4679950" y="1557338"/>
            <a:ext cx="1908175" cy="64770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539750" y="3573463"/>
            <a:ext cx="3887788" cy="237648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</a:rPr>
              <a:t>SMĚR I VELIKOST JSOU V PRŮBĚHU ČASU STÁLÉ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4859338" y="3573463"/>
            <a:ext cx="3889375" cy="2376487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</a:rPr>
              <a:t>SMĚR I VELIKOST SE    V ČASE MĚNÍ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1" grpId="0" animBg="1"/>
      <p:bldP spid="13" grpId="0" animBg="1"/>
      <p:bldP spid="24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/>
              <a:t>El. proud je fyzikální veličina: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256212"/>
          </a:xfrm>
          <a:ln w="571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vyjadřuje množství náboje ( Q ) prošlého za jednotku času ( t 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=</a:t>
            </a: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 / 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značka proudu  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jednotka   </a:t>
            </a:r>
            <a:r>
              <a:rPr lang="cs-CZ" sz="32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A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(ampér)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1 A = 1 000 mA (miliampér)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Není-li uvedeno </a:t>
            </a:r>
            <a:r>
              <a:rPr lang="cs-CZ" sz="2000" dirty="0" smtClean="0"/>
              <a:t>jinak, </a:t>
            </a:r>
            <a:r>
              <a:rPr lang="cs-CZ" sz="2000" dirty="0" smtClean="0"/>
              <a:t>je materiál dílem autorky podle učebních osnov odpovídajících ŠVP vyučovaných podle učebnic:</a:t>
            </a:r>
          </a:p>
          <a:p>
            <a:pPr marL="0" indent="0">
              <a:buFontTx/>
              <a:buNone/>
              <a:defRPr/>
            </a:pPr>
            <a:r>
              <a:rPr lang="cs-CZ" sz="2000" dirty="0"/>
              <a:t>KOLÁŘOVÁ, Růžena a Jiří BOHUNĚK. </a:t>
            </a:r>
            <a:r>
              <a:rPr lang="cs-CZ" sz="2000" i="1" dirty="0"/>
              <a:t>Fyzika pro 8. ročník základní školy</a:t>
            </a:r>
            <a:r>
              <a:rPr lang="cs-CZ" sz="2000" dirty="0"/>
              <a:t> [učebnice]. 1. vydání. Praha: Prometheus, spol. s.r.o., 2003. ISBN 80-7196-149-3. 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23. 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212</TotalTime>
  <Words>196</Words>
  <Application>Microsoft Office PowerPoint</Application>
  <PresentationFormat>Předvádění na obrazovce (4:3)</PresentationFormat>
  <Paragraphs>32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Vrchol</vt:lpstr>
      <vt:lpstr>Motiv sady Office</vt:lpstr>
      <vt:lpstr>Šablona návrhu Stoh knih</vt:lpstr>
      <vt:lpstr>Název školy: ZŠ Klášterec nad Ohří, Krátká 676 Autor: Denisa Trubirohová Název materiálu: VY_32_INOVACE_05_36_ Elektrický proud Číslo projektu: CZ.1.07/1.4.00/21.1115  </vt:lpstr>
      <vt:lpstr>ELEKTRICKÝ PROUD</vt:lpstr>
      <vt:lpstr>Snímek 3</vt:lpstr>
      <vt:lpstr>Snímek 4</vt:lpstr>
      <vt:lpstr>Snímek 5</vt:lpstr>
      <vt:lpstr>Snímek 6</vt:lpstr>
      <vt:lpstr>El. proud je fyzikální veličina:</vt:lpstr>
      <vt:lpstr>Použité zdroje:</vt:lpstr>
    </vt:vector>
  </TitlesOfParts>
  <Company>1. ZŠ Klášterec nad Ohří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PROUD</dc:title>
  <dc:creator>Trubirohova</dc:creator>
  <cp:lastModifiedBy>Dum</cp:lastModifiedBy>
  <cp:revision>29</cp:revision>
  <dcterms:created xsi:type="dcterms:W3CDTF">2012-03-23T08:20:05Z</dcterms:created>
  <dcterms:modified xsi:type="dcterms:W3CDTF">2012-06-28T06:26:34Z</dcterms:modified>
</cp:coreProperties>
</file>