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6" r:id="rId3"/>
  </p:sldMasterIdLst>
  <p:notesMasterIdLst>
    <p:notesMasterId r:id="rId11"/>
  </p:notesMasterIdLst>
  <p:sldIdLst>
    <p:sldId id="262" r:id="rId4"/>
    <p:sldId id="256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9686B3-82F6-459D-B80D-CCBCEBAFFE93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29F74-941D-472E-A5EC-A6CFEF961F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7829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8A85571-F036-4C8D-9514-7862C7C9EE84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C0748-271B-4F77-B870-F327F2B27C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4B53D4-1F22-4970-9592-B41879195E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45AD5C7-28E0-49FC-846F-15FC4635C9C6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251B91-7F34-41F5-B0CC-A4CB291966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17800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69ED7D1-E368-418F-A4EC-BF64DA9B83C0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5DAEDA-8B2F-4FAD-9AFD-75A0DEB654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37285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84C88-746C-43BF-A017-85D5DDBA164C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1F7952-F028-4595-9166-C8CB2A8B80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70913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2CF1F1F-9314-4052-A56A-09BFF72F998B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D5282B7-422C-436F-9C6D-2E8B87872D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7693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1C0B8B4-0BFC-4859-BD29-91B986CFD357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BC0B352-9D26-42AD-A849-690488E54B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34087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DBEFEEF-886C-44CA-8030-70E28D1CAEC4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141E74-F465-45F9-ADC1-E32D36EDF5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8835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0D9524F-7288-4BA8-9FA7-01626B2DFEFE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A5BAC1-3162-4485-8682-C819539F29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5455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ACDF4F-2FE6-4BEF-B07F-EE274F842373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901C207-DD2E-49C9-9BDB-8CE129E22A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77144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D03C83-1918-4604-B57C-411FAA9A228E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11F2D9D-13FD-4981-8F0A-B76011170D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595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48BE36-46AB-4D99-87F2-86EDA7A8293F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FB5C8E6-8D8E-47D7-A9EE-D1B61523A9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4343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4C0C38-43A4-4B11-8B0F-DAC6A8236126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0229C1-D38C-4807-9297-A0A6858DC6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6389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16D73-F893-4D05-97D2-CA9C02BC60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27242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51750-832D-4475-BDDD-18E439E0A8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81124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FA7BB-34E0-4CBE-9C8F-C41688AC8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46189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C9EDE-6276-4C91-9C4E-98622E0FFC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6366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CC3AD-8B52-49DD-9AA4-E061DD92AF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07013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5C352B-831D-4DF6-B34D-5B8EB2B514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78621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5EF13-8D88-40A2-A233-9B9F4419EA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43246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861B64-33CC-4A8D-9B31-F251BE5D4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534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4AEC6-EE2D-4014-8193-CF11605791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98007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7678D-801C-4CAC-96C0-EC206A8CD9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30727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03470-BB81-4C8B-82FC-6783A0A644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3349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EE530-80F3-47D4-960B-422555297E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2082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0CF08A6-3CD5-4C5D-BA30-E6A731B7A696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3DF3A1A-EE87-450D-A913-A008C584313A}" type="datetimeFigureOut">
              <a:rPr lang="cs-CZ"/>
              <a:pPr>
                <a:defRPr/>
              </a:pPr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78508FB-5DB9-48E5-A1F5-96EF1D9DB9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8623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C01E8A6-BEC6-42B9-9941-2EAD668624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5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Galvanick%C3%BD_%C4%8Dl%C3%A1nek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xerius.jergym.hiedu.cz/~canovm/elektro/fyzici/battery.jpg" TargetMode="External"/><Relationship Id="rId2" Type="http://schemas.openxmlformats.org/officeDocument/2006/relationships/hyperlink" Target="http://upload.wikimedia.org/wikipedia/commons/5/52/Alessandro_Volta.jpeg" TargetMode="Externa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VY_32_INOVACE_06_36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Elektrické napětí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</a:t>
            </a:r>
            <a:r>
              <a:rPr lang="cs-CZ" sz="2400" dirty="0" smtClean="0"/>
              <a:t>ročník -                            elektrické </a:t>
            </a:r>
            <a:r>
              <a:rPr lang="cs-CZ" sz="2400" dirty="0" smtClean="0"/>
              <a:t>napětí a jeho </a:t>
            </a:r>
            <a:r>
              <a:rPr lang="cs-CZ" sz="2400" dirty="0" smtClean="0"/>
              <a:t>zdroje.</a:t>
            </a:r>
            <a:endParaRPr lang="cs-CZ" sz="2400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27652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55813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736304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ELEKTRICKÉ NAPĚTÍ</a:t>
            </a:r>
            <a:endParaRPr lang="cs-CZ" sz="6600" b="1" dirty="0"/>
          </a:p>
        </p:txBody>
      </p:sp>
      <p:pic>
        <p:nvPicPr>
          <p:cNvPr id="1026" name="Picture 2" descr="C:\Documents and Settings\Trubirohova\Local Settings\Temporary Internet Files\Content.IE5\H0K5UHXB\MC9002905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501008"/>
            <a:ext cx="2520280" cy="302433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0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600" b="1" dirty="0" smtClean="0">
                <a:solidFill>
                  <a:schemeClr val="accent2"/>
                </a:solidFill>
                <a:latin typeface="Arial Rounded MT Bold" pitchFamily="34" charset="0"/>
              </a:rPr>
              <a:t>El. pole s částicí s el. nábojem</a:t>
            </a:r>
          </a:p>
        </p:txBody>
      </p:sp>
      <p:sp>
        <p:nvSpPr>
          <p:cNvPr id="8224" name="Rectangle 32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5303838"/>
            <a:ext cx="8305800" cy="1096962"/>
          </a:xfrm>
        </p:spPr>
        <p:txBody>
          <a:bodyPr/>
          <a:lstStyle/>
          <a:p>
            <a:pPr marL="182563" indent="-182563" eaLnBrk="1" hangingPunct="1"/>
            <a:r>
              <a:rPr lang="cs-CZ" sz="3200" dirty="0" smtClean="0"/>
              <a:t>Tomuto jevu zjednodušeně říkáme </a:t>
            </a:r>
            <a:r>
              <a:rPr lang="cs-CZ" sz="3200" dirty="0" smtClean="0"/>
              <a:t>                       </a:t>
            </a:r>
            <a:r>
              <a:rPr lang="cs-CZ" sz="3200" b="1" u="sng" dirty="0" smtClean="0">
                <a:solidFill>
                  <a:srgbClr val="FF3300"/>
                </a:solidFill>
              </a:rPr>
              <a:t>el</a:t>
            </a:r>
            <a:r>
              <a:rPr lang="cs-CZ" sz="3200" b="1" u="sng" dirty="0" smtClean="0">
                <a:solidFill>
                  <a:srgbClr val="FF3300"/>
                </a:solidFill>
              </a:rPr>
              <a:t>. napětí</a:t>
            </a:r>
            <a:r>
              <a:rPr lang="cs-CZ" sz="3200" dirty="0" smtClean="0"/>
              <a:t> mezi póly</a:t>
            </a:r>
          </a:p>
        </p:txBody>
      </p:sp>
      <p:sp>
        <p:nvSpPr>
          <p:cNvPr id="8205" name="Rectangle 13"/>
          <p:cNvSpPr>
            <a:spLocks noGrp="1" noChangeArrowheads="1"/>
          </p:cNvSpPr>
          <p:nvPr>
            <p:ph type="body" sz="half" idx="2"/>
          </p:nvPr>
        </p:nvSpPr>
        <p:spPr>
          <a:xfrm>
            <a:off x="228600" y="1524000"/>
            <a:ext cx="8534400" cy="129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cs-CZ" sz="3200" dirty="0" smtClean="0"/>
              <a:t>Pól přitahuje částici </a:t>
            </a:r>
            <a:r>
              <a:rPr lang="cs-CZ" sz="3200" b="1" dirty="0" smtClean="0"/>
              <a:t>silou</a:t>
            </a:r>
            <a:r>
              <a:rPr lang="cs-CZ" sz="3200" dirty="0" smtClean="0"/>
              <a:t> a tím ji posunuje </a:t>
            </a:r>
            <a:r>
              <a:rPr lang="cs-CZ" sz="3200" dirty="0" smtClean="0"/>
              <a:t>                po </a:t>
            </a:r>
            <a:r>
              <a:rPr lang="cs-CZ" sz="3200" dirty="0" smtClean="0"/>
              <a:t>určité </a:t>
            </a:r>
            <a:r>
              <a:rPr lang="cs-CZ" sz="3200" b="1" dirty="0" smtClean="0"/>
              <a:t>dráze</a:t>
            </a:r>
            <a:r>
              <a:rPr lang="cs-CZ" sz="3200" dirty="0" smtClean="0"/>
              <a:t> – říkáme, že </a:t>
            </a:r>
            <a:r>
              <a:rPr lang="cs-CZ" sz="3200" b="1" dirty="0" smtClean="0"/>
              <a:t>pole koná </a:t>
            </a:r>
            <a:r>
              <a:rPr lang="cs-CZ" sz="3200" b="1" u="sng" dirty="0" smtClean="0">
                <a:solidFill>
                  <a:srgbClr val="FF3300"/>
                </a:solidFill>
              </a:rPr>
              <a:t>práci</a:t>
            </a:r>
            <a:r>
              <a:rPr lang="cs-CZ" sz="3200" u="sng" dirty="0" smtClean="0">
                <a:solidFill>
                  <a:srgbClr val="FF3300"/>
                </a:solidFill>
              </a:rPr>
              <a:t> </a:t>
            </a:r>
          </a:p>
        </p:txBody>
      </p:sp>
      <p:sp>
        <p:nvSpPr>
          <p:cNvPr id="8217" name="Freeform 25"/>
          <p:cNvSpPr>
            <a:spLocks noEditPoints="1"/>
          </p:cNvSpPr>
          <p:nvPr/>
        </p:nvSpPr>
        <p:spPr bwMode="auto">
          <a:xfrm>
            <a:off x="6705600" y="3886200"/>
            <a:ext cx="354013" cy="330200"/>
          </a:xfrm>
          <a:custGeom>
            <a:avLst/>
            <a:gdLst>
              <a:gd name="T0" fmla="*/ 223 w 223"/>
              <a:gd name="T1" fmla="*/ 104 h 208"/>
              <a:gd name="T2" fmla="*/ 223 w 223"/>
              <a:gd name="T3" fmla="*/ 144 h 208"/>
              <a:gd name="T4" fmla="*/ 191 w 223"/>
              <a:gd name="T5" fmla="*/ 176 h 208"/>
              <a:gd name="T6" fmla="*/ 159 w 223"/>
              <a:gd name="T7" fmla="*/ 200 h 208"/>
              <a:gd name="T8" fmla="*/ 111 w 223"/>
              <a:gd name="T9" fmla="*/ 208 h 208"/>
              <a:gd name="T10" fmla="*/ 72 w 223"/>
              <a:gd name="T11" fmla="*/ 200 h 208"/>
              <a:gd name="T12" fmla="*/ 40 w 223"/>
              <a:gd name="T13" fmla="*/ 176 h 208"/>
              <a:gd name="T14" fmla="*/ 8 w 223"/>
              <a:gd name="T15" fmla="*/ 144 h 208"/>
              <a:gd name="T16" fmla="*/ 0 w 223"/>
              <a:gd name="T17" fmla="*/ 104 h 208"/>
              <a:gd name="T18" fmla="*/ 8 w 223"/>
              <a:gd name="T19" fmla="*/ 64 h 208"/>
              <a:gd name="T20" fmla="*/ 40 w 223"/>
              <a:gd name="T21" fmla="*/ 32 h 208"/>
              <a:gd name="T22" fmla="*/ 72 w 223"/>
              <a:gd name="T23" fmla="*/ 8 h 208"/>
              <a:gd name="T24" fmla="*/ 111 w 223"/>
              <a:gd name="T25" fmla="*/ 0 h 208"/>
              <a:gd name="T26" fmla="*/ 159 w 223"/>
              <a:gd name="T27" fmla="*/ 8 h 208"/>
              <a:gd name="T28" fmla="*/ 191 w 223"/>
              <a:gd name="T29" fmla="*/ 32 h 208"/>
              <a:gd name="T30" fmla="*/ 223 w 223"/>
              <a:gd name="T31" fmla="*/ 64 h 208"/>
              <a:gd name="T32" fmla="*/ 223 w 223"/>
              <a:gd name="T33" fmla="*/ 104 h 208"/>
              <a:gd name="T34" fmla="*/ 223 w 223"/>
              <a:gd name="T35" fmla="*/ 104 h 208"/>
              <a:gd name="T36" fmla="*/ 215 w 223"/>
              <a:gd name="T37" fmla="*/ 104 h 208"/>
              <a:gd name="T38" fmla="*/ 207 w 223"/>
              <a:gd name="T39" fmla="*/ 72 h 208"/>
              <a:gd name="T40" fmla="*/ 183 w 223"/>
              <a:gd name="T41" fmla="*/ 40 h 208"/>
              <a:gd name="T42" fmla="*/ 151 w 223"/>
              <a:gd name="T43" fmla="*/ 16 h 208"/>
              <a:gd name="T44" fmla="*/ 111 w 223"/>
              <a:gd name="T45" fmla="*/ 16 h 208"/>
              <a:gd name="T46" fmla="*/ 80 w 223"/>
              <a:gd name="T47" fmla="*/ 16 h 208"/>
              <a:gd name="T48" fmla="*/ 48 w 223"/>
              <a:gd name="T49" fmla="*/ 40 h 208"/>
              <a:gd name="T50" fmla="*/ 24 w 223"/>
              <a:gd name="T51" fmla="*/ 72 h 208"/>
              <a:gd name="T52" fmla="*/ 16 w 223"/>
              <a:gd name="T53" fmla="*/ 104 h 208"/>
              <a:gd name="T54" fmla="*/ 24 w 223"/>
              <a:gd name="T55" fmla="*/ 136 h 208"/>
              <a:gd name="T56" fmla="*/ 48 w 223"/>
              <a:gd name="T57" fmla="*/ 168 h 208"/>
              <a:gd name="T58" fmla="*/ 80 w 223"/>
              <a:gd name="T59" fmla="*/ 192 h 208"/>
              <a:gd name="T60" fmla="*/ 111 w 223"/>
              <a:gd name="T61" fmla="*/ 192 h 208"/>
              <a:gd name="T62" fmla="*/ 151 w 223"/>
              <a:gd name="T63" fmla="*/ 192 h 208"/>
              <a:gd name="T64" fmla="*/ 183 w 223"/>
              <a:gd name="T65" fmla="*/ 168 h 208"/>
              <a:gd name="T66" fmla="*/ 207 w 223"/>
              <a:gd name="T67" fmla="*/ 136 h 208"/>
              <a:gd name="T68" fmla="*/ 215 w 223"/>
              <a:gd name="T69" fmla="*/ 104 h 208"/>
              <a:gd name="T70" fmla="*/ 215 w 223"/>
              <a:gd name="T71" fmla="*/ 104 h 208"/>
              <a:gd name="T72" fmla="*/ 32 w 223"/>
              <a:gd name="T73" fmla="*/ 96 h 208"/>
              <a:gd name="T74" fmla="*/ 111 w 223"/>
              <a:gd name="T75" fmla="*/ 96 h 208"/>
              <a:gd name="T76" fmla="*/ 111 w 223"/>
              <a:gd name="T77" fmla="*/ 24 h 208"/>
              <a:gd name="T78" fmla="*/ 119 w 223"/>
              <a:gd name="T79" fmla="*/ 24 h 208"/>
              <a:gd name="T80" fmla="*/ 119 w 223"/>
              <a:gd name="T81" fmla="*/ 96 h 208"/>
              <a:gd name="T82" fmla="*/ 199 w 223"/>
              <a:gd name="T83" fmla="*/ 96 h 208"/>
              <a:gd name="T84" fmla="*/ 199 w 223"/>
              <a:gd name="T85" fmla="*/ 112 h 208"/>
              <a:gd name="T86" fmla="*/ 119 w 223"/>
              <a:gd name="T87" fmla="*/ 112 h 208"/>
              <a:gd name="T88" fmla="*/ 119 w 223"/>
              <a:gd name="T89" fmla="*/ 184 h 208"/>
              <a:gd name="T90" fmla="*/ 111 w 223"/>
              <a:gd name="T91" fmla="*/ 184 h 208"/>
              <a:gd name="T92" fmla="*/ 111 w 223"/>
              <a:gd name="T93" fmla="*/ 112 h 208"/>
              <a:gd name="T94" fmla="*/ 32 w 223"/>
              <a:gd name="T95" fmla="*/ 112 h 208"/>
              <a:gd name="T96" fmla="*/ 32 w 223"/>
              <a:gd name="T97" fmla="*/ 96 h 208"/>
              <a:gd name="T98" fmla="*/ 32 w 223"/>
              <a:gd name="T99" fmla="*/ 96 h 20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223"/>
              <a:gd name="T151" fmla="*/ 0 h 208"/>
              <a:gd name="T152" fmla="*/ 223 w 223"/>
              <a:gd name="T153" fmla="*/ 208 h 208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223" h="208">
                <a:moveTo>
                  <a:pt x="223" y="104"/>
                </a:moveTo>
                <a:lnTo>
                  <a:pt x="223" y="144"/>
                </a:lnTo>
                <a:lnTo>
                  <a:pt x="191" y="176"/>
                </a:lnTo>
                <a:lnTo>
                  <a:pt x="159" y="200"/>
                </a:lnTo>
                <a:lnTo>
                  <a:pt x="111" y="208"/>
                </a:lnTo>
                <a:lnTo>
                  <a:pt x="72" y="200"/>
                </a:lnTo>
                <a:lnTo>
                  <a:pt x="40" y="176"/>
                </a:lnTo>
                <a:lnTo>
                  <a:pt x="8" y="144"/>
                </a:lnTo>
                <a:lnTo>
                  <a:pt x="0" y="104"/>
                </a:lnTo>
                <a:lnTo>
                  <a:pt x="8" y="64"/>
                </a:lnTo>
                <a:lnTo>
                  <a:pt x="40" y="32"/>
                </a:lnTo>
                <a:lnTo>
                  <a:pt x="72" y="8"/>
                </a:lnTo>
                <a:lnTo>
                  <a:pt x="111" y="0"/>
                </a:lnTo>
                <a:lnTo>
                  <a:pt x="159" y="8"/>
                </a:lnTo>
                <a:lnTo>
                  <a:pt x="191" y="32"/>
                </a:lnTo>
                <a:lnTo>
                  <a:pt x="223" y="64"/>
                </a:lnTo>
                <a:lnTo>
                  <a:pt x="223" y="104"/>
                </a:lnTo>
                <a:close/>
                <a:moveTo>
                  <a:pt x="215" y="104"/>
                </a:moveTo>
                <a:lnTo>
                  <a:pt x="207" y="72"/>
                </a:lnTo>
                <a:lnTo>
                  <a:pt x="183" y="40"/>
                </a:lnTo>
                <a:lnTo>
                  <a:pt x="151" y="16"/>
                </a:lnTo>
                <a:lnTo>
                  <a:pt x="111" y="16"/>
                </a:lnTo>
                <a:lnTo>
                  <a:pt x="80" y="16"/>
                </a:lnTo>
                <a:lnTo>
                  <a:pt x="48" y="40"/>
                </a:lnTo>
                <a:lnTo>
                  <a:pt x="24" y="72"/>
                </a:lnTo>
                <a:lnTo>
                  <a:pt x="16" y="104"/>
                </a:lnTo>
                <a:lnTo>
                  <a:pt x="24" y="136"/>
                </a:lnTo>
                <a:lnTo>
                  <a:pt x="48" y="168"/>
                </a:lnTo>
                <a:lnTo>
                  <a:pt x="80" y="192"/>
                </a:lnTo>
                <a:lnTo>
                  <a:pt x="111" y="192"/>
                </a:lnTo>
                <a:lnTo>
                  <a:pt x="151" y="192"/>
                </a:lnTo>
                <a:lnTo>
                  <a:pt x="183" y="168"/>
                </a:lnTo>
                <a:lnTo>
                  <a:pt x="207" y="136"/>
                </a:lnTo>
                <a:lnTo>
                  <a:pt x="215" y="104"/>
                </a:lnTo>
                <a:close/>
                <a:moveTo>
                  <a:pt x="32" y="96"/>
                </a:moveTo>
                <a:lnTo>
                  <a:pt x="111" y="96"/>
                </a:lnTo>
                <a:lnTo>
                  <a:pt x="111" y="24"/>
                </a:lnTo>
                <a:lnTo>
                  <a:pt x="119" y="24"/>
                </a:lnTo>
                <a:lnTo>
                  <a:pt x="119" y="96"/>
                </a:lnTo>
                <a:lnTo>
                  <a:pt x="199" y="96"/>
                </a:lnTo>
                <a:lnTo>
                  <a:pt x="199" y="112"/>
                </a:lnTo>
                <a:lnTo>
                  <a:pt x="119" y="112"/>
                </a:lnTo>
                <a:lnTo>
                  <a:pt x="119" y="184"/>
                </a:lnTo>
                <a:lnTo>
                  <a:pt x="111" y="184"/>
                </a:lnTo>
                <a:lnTo>
                  <a:pt x="111" y="112"/>
                </a:lnTo>
                <a:lnTo>
                  <a:pt x="32" y="112"/>
                </a:lnTo>
                <a:lnTo>
                  <a:pt x="32" y="96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grpSp>
        <p:nvGrpSpPr>
          <p:cNvPr id="2" name="Group 29"/>
          <p:cNvGrpSpPr>
            <a:grpSpLocks/>
          </p:cNvGrpSpPr>
          <p:nvPr/>
        </p:nvGrpSpPr>
        <p:grpSpPr bwMode="auto">
          <a:xfrm>
            <a:off x="3810000" y="3124200"/>
            <a:ext cx="3841750" cy="1916113"/>
            <a:chOff x="1666" y="1089"/>
            <a:chExt cx="2420" cy="1207"/>
          </a:xfrm>
        </p:grpSpPr>
        <p:sp>
          <p:nvSpPr>
            <p:cNvPr id="3081" name="Rectangle 17"/>
            <p:cNvSpPr>
              <a:spLocks noChangeArrowheads="1"/>
            </p:cNvSpPr>
            <p:nvPr/>
          </p:nvSpPr>
          <p:spPr bwMode="auto">
            <a:xfrm>
              <a:off x="3808" y="1209"/>
              <a:ext cx="15" cy="1087"/>
            </a:xfrm>
            <a:prstGeom prst="rect">
              <a:avLst/>
            </a:prstGeom>
            <a:solidFill>
              <a:srgbClr val="000000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3082" name="Freeform 20"/>
            <p:cNvSpPr>
              <a:spLocks/>
            </p:cNvSpPr>
            <p:nvPr/>
          </p:nvSpPr>
          <p:spPr bwMode="auto">
            <a:xfrm>
              <a:off x="1666" y="1209"/>
              <a:ext cx="263" cy="32"/>
            </a:xfrm>
            <a:custGeom>
              <a:avLst/>
              <a:gdLst>
                <a:gd name="T0" fmla="*/ 0 w 263"/>
                <a:gd name="T1" fmla="*/ 0 h 32"/>
                <a:gd name="T2" fmla="*/ 263 w 263"/>
                <a:gd name="T3" fmla="*/ 0 h 32"/>
                <a:gd name="T4" fmla="*/ 263 w 263"/>
                <a:gd name="T5" fmla="*/ 32 h 32"/>
                <a:gd name="T6" fmla="*/ 0 w 263"/>
                <a:gd name="T7" fmla="*/ 32 h 32"/>
                <a:gd name="T8" fmla="*/ 0 w 263"/>
                <a:gd name="T9" fmla="*/ 0 h 32"/>
                <a:gd name="T10" fmla="*/ 0 w 263"/>
                <a:gd name="T11" fmla="*/ 0 h 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63"/>
                <a:gd name="T19" fmla="*/ 0 h 32"/>
                <a:gd name="T20" fmla="*/ 263 w 263"/>
                <a:gd name="T21" fmla="*/ 32 h 3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63" h="32">
                  <a:moveTo>
                    <a:pt x="0" y="0"/>
                  </a:moveTo>
                  <a:lnTo>
                    <a:pt x="263" y="0"/>
                  </a:lnTo>
                  <a:lnTo>
                    <a:pt x="263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3083" name="Rectangle 23"/>
            <p:cNvSpPr>
              <a:spLocks noChangeArrowheads="1"/>
            </p:cNvSpPr>
            <p:nvPr/>
          </p:nvSpPr>
          <p:spPr bwMode="auto">
            <a:xfrm>
              <a:off x="2024" y="1193"/>
              <a:ext cx="16" cy="1103"/>
            </a:xfrm>
            <a:prstGeom prst="rect">
              <a:avLst/>
            </a:prstGeom>
            <a:solidFill>
              <a:srgbClr val="000000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3084" name="Freeform 26"/>
            <p:cNvSpPr>
              <a:spLocks/>
            </p:cNvSpPr>
            <p:nvPr/>
          </p:nvSpPr>
          <p:spPr bwMode="auto">
            <a:xfrm>
              <a:off x="3871" y="1089"/>
              <a:ext cx="215" cy="208"/>
            </a:xfrm>
            <a:custGeom>
              <a:avLst/>
              <a:gdLst>
                <a:gd name="T0" fmla="*/ 96 w 215"/>
                <a:gd name="T1" fmla="*/ 0 h 208"/>
                <a:gd name="T2" fmla="*/ 120 w 215"/>
                <a:gd name="T3" fmla="*/ 0 h 208"/>
                <a:gd name="T4" fmla="*/ 120 w 215"/>
                <a:gd name="T5" fmla="*/ 96 h 208"/>
                <a:gd name="T6" fmla="*/ 215 w 215"/>
                <a:gd name="T7" fmla="*/ 96 h 208"/>
                <a:gd name="T8" fmla="*/ 215 w 215"/>
                <a:gd name="T9" fmla="*/ 112 h 208"/>
                <a:gd name="T10" fmla="*/ 120 w 215"/>
                <a:gd name="T11" fmla="*/ 112 h 208"/>
                <a:gd name="T12" fmla="*/ 120 w 215"/>
                <a:gd name="T13" fmla="*/ 208 h 208"/>
                <a:gd name="T14" fmla="*/ 96 w 215"/>
                <a:gd name="T15" fmla="*/ 208 h 208"/>
                <a:gd name="T16" fmla="*/ 96 w 215"/>
                <a:gd name="T17" fmla="*/ 112 h 208"/>
                <a:gd name="T18" fmla="*/ 0 w 215"/>
                <a:gd name="T19" fmla="*/ 112 h 208"/>
                <a:gd name="T20" fmla="*/ 0 w 215"/>
                <a:gd name="T21" fmla="*/ 96 h 208"/>
                <a:gd name="T22" fmla="*/ 96 w 215"/>
                <a:gd name="T23" fmla="*/ 96 h 208"/>
                <a:gd name="T24" fmla="*/ 96 w 215"/>
                <a:gd name="T25" fmla="*/ 0 h 208"/>
                <a:gd name="T26" fmla="*/ 96 w 215"/>
                <a:gd name="T27" fmla="*/ 0 h 208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15"/>
                <a:gd name="T43" fmla="*/ 0 h 208"/>
                <a:gd name="T44" fmla="*/ 215 w 215"/>
                <a:gd name="T45" fmla="*/ 208 h 208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15" h="208">
                  <a:moveTo>
                    <a:pt x="96" y="0"/>
                  </a:moveTo>
                  <a:lnTo>
                    <a:pt x="120" y="0"/>
                  </a:lnTo>
                  <a:lnTo>
                    <a:pt x="120" y="96"/>
                  </a:lnTo>
                  <a:lnTo>
                    <a:pt x="215" y="96"/>
                  </a:lnTo>
                  <a:lnTo>
                    <a:pt x="215" y="112"/>
                  </a:lnTo>
                  <a:lnTo>
                    <a:pt x="120" y="112"/>
                  </a:lnTo>
                  <a:lnTo>
                    <a:pt x="120" y="208"/>
                  </a:lnTo>
                  <a:lnTo>
                    <a:pt x="96" y="208"/>
                  </a:lnTo>
                  <a:lnTo>
                    <a:pt x="96" y="112"/>
                  </a:lnTo>
                  <a:lnTo>
                    <a:pt x="0" y="112"/>
                  </a:lnTo>
                  <a:lnTo>
                    <a:pt x="0" y="96"/>
                  </a:lnTo>
                  <a:lnTo>
                    <a:pt x="96" y="96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FF33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</p:grpSp>
      <p:sp>
        <p:nvSpPr>
          <p:cNvPr id="8220" name="Line 28"/>
          <p:cNvSpPr>
            <a:spLocks noChangeShapeType="1"/>
          </p:cNvSpPr>
          <p:nvPr/>
        </p:nvSpPr>
        <p:spPr bwMode="auto">
          <a:xfrm flipH="1">
            <a:off x="5181600" y="4038600"/>
            <a:ext cx="14478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 dirty="0"/>
          </a:p>
        </p:txBody>
      </p:sp>
      <p:sp>
        <p:nvSpPr>
          <p:cNvPr id="8223" name="Freeform 31"/>
          <p:cNvSpPr>
            <a:spLocks noEditPoints="1"/>
          </p:cNvSpPr>
          <p:nvPr/>
        </p:nvSpPr>
        <p:spPr bwMode="auto">
          <a:xfrm>
            <a:off x="6705600" y="3886200"/>
            <a:ext cx="354013" cy="330200"/>
          </a:xfrm>
          <a:custGeom>
            <a:avLst/>
            <a:gdLst>
              <a:gd name="T0" fmla="*/ 223 w 223"/>
              <a:gd name="T1" fmla="*/ 104 h 208"/>
              <a:gd name="T2" fmla="*/ 223 w 223"/>
              <a:gd name="T3" fmla="*/ 144 h 208"/>
              <a:gd name="T4" fmla="*/ 191 w 223"/>
              <a:gd name="T5" fmla="*/ 176 h 208"/>
              <a:gd name="T6" fmla="*/ 159 w 223"/>
              <a:gd name="T7" fmla="*/ 200 h 208"/>
              <a:gd name="T8" fmla="*/ 111 w 223"/>
              <a:gd name="T9" fmla="*/ 208 h 208"/>
              <a:gd name="T10" fmla="*/ 72 w 223"/>
              <a:gd name="T11" fmla="*/ 200 h 208"/>
              <a:gd name="T12" fmla="*/ 40 w 223"/>
              <a:gd name="T13" fmla="*/ 176 h 208"/>
              <a:gd name="T14" fmla="*/ 8 w 223"/>
              <a:gd name="T15" fmla="*/ 144 h 208"/>
              <a:gd name="T16" fmla="*/ 0 w 223"/>
              <a:gd name="T17" fmla="*/ 104 h 208"/>
              <a:gd name="T18" fmla="*/ 8 w 223"/>
              <a:gd name="T19" fmla="*/ 64 h 208"/>
              <a:gd name="T20" fmla="*/ 40 w 223"/>
              <a:gd name="T21" fmla="*/ 32 h 208"/>
              <a:gd name="T22" fmla="*/ 72 w 223"/>
              <a:gd name="T23" fmla="*/ 8 h 208"/>
              <a:gd name="T24" fmla="*/ 111 w 223"/>
              <a:gd name="T25" fmla="*/ 0 h 208"/>
              <a:gd name="T26" fmla="*/ 159 w 223"/>
              <a:gd name="T27" fmla="*/ 8 h 208"/>
              <a:gd name="T28" fmla="*/ 191 w 223"/>
              <a:gd name="T29" fmla="*/ 32 h 208"/>
              <a:gd name="T30" fmla="*/ 223 w 223"/>
              <a:gd name="T31" fmla="*/ 64 h 208"/>
              <a:gd name="T32" fmla="*/ 223 w 223"/>
              <a:gd name="T33" fmla="*/ 104 h 208"/>
              <a:gd name="T34" fmla="*/ 223 w 223"/>
              <a:gd name="T35" fmla="*/ 104 h 208"/>
              <a:gd name="T36" fmla="*/ 215 w 223"/>
              <a:gd name="T37" fmla="*/ 104 h 208"/>
              <a:gd name="T38" fmla="*/ 207 w 223"/>
              <a:gd name="T39" fmla="*/ 72 h 208"/>
              <a:gd name="T40" fmla="*/ 183 w 223"/>
              <a:gd name="T41" fmla="*/ 40 h 208"/>
              <a:gd name="T42" fmla="*/ 151 w 223"/>
              <a:gd name="T43" fmla="*/ 16 h 208"/>
              <a:gd name="T44" fmla="*/ 111 w 223"/>
              <a:gd name="T45" fmla="*/ 16 h 208"/>
              <a:gd name="T46" fmla="*/ 80 w 223"/>
              <a:gd name="T47" fmla="*/ 16 h 208"/>
              <a:gd name="T48" fmla="*/ 48 w 223"/>
              <a:gd name="T49" fmla="*/ 40 h 208"/>
              <a:gd name="T50" fmla="*/ 24 w 223"/>
              <a:gd name="T51" fmla="*/ 72 h 208"/>
              <a:gd name="T52" fmla="*/ 16 w 223"/>
              <a:gd name="T53" fmla="*/ 104 h 208"/>
              <a:gd name="T54" fmla="*/ 24 w 223"/>
              <a:gd name="T55" fmla="*/ 136 h 208"/>
              <a:gd name="T56" fmla="*/ 48 w 223"/>
              <a:gd name="T57" fmla="*/ 168 h 208"/>
              <a:gd name="T58" fmla="*/ 80 w 223"/>
              <a:gd name="T59" fmla="*/ 192 h 208"/>
              <a:gd name="T60" fmla="*/ 111 w 223"/>
              <a:gd name="T61" fmla="*/ 192 h 208"/>
              <a:gd name="T62" fmla="*/ 151 w 223"/>
              <a:gd name="T63" fmla="*/ 192 h 208"/>
              <a:gd name="T64" fmla="*/ 183 w 223"/>
              <a:gd name="T65" fmla="*/ 168 h 208"/>
              <a:gd name="T66" fmla="*/ 207 w 223"/>
              <a:gd name="T67" fmla="*/ 136 h 208"/>
              <a:gd name="T68" fmla="*/ 215 w 223"/>
              <a:gd name="T69" fmla="*/ 104 h 208"/>
              <a:gd name="T70" fmla="*/ 215 w 223"/>
              <a:gd name="T71" fmla="*/ 104 h 208"/>
              <a:gd name="T72" fmla="*/ 32 w 223"/>
              <a:gd name="T73" fmla="*/ 96 h 208"/>
              <a:gd name="T74" fmla="*/ 111 w 223"/>
              <a:gd name="T75" fmla="*/ 96 h 208"/>
              <a:gd name="T76" fmla="*/ 111 w 223"/>
              <a:gd name="T77" fmla="*/ 24 h 208"/>
              <a:gd name="T78" fmla="*/ 119 w 223"/>
              <a:gd name="T79" fmla="*/ 24 h 208"/>
              <a:gd name="T80" fmla="*/ 119 w 223"/>
              <a:gd name="T81" fmla="*/ 96 h 208"/>
              <a:gd name="T82" fmla="*/ 199 w 223"/>
              <a:gd name="T83" fmla="*/ 96 h 208"/>
              <a:gd name="T84" fmla="*/ 199 w 223"/>
              <a:gd name="T85" fmla="*/ 112 h 208"/>
              <a:gd name="T86" fmla="*/ 119 w 223"/>
              <a:gd name="T87" fmla="*/ 112 h 208"/>
              <a:gd name="T88" fmla="*/ 119 w 223"/>
              <a:gd name="T89" fmla="*/ 184 h 208"/>
              <a:gd name="T90" fmla="*/ 111 w 223"/>
              <a:gd name="T91" fmla="*/ 184 h 208"/>
              <a:gd name="T92" fmla="*/ 111 w 223"/>
              <a:gd name="T93" fmla="*/ 112 h 208"/>
              <a:gd name="T94" fmla="*/ 32 w 223"/>
              <a:gd name="T95" fmla="*/ 112 h 208"/>
              <a:gd name="T96" fmla="*/ 32 w 223"/>
              <a:gd name="T97" fmla="*/ 96 h 208"/>
              <a:gd name="T98" fmla="*/ 32 w 223"/>
              <a:gd name="T99" fmla="*/ 96 h 20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223"/>
              <a:gd name="T151" fmla="*/ 0 h 208"/>
              <a:gd name="T152" fmla="*/ 223 w 223"/>
              <a:gd name="T153" fmla="*/ 208 h 208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223" h="208">
                <a:moveTo>
                  <a:pt x="223" y="104"/>
                </a:moveTo>
                <a:lnTo>
                  <a:pt x="223" y="144"/>
                </a:lnTo>
                <a:lnTo>
                  <a:pt x="191" y="176"/>
                </a:lnTo>
                <a:lnTo>
                  <a:pt x="159" y="200"/>
                </a:lnTo>
                <a:lnTo>
                  <a:pt x="111" y="208"/>
                </a:lnTo>
                <a:lnTo>
                  <a:pt x="72" y="200"/>
                </a:lnTo>
                <a:lnTo>
                  <a:pt x="40" y="176"/>
                </a:lnTo>
                <a:lnTo>
                  <a:pt x="8" y="144"/>
                </a:lnTo>
                <a:lnTo>
                  <a:pt x="0" y="104"/>
                </a:lnTo>
                <a:lnTo>
                  <a:pt x="8" y="64"/>
                </a:lnTo>
                <a:lnTo>
                  <a:pt x="40" y="32"/>
                </a:lnTo>
                <a:lnTo>
                  <a:pt x="72" y="8"/>
                </a:lnTo>
                <a:lnTo>
                  <a:pt x="111" y="0"/>
                </a:lnTo>
                <a:lnTo>
                  <a:pt x="159" y="8"/>
                </a:lnTo>
                <a:lnTo>
                  <a:pt x="191" y="32"/>
                </a:lnTo>
                <a:lnTo>
                  <a:pt x="223" y="64"/>
                </a:lnTo>
                <a:lnTo>
                  <a:pt x="223" y="104"/>
                </a:lnTo>
                <a:close/>
                <a:moveTo>
                  <a:pt x="215" y="104"/>
                </a:moveTo>
                <a:lnTo>
                  <a:pt x="207" y="72"/>
                </a:lnTo>
                <a:lnTo>
                  <a:pt x="183" y="40"/>
                </a:lnTo>
                <a:lnTo>
                  <a:pt x="151" y="16"/>
                </a:lnTo>
                <a:lnTo>
                  <a:pt x="111" y="16"/>
                </a:lnTo>
                <a:lnTo>
                  <a:pt x="80" y="16"/>
                </a:lnTo>
                <a:lnTo>
                  <a:pt x="48" y="40"/>
                </a:lnTo>
                <a:lnTo>
                  <a:pt x="24" y="72"/>
                </a:lnTo>
                <a:lnTo>
                  <a:pt x="16" y="104"/>
                </a:lnTo>
                <a:lnTo>
                  <a:pt x="24" y="136"/>
                </a:lnTo>
                <a:lnTo>
                  <a:pt x="48" y="168"/>
                </a:lnTo>
                <a:lnTo>
                  <a:pt x="80" y="192"/>
                </a:lnTo>
                <a:lnTo>
                  <a:pt x="111" y="192"/>
                </a:lnTo>
                <a:lnTo>
                  <a:pt x="151" y="192"/>
                </a:lnTo>
                <a:lnTo>
                  <a:pt x="183" y="168"/>
                </a:lnTo>
                <a:lnTo>
                  <a:pt x="207" y="136"/>
                </a:lnTo>
                <a:lnTo>
                  <a:pt x="215" y="104"/>
                </a:lnTo>
                <a:close/>
                <a:moveTo>
                  <a:pt x="32" y="96"/>
                </a:moveTo>
                <a:lnTo>
                  <a:pt x="111" y="96"/>
                </a:lnTo>
                <a:lnTo>
                  <a:pt x="111" y="24"/>
                </a:lnTo>
                <a:lnTo>
                  <a:pt x="119" y="24"/>
                </a:lnTo>
                <a:lnTo>
                  <a:pt x="119" y="96"/>
                </a:lnTo>
                <a:lnTo>
                  <a:pt x="199" y="96"/>
                </a:lnTo>
                <a:lnTo>
                  <a:pt x="199" y="112"/>
                </a:lnTo>
                <a:lnTo>
                  <a:pt x="119" y="112"/>
                </a:lnTo>
                <a:lnTo>
                  <a:pt x="119" y="184"/>
                </a:lnTo>
                <a:lnTo>
                  <a:pt x="111" y="184"/>
                </a:lnTo>
                <a:lnTo>
                  <a:pt x="111" y="112"/>
                </a:lnTo>
                <a:lnTo>
                  <a:pt x="32" y="112"/>
                </a:lnTo>
                <a:lnTo>
                  <a:pt x="32" y="96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-0.00185 L -0.23073 0.0018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200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0" grpId="0"/>
      <p:bldP spid="8224" grpId="0" build="p"/>
      <p:bldP spid="8205" grpId="0" build="p"/>
      <p:bldP spid="8217" grpId="0" animBg="1"/>
      <p:bldP spid="8220" grpId="0" animBg="1"/>
      <p:bldP spid="82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6" name="Rectangle 12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838200"/>
            <a:ext cx="5638800" cy="5410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dirty="0" smtClean="0"/>
              <a:t>značka el. napětí</a:t>
            </a:r>
            <a:r>
              <a:rPr lang="cs-CZ" sz="2800" dirty="0" smtClean="0"/>
              <a:t>    </a:t>
            </a:r>
            <a:r>
              <a:rPr lang="cs-CZ" sz="4000" b="1" dirty="0" smtClean="0">
                <a:solidFill>
                  <a:srgbClr val="FF3300"/>
                </a:solidFill>
              </a:rPr>
              <a:t>U</a:t>
            </a:r>
          </a:p>
          <a:p>
            <a:pPr eaLnBrk="1" hangingPunct="1">
              <a:buFontTx/>
              <a:buNone/>
            </a:pPr>
            <a:endParaRPr lang="cs-CZ" sz="4000" b="1" dirty="0" smtClean="0"/>
          </a:p>
          <a:p>
            <a:pPr eaLnBrk="1" hangingPunct="1">
              <a:buFontTx/>
              <a:buNone/>
            </a:pPr>
            <a:r>
              <a:rPr lang="cs-CZ" sz="4000" dirty="0" smtClean="0"/>
              <a:t>jednotka   </a:t>
            </a:r>
            <a:r>
              <a:rPr lang="cs-CZ" sz="4000" b="1" dirty="0" smtClean="0">
                <a:solidFill>
                  <a:srgbClr val="FF3300"/>
                </a:solidFill>
              </a:rPr>
              <a:t>1 V</a:t>
            </a:r>
            <a:r>
              <a:rPr lang="cs-CZ" sz="4000" b="1" dirty="0" smtClean="0"/>
              <a:t>  </a:t>
            </a:r>
            <a:r>
              <a:rPr lang="cs-CZ" sz="4000" dirty="0" smtClean="0"/>
              <a:t>(volt)</a:t>
            </a:r>
          </a:p>
          <a:p>
            <a:pPr eaLnBrk="1" hangingPunct="1">
              <a:buFontTx/>
              <a:buNone/>
            </a:pPr>
            <a:endParaRPr lang="cs-CZ" sz="4000" dirty="0" smtClean="0"/>
          </a:p>
          <a:p>
            <a:pPr eaLnBrk="1" hangingPunct="1">
              <a:buFontTx/>
              <a:buNone/>
            </a:pPr>
            <a:r>
              <a:rPr lang="cs-CZ" sz="4000" dirty="0" smtClean="0"/>
              <a:t>měřicí přístroj </a:t>
            </a:r>
            <a:r>
              <a:rPr lang="cs-CZ" sz="4000" dirty="0" smtClean="0">
                <a:solidFill>
                  <a:srgbClr val="FF3300"/>
                </a:solidFill>
              </a:rPr>
              <a:t>voltmetr</a:t>
            </a:r>
          </a:p>
          <a:p>
            <a:pPr eaLnBrk="1" hangingPunct="1">
              <a:buFontTx/>
              <a:buNone/>
            </a:pPr>
            <a:r>
              <a:rPr lang="cs-CZ" dirty="0" smtClean="0"/>
              <a:t>připojujeme vždy </a:t>
            </a:r>
            <a:r>
              <a:rPr lang="cs-CZ" b="1" u="sng" dirty="0" smtClean="0">
                <a:solidFill>
                  <a:srgbClr val="FF3300"/>
                </a:solidFill>
              </a:rPr>
              <a:t>paralelně</a:t>
            </a:r>
            <a:r>
              <a:rPr lang="cs-CZ" b="1" dirty="0" smtClean="0">
                <a:solidFill>
                  <a:srgbClr val="FF3300"/>
                </a:solidFill>
              </a:rPr>
              <a:t>!</a:t>
            </a:r>
            <a:endParaRPr lang="cs-CZ" b="1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pic>
        <p:nvPicPr>
          <p:cNvPr id="11278" name="Picture 14" descr="o_volt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248400" y="1752600"/>
            <a:ext cx="2190750" cy="2695575"/>
          </a:xfrm>
          <a:noFill/>
        </p:spPr>
      </p:pic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6096000" y="4697413"/>
            <a:ext cx="2876550" cy="1031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None/>
            </a:pPr>
            <a:r>
              <a:rPr lang="cs-CZ" sz="2800" dirty="0"/>
              <a:t>Alessandro Volta</a:t>
            </a:r>
          </a:p>
          <a:p>
            <a:pPr marL="342900" indent="-342900">
              <a:buFontTx/>
              <a:buNone/>
            </a:pPr>
            <a:r>
              <a:rPr lang="cs-CZ" sz="2800" dirty="0"/>
              <a:t>- italský fyzik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100"/>
                            </p:stCondLst>
                            <p:childTnLst>
                              <p:par>
                                <p:cTn id="3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 build="p"/>
      <p:bldP spid="112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572000" cy="1143000"/>
          </a:xfrm>
        </p:spPr>
        <p:txBody>
          <a:bodyPr/>
          <a:lstStyle/>
          <a:p>
            <a:pPr algn="l" eaLnBrk="1" hangingPunct="1"/>
            <a:r>
              <a:rPr lang="cs-CZ" b="1" dirty="0" smtClean="0">
                <a:latin typeface="American Garamond AT" pitchFamily="2" charset="0"/>
                <a:hlinkClick r:id="rId2"/>
              </a:rPr>
              <a:t>Zdroje el. napětí</a:t>
            </a:r>
            <a:endParaRPr lang="cs-CZ" b="1" dirty="0" smtClean="0">
              <a:latin typeface="American Garamond AT" pitchFamily="2" charset="0"/>
            </a:endParaRP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29600" cy="3429000"/>
          </a:xfrm>
        </p:spPr>
        <p:txBody>
          <a:bodyPr/>
          <a:lstStyle/>
          <a:p>
            <a:pPr eaLnBrk="1" hangingPunct="1"/>
            <a:r>
              <a:rPr lang="cs-CZ" dirty="0" smtClean="0"/>
              <a:t>elektrický článek = baterie (různé druhy)</a:t>
            </a:r>
          </a:p>
          <a:p>
            <a:pPr lvl="1" eaLnBrk="1" hangingPunct="1"/>
            <a:r>
              <a:rPr lang="cs-CZ" dirty="0" smtClean="0"/>
              <a:t>   nedají se </a:t>
            </a:r>
            <a:r>
              <a:rPr lang="cs-CZ" dirty="0" smtClean="0"/>
              <a:t>znovu </a:t>
            </a:r>
            <a:r>
              <a:rPr lang="cs-CZ" dirty="0" smtClean="0"/>
              <a:t>nabíjet </a:t>
            </a:r>
          </a:p>
          <a:p>
            <a:pPr eaLnBrk="1" hangingPunct="1"/>
            <a:r>
              <a:rPr lang="cs-CZ" dirty="0" smtClean="0"/>
              <a:t>akumulátor </a:t>
            </a:r>
          </a:p>
          <a:p>
            <a:pPr lvl="1" eaLnBrk="1" hangingPunct="1"/>
            <a:r>
              <a:rPr lang="cs-CZ" dirty="0" smtClean="0"/>
              <a:t>   dají se </a:t>
            </a:r>
            <a:r>
              <a:rPr lang="cs-CZ" dirty="0" smtClean="0"/>
              <a:t>znovu </a:t>
            </a:r>
            <a:r>
              <a:rPr lang="cs-CZ" dirty="0" smtClean="0"/>
              <a:t>nabíjet</a:t>
            </a:r>
          </a:p>
          <a:p>
            <a:pPr eaLnBrk="1" hangingPunct="1"/>
            <a:r>
              <a:rPr lang="cs-CZ" dirty="0" smtClean="0"/>
              <a:t>autobaterie</a:t>
            </a:r>
          </a:p>
          <a:p>
            <a:pPr eaLnBrk="1" hangingPunct="1"/>
            <a:r>
              <a:rPr lang="cs-CZ" dirty="0" smtClean="0"/>
              <a:t>elektrárna</a:t>
            </a:r>
          </a:p>
          <a:p>
            <a:pPr eaLnBrk="1" hangingPunct="1">
              <a:buFontTx/>
              <a:buNone/>
            </a:pPr>
            <a:endParaRPr lang="cs-CZ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200"/>
                            </p:stCondLst>
                            <p:childTnLst>
                              <p:par>
                                <p:cTn id="34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200"/>
                            </p:stCondLst>
                            <p:childTnLst>
                              <p:par>
                                <p:cTn id="40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6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5400" b="1" dirty="0" smtClean="0">
                <a:latin typeface="Arial Rounded MT Bold" pitchFamily="34" charset="0"/>
              </a:rPr>
              <a:t>Voltův sloup</a:t>
            </a:r>
          </a:p>
        </p:txBody>
      </p:sp>
      <p:pic>
        <p:nvPicPr>
          <p:cNvPr id="6147" name="Picture 4" descr="Zdroj napětí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38200" y="1295400"/>
            <a:ext cx="3055938" cy="5295900"/>
          </a:xfrm>
          <a:noFill/>
        </p:spPr>
      </p:pic>
      <p:sp>
        <p:nvSpPr>
          <p:cNvPr id="6148" name="Text Box 7"/>
          <p:cNvSpPr txBox="1">
            <a:spLocks noChangeArrowheads="1"/>
          </p:cNvSpPr>
          <p:nvPr/>
        </p:nvSpPr>
        <p:spPr bwMode="auto">
          <a:xfrm>
            <a:off x="4343400" y="1143000"/>
            <a:ext cx="4267200" cy="47228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/>
              <a:t>První galvanický článek, který sestrojil Alessandro Volta</a:t>
            </a:r>
          </a:p>
          <a:p>
            <a:pPr marL="342900" indent="-342900">
              <a:spcBef>
                <a:spcPct val="50000"/>
              </a:spcBef>
            </a:pPr>
            <a:r>
              <a:rPr lang="cs-CZ" dirty="0"/>
              <a:t>Jako elektrody použil měď a zinek, elektrolytem byl zředěný roztok kyseliny sírové.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7633220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</a:t>
            </a:r>
            <a:r>
              <a:rPr lang="cs-CZ" sz="2000" dirty="0" smtClean="0"/>
              <a:t>Office: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upload.wikimedia.org/wikipedia/commons/5/52/Alessandro_Volta.jpeg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://xerius.jergym.hiedu.cz/~</a:t>
            </a:r>
            <a:r>
              <a:rPr lang="cs-CZ" sz="2000" dirty="0" smtClean="0">
                <a:hlinkClick r:id="rId3"/>
              </a:rPr>
              <a:t>canovm/elektro/fyzici/battery.jpg</a:t>
            </a: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Není-li uvedeno </a:t>
            </a:r>
            <a:r>
              <a:rPr lang="cs-CZ" sz="2000" dirty="0" smtClean="0"/>
              <a:t>jinak, </a:t>
            </a:r>
            <a:r>
              <a:rPr lang="cs-CZ" sz="2000" dirty="0" smtClean="0"/>
              <a:t>je materiál dílem autorky podle učebních osnov odpovídajících ŠVP vyučovaných podle učebnic:</a:t>
            </a:r>
          </a:p>
          <a:p>
            <a:pPr marL="0" indent="0">
              <a:buFontTx/>
              <a:buNone/>
              <a:defRPr/>
            </a:pPr>
            <a:r>
              <a:rPr lang="cs-CZ" sz="2000" dirty="0"/>
              <a:t>KOLÁŘOVÁ, Růžena a Jiří BOHUNĚK. </a:t>
            </a:r>
            <a:r>
              <a:rPr lang="cs-CZ" sz="2000" i="1" dirty="0"/>
              <a:t>Fyzika pro 8. ročník základní školy</a:t>
            </a:r>
            <a:r>
              <a:rPr lang="cs-CZ" sz="2000" dirty="0"/>
              <a:t> [učebnice]. 1. vydání. Praha: Prometheus, spol. s.r.o., 2003. ISBN 80-7196-149-3. 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25. 3.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24639610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75</TotalTime>
  <Words>213</Words>
  <Application>Microsoft Office PowerPoint</Application>
  <PresentationFormat>Předvádění na obrazovce (4:3)</PresentationFormat>
  <Paragraphs>33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Lití písma</vt:lpstr>
      <vt:lpstr>Motiv sady Office</vt:lpstr>
      <vt:lpstr>Šablona návrhu Stoh knih</vt:lpstr>
      <vt:lpstr>Název školy: ZŠ Klášterec nad Ohří, Krátká 676 Autor: Denisa Trubirohová Název materiálu: VY_32_INOVACE_06_36_ Elektrické napětí Číslo projektu: CZ.1.07/1.4.00/21.1115  </vt:lpstr>
      <vt:lpstr>ELEKTRICKÉ NAPĚTÍ</vt:lpstr>
      <vt:lpstr>El. pole s částicí s el. nábojem</vt:lpstr>
      <vt:lpstr>Snímek 4</vt:lpstr>
      <vt:lpstr>Zdroje el. napětí</vt:lpstr>
      <vt:lpstr>Voltův sloup</vt:lpstr>
      <vt:lpstr>Použité zdroje:</vt:lpstr>
    </vt:vector>
  </TitlesOfParts>
  <Company>1. ZŠ Klášterec nad Ohří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OBVOD</dc:title>
  <dc:creator>Trubirohova</dc:creator>
  <cp:lastModifiedBy>Dum</cp:lastModifiedBy>
  <cp:revision>13</cp:revision>
  <dcterms:created xsi:type="dcterms:W3CDTF">2012-03-21T09:45:27Z</dcterms:created>
  <dcterms:modified xsi:type="dcterms:W3CDTF">2012-06-27T14:38:19Z</dcterms:modified>
</cp:coreProperties>
</file>