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xls" ContentType="application/vnd.ms-excel"/>
  <Default Extension="wmf" ContentType="image/x-wmf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Default Extension="png" ContentType="image/png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bin" ContentType="application/vnd.openxmlformats-officedocument.oleObject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Default Extension="emf" ContentType="image/x-emf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Default Extension="wav" ContentType="audio/wav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2"/>
  </p:notesMasterIdLst>
  <p:sldIdLst>
    <p:sldId id="264" r:id="rId4"/>
    <p:sldId id="256" r:id="rId5"/>
    <p:sldId id="261" r:id="rId6"/>
    <p:sldId id="263" r:id="rId7"/>
    <p:sldId id="257" r:id="rId8"/>
    <p:sldId id="258" r:id="rId9"/>
    <p:sldId id="259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85" autoAdjust="0"/>
    <p:restoredTop sz="94660"/>
  </p:normalViewPr>
  <p:slideViewPr>
    <p:cSldViewPr>
      <p:cViewPr varScale="1">
        <p:scale>
          <a:sx n="69" d="100"/>
          <a:sy n="69" d="100"/>
        </p:scale>
        <p:origin x="-55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03CDCD-D02B-4831-9704-8DD03BD84A26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35758C-6A0E-41EB-B3E3-3B990C5234A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38026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399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8A85571-F036-4C8D-9514-7862C7C9EE84}" type="slidenum">
              <a:rPr lang="cs-CZ">
                <a:solidFill>
                  <a:srgbClr val="000000"/>
                </a:solidFill>
              </a:rPr>
              <a:pPr eaLnBrk="1" hangingPunct="1"/>
              <a:t>1</a:t>
            </a:fld>
            <a:endParaRPr lang="cs-CZ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F0CF08A6-3CD5-4C5D-BA30-E6A731B7A696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40F219-7D25-4DAE-8D27-1188152B271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CF08A6-3CD5-4C5D-BA30-E6A731B7A696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40F219-7D25-4DAE-8D27-1188152B271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F0CF08A6-3CD5-4C5D-BA30-E6A731B7A696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40F219-7D25-4DAE-8D27-1188152B271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CF08A6-3CD5-4C5D-BA30-E6A731B7A696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1C40F219-7D25-4DAE-8D27-1188152B271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CF08A6-3CD5-4C5D-BA30-E6A731B7A696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1C40F219-7D25-4DAE-8D27-1188152B271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CF08A6-3CD5-4C5D-BA30-E6A731B7A696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40F219-7D25-4DAE-8D27-1188152B271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CF08A6-3CD5-4C5D-BA30-E6A731B7A696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40F219-7D25-4DAE-8D27-1188152B271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F0CF08A6-3CD5-4C5D-BA30-E6A731B7A696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40F219-7D25-4DAE-8D27-1188152B271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F0CF08A6-3CD5-4C5D-BA30-E6A731B7A696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40F219-7D25-4DAE-8D27-1188152B271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CF08A6-3CD5-4C5D-BA30-E6A731B7A696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40F219-7D25-4DAE-8D27-1188152B271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CF08A6-3CD5-4C5D-BA30-E6A731B7A696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40F219-7D25-4DAE-8D27-1188152B271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45AD5C7-28E0-49FC-846F-15FC4635C9C6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A251B91-7F34-41F5-B0CC-A4CB291966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1817800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69ED7D1-E368-418F-A4EC-BF64DA9B83C0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C5DAEDA-8B2F-4FAD-9AFD-75A0DEB654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737285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D884C88-746C-43BF-A017-85D5DDBA164C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E1F7952-F028-4595-9166-C8CB2A8B80D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270913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2CF1F1F-9314-4052-A56A-09BFF72F998B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D5282B7-422C-436F-9C6D-2E8B87872DE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17693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1C0B8B4-0BFC-4859-BD29-91B986CFD357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BC0B352-9D26-42AD-A849-690488E54BA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734087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DBEFEEF-886C-44CA-8030-70E28D1CAEC4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3141E74-F465-45F9-ADC1-E32D36EDF56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168835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0D9524F-7288-4BA8-9FA7-01626B2DFEFE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5A5BAC1-3162-4485-8682-C819539F29A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054557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2ACDF4F-2FE6-4BEF-B07F-EE274F842373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901C207-DD2E-49C9-9BDB-8CE129E22A1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977144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3D03C83-1918-4604-B57C-411FAA9A228E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11F2D9D-13FD-4981-8F0A-B76011170D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205958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948BE36-46AB-4D99-87F2-86EDA7A8293F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FB5C8E6-8D8E-47D7-A9EE-D1B61523A9E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8434358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54C0C38-43A4-4B11-8B0F-DAC6A8236126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E0229C1-D38C-4807-9297-A0A6858DC68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463894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 bwMode="auto"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79525" y="1600200"/>
            <a:ext cx="7085013" cy="10668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79525" y="2819400"/>
            <a:ext cx="5256213" cy="1143000"/>
          </a:xfrm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B16D73-F893-4D05-97D2-CA9C02BC60B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6272425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651750-832D-4475-BDDD-18E439E0A85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1811242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8FA7BB-34E0-4CBE-9C8F-C41688AC8B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2461897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279525" y="1600200"/>
            <a:ext cx="25527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84625" y="1600200"/>
            <a:ext cx="25527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5C9EDE-6276-4C91-9C4E-98622E0FFC2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1636664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1CC3AD-8B52-49DD-9AA4-E061DD92AFE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1070133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5C352B-831D-4DF6-B34D-5B8EB2B514A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0786210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D5EF13-8D88-40A2-A233-9B9F4419EA0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4432465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861B64-33CC-4A8D-9B31-F251BE5D4D3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0753481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14AEC6-EE2D-4014-8193-CF116057911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1980075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77678D-801C-4CAC-96C0-EC206A8CD98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930727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94475" y="685800"/>
            <a:ext cx="1771650" cy="54403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279525" y="685800"/>
            <a:ext cx="5162550" cy="54403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903470-BB81-4C8B-82FC-6783A0A644A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6833497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1279525" y="685800"/>
            <a:ext cx="7086600" cy="73183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279525" y="1600200"/>
            <a:ext cx="25527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3984625" y="1600200"/>
            <a:ext cx="25527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1279525" y="3938588"/>
            <a:ext cx="25527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984625" y="3938588"/>
            <a:ext cx="25527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2EE530-80F3-47D4-960B-422555297ED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802082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F0CF08A6-3CD5-4C5D-BA30-E6A731B7A696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1C40F219-7D25-4DAE-8D27-1188152B271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43DF3A1A-EE87-450D-A913-A008C584313A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C78508FB-5DB9-48E5-A1F5-96EF1D9DB98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18623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279525" y="685800"/>
            <a:ext cx="7086600" cy="731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279525" y="1600200"/>
            <a:ext cx="5257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429375"/>
            <a:ext cx="2133600" cy="32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000000"/>
                </a:solidFill>
                <a:latin typeface="+mn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429375"/>
            <a:ext cx="2895600" cy="32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000000"/>
                </a:solidFill>
                <a:latin typeface="+mn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429375"/>
            <a:ext cx="2133600" cy="32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000000"/>
                </a:solidFill>
                <a:latin typeface="+mn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C01E8A6-BEC6-42B9-9941-2EAD668624C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250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List_aplikace_Microsoft_Office_Excel_97-20031.xls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Nadpis 3"/>
          <p:cNvSpPr>
            <a:spLocks noGrp="1"/>
          </p:cNvSpPr>
          <p:nvPr>
            <p:ph type="ctrTitle"/>
          </p:nvPr>
        </p:nvSpPr>
        <p:spPr>
          <a:xfrm>
            <a:off x="611188" y="1268413"/>
            <a:ext cx="7772400" cy="2386012"/>
          </a:xfrm>
        </p:spPr>
        <p:txBody>
          <a:bodyPr/>
          <a:lstStyle/>
          <a:p>
            <a:pPr algn="l" eaLnBrk="1" hangingPunct="1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Denisa Trubirohová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VY_32_INOVACE_07_36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_ 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Ohmův zákon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650" y="3789363"/>
            <a:ext cx="7345363" cy="1871662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Anotace: </a:t>
            </a:r>
            <a:r>
              <a:rPr lang="cs-CZ" sz="2400" b="1" dirty="0"/>
              <a:t> </a:t>
            </a:r>
            <a:r>
              <a:rPr lang="cs-CZ" sz="2400" dirty="0" smtClean="0"/>
              <a:t>Interaktivní prezentace pro 8. ročník. K pochopení Ohmova zákona.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/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/>
          </a:p>
        </p:txBody>
      </p:sp>
      <p:pic>
        <p:nvPicPr>
          <p:cNvPr id="27652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5805488"/>
            <a:ext cx="4464050" cy="79216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3" name="Obrázek 8" descr="logo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333375"/>
            <a:ext cx="792162" cy="823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88558134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611560" y="332656"/>
            <a:ext cx="8064896" cy="2808312"/>
          </a:xfrm>
        </p:spPr>
        <p:txBody>
          <a:bodyPr>
            <a:noAutofit/>
          </a:bodyPr>
          <a:lstStyle/>
          <a:p>
            <a:pPr algn="ctr"/>
            <a:r>
              <a:rPr lang="cs-CZ" sz="6600" b="1" u="sng" dirty="0" smtClean="0"/>
              <a:t>OHMŮV ZÁKON</a:t>
            </a:r>
            <a:endParaRPr lang="cs-CZ" sz="6600" b="1" u="sng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Zapojení elektrického obvodu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fontAlgn="base"/>
            <a:endParaRPr lang="cs-CZ" dirty="0" smtClean="0"/>
          </a:p>
          <a:p>
            <a:pPr fontAlgn="base"/>
            <a:r>
              <a:rPr lang="cs-CZ" dirty="0" smtClean="0"/>
              <a:t> </a:t>
            </a:r>
          </a:p>
          <a:p>
            <a:pPr fontAlgn="base"/>
            <a:endParaRPr lang="cs-CZ" dirty="0" smtClean="0"/>
          </a:p>
          <a:p>
            <a:pPr fontAlgn="base"/>
            <a:endParaRPr lang="cs-CZ" dirty="0" smtClean="0"/>
          </a:p>
          <a:p>
            <a:pPr fontAlgn="base"/>
            <a:endParaRPr lang="cs-CZ" dirty="0" smtClean="0"/>
          </a:p>
          <a:p>
            <a:pPr fontAlgn="base"/>
            <a:endParaRPr lang="cs-CZ" dirty="0" smtClean="0"/>
          </a:p>
          <a:p>
            <a:pPr fontAlgn="base"/>
            <a:endParaRPr lang="cs-CZ" dirty="0" smtClean="0"/>
          </a:p>
          <a:p>
            <a:pPr fontAlgn="base"/>
            <a:endParaRPr lang="cs-CZ" dirty="0" smtClean="0"/>
          </a:p>
          <a:p>
            <a:pPr fontAlgn="base"/>
            <a:endParaRPr lang="cs-CZ" dirty="0" smtClean="0"/>
          </a:p>
          <a:p>
            <a:pPr fontAlgn="base"/>
            <a:endParaRPr lang="cs-CZ" dirty="0" smtClean="0"/>
          </a:p>
          <a:p>
            <a:pPr fontAlgn="base"/>
            <a:endParaRPr lang="cs-CZ" dirty="0" smtClean="0"/>
          </a:p>
          <a:p>
            <a:pPr fontAlgn="base"/>
            <a:endParaRPr lang="cs-CZ" dirty="0" smtClean="0"/>
          </a:p>
          <a:p>
            <a:pPr fontAlgn="base"/>
            <a:endParaRPr lang="cs-CZ" dirty="0" smtClean="0"/>
          </a:p>
          <a:p>
            <a:endParaRPr lang="cs-CZ" dirty="0"/>
          </a:p>
        </p:txBody>
      </p:sp>
      <p:pic>
        <p:nvPicPr>
          <p:cNvPr id="9" name="Picture 9" descr="obvod-ohm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95536" y="1844824"/>
            <a:ext cx="4032448" cy="4032448"/>
          </a:xfrm>
          <a:noFill/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5004048" y="1700810"/>
          <a:ext cx="3456384" cy="4680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2128"/>
                <a:gridCol w="1152128"/>
                <a:gridCol w="1152128"/>
              </a:tblGrid>
              <a:tr h="93610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U/I</a:t>
                      </a:r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93610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1,5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0,015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</a:tr>
              <a:tr h="93610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3,0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0,030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</a:tr>
              <a:tr h="93610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4,5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0,045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</a:tr>
              <a:tr h="93610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6,0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0,060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Graf závislosti proudu na napětí</a:t>
            </a:r>
            <a:endParaRPr lang="cs-CZ" sz="3200" dirty="0"/>
          </a:p>
        </p:txBody>
      </p:sp>
      <p:graphicFrame>
        <p:nvGraphicFramePr>
          <p:cNvPr id="14383" name="Object 47"/>
          <p:cNvGraphicFramePr>
            <a:graphicFrameLocks noGrp="1" noChangeAspect="1"/>
          </p:cNvGraphicFramePr>
          <p:nvPr>
            <p:ph idx="1"/>
          </p:nvPr>
        </p:nvGraphicFramePr>
        <p:xfrm>
          <a:off x="1403648" y="1916832"/>
          <a:ext cx="6336704" cy="3672408"/>
        </p:xfrm>
        <a:graphic>
          <a:graphicData uri="http://schemas.openxmlformats.org/presentationml/2006/ole">
            <p:oleObj spid="_x0000_s17412" name="Graf" r:id="rId4" imgW="3686048" imgH="2638349" progId="Excel.Sheet.8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438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OleChart spid="1438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rgbClr val="FFFF00"/>
                </a:solidFill>
              </a:rPr>
              <a:t>Znění zákona: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=elektrický proud </a:t>
            </a:r>
            <a:r>
              <a:rPr lang="cs-CZ" b="1" dirty="0" smtClean="0">
                <a:solidFill>
                  <a:srgbClr val="FFFF00"/>
                </a:solidFill>
              </a:rPr>
              <a:t>I</a:t>
            </a:r>
            <a:r>
              <a:rPr lang="cs-CZ" dirty="0" smtClean="0"/>
              <a:t> v kovovém vodiči je  přímo úměrný elektrickému napětí </a:t>
            </a:r>
            <a:r>
              <a:rPr lang="cs-CZ" b="1" dirty="0" smtClean="0">
                <a:solidFill>
                  <a:srgbClr val="FFFF00"/>
                </a:solidFill>
              </a:rPr>
              <a:t>U</a:t>
            </a:r>
            <a:r>
              <a:rPr lang="cs-CZ" dirty="0" smtClean="0"/>
              <a:t>  mezi konci vodiče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  Ohmův zákon zavádí novou fyzikální veličinu – </a:t>
            </a:r>
            <a:r>
              <a:rPr lang="cs-CZ" b="1" dirty="0" smtClean="0">
                <a:solidFill>
                  <a:srgbClr val="FFFF00"/>
                </a:solidFill>
              </a:rPr>
              <a:t>elektrický odpor</a:t>
            </a:r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dirty="0" smtClean="0"/>
              <a:t>   Značka  </a:t>
            </a:r>
            <a:r>
              <a:rPr lang="cs-CZ" b="1" dirty="0" smtClean="0">
                <a:solidFill>
                  <a:srgbClr val="FFFF00"/>
                </a:solidFill>
              </a:rPr>
              <a:t>R</a:t>
            </a:r>
          </a:p>
          <a:p>
            <a:pPr>
              <a:buNone/>
            </a:pPr>
            <a:r>
              <a:rPr lang="cs-CZ" b="1" dirty="0" smtClean="0"/>
              <a:t>   Jednotka   </a:t>
            </a:r>
            <a:r>
              <a:rPr lang="cs-CZ" b="1" dirty="0" smtClean="0">
                <a:solidFill>
                  <a:srgbClr val="FFFF00"/>
                </a:solidFill>
              </a:rPr>
              <a:t>1 </a:t>
            </a:r>
            <a:r>
              <a:rPr lang="el-GR" b="1" dirty="0" smtClean="0">
                <a:solidFill>
                  <a:srgbClr val="FFFF00"/>
                </a:solidFill>
              </a:rPr>
              <a:t>Ω</a:t>
            </a:r>
            <a:r>
              <a:rPr lang="cs-CZ" b="1" dirty="0" smtClean="0"/>
              <a:t> (ohm)</a:t>
            </a:r>
            <a:r>
              <a:rPr lang="cs-CZ" b="1" dirty="0" smtClean="0">
                <a:solidFill>
                  <a:srgbClr val="FF0000"/>
                </a:solidFill>
              </a:rPr>
              <a:t>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200" dirty="0" smtClean="0">
                <a:solidFill>
                  <a:srgbClr val="FFFF00"/>
                </a:solidFill>
              </a:rPr>
              <a:t>Matematické vyjádření Ohmova zákona: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608512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13" name="Object 54"/>
          <p:cNvGraphicFramePr>
            <a:graphicFrameLocks noChangeAspect="1"/>
          </p:cNvGraphicFramePr>
          <p:nvPr/>
        </p:nvGraphicFramePr>
        <p:xfrm>
          <a:off x="685800" y="1600200"/>
          <a:ext cx="1600200" cy="1417638"/>
        </p:xfrm>
        <a:graphic>
          <a:graphicData uri="http://schemas.openxmlformats.org/presentationml/2006/ole">
            <p:oleObj spid="_x0000_s1035" name="Rovnice" r:id="rId3" imgW="444307" imgH="393529" progId="Equation.3">
              <p:embed/>
            </p:oleObj>
          </a:graphicData>
        </a:graphic>
      </p:graphicFrame>
      <p:graphicFrame>
        <p:nvGraphicFramePr>
          <p:cNvPr id="14392" name="Object 56"/>
          <p:cNvGraphicFramePr>
            <a:graphicFrameLocks noChangeAspect="1"/>
          </p:cNvGraphicFramePr>
          <p:nvPr/>
        </p:nvGraphicFramePr>
        <p:xfrm>
          <a:off x="5991225" y="1828800"/>
          <a:ext cx="2305050" cy="793750"/>
        </p:xfrm>
        <a:graphic>
          <a:graphicData uri="http://schemas.openxmlformats.org/presentationml/2006/ole">
            <p:oleObj spid="_x0000_s1036" name="Rovnice" r:id="rId4" imgW="571004" imgH="177646" progId="Equation.3">
              <p:embed/>
            </p:oleObj>
          </a:graphicData>
        </a:graphic>
      </p:graphicFrame>
      <p:graphicFrame>
        <p:nvGraphicFramePr>
          <p:cNvPr id="14394" name="Object 58"/>
          <p:cNvGraphicFramePr>
            <a:graphicFrameLocks noChangeAspect="1"/>
          </p:cNvGraphicFramePr>
          <p:nvPr/>
        </p:nvGraphicFramePr>
        <p:xfrm>
          <a:off x="3429000" y="1524000"/>
          <a:ext cx="1409700" cy="1454150"/>
        </p:xfrm>
        <a:graphic>
          <a:graphicData uri="http://schemas.openxmlformats.org/presentationml/2006/ole">
            <p:oleObj spid="_x0000_s1037" name="Rovnice" r:id="rId5" imgW="418918" imgH="393529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43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43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43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43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871208"/>
          </a:xfrm>
        </p:spPr>
        <p:txBody>
          <a:bodyPr/>
          <a:lstStyle/>
          <a:p>
            <a:pPr algn="l"/>
            <a:r>
              <a:rPr lang="cs-CZ" dirty="0" smtClean="0"/>
              <a:t>Rezistor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5658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= </a:t>
            </a:r>
            <a:r>
              <a:rPr lang="cs-CZ" sz="2800" u="sng" dirty="0" smtClean="0"/>
              <a:t>elektrotechnická součástka </a:t>
            </a:r>
            <a:r>
              <a:rPr lang="cs-CZ" sz="2800" dirty="0" smtClean="0"/>
              <a:t>jejíž základní   vlastností je </a:t>
            </a:r>
            <a:r>
              <a:rPr lang="cs-CZ" sz="2800" u="sng" dirty="0" smtClean="0"/>
              <a:t>odpor</a:t>
            </a:r>
          </a:p>
          <a:p>
            <a:pPr>
              <a:buNone/>
            </a:pPr>
            <a:r>
              <a:rPr lang="cs-CZ" sz="2800" dirty="0" smtClean="0"/>
              <a:t>= důvodem pro zařazení rezistoru do obvodu je obvykle </a:t>
            </a:r>
            <a:r>
              <a:rPr lang="cs-CZ" sz="2800" u="sng" dirty="0" smtClean="0"/>
              <a:t>snížení velikosti elektrického proudu </a:t>
            </a:r>
            <a:r>
              <a:rPr lang="cs-CZ" sz="2800" dirty="0" smtClean="0"/>
              <a:t>nebo</a:t>
            </a:r>
            <a:r>
              <a:rPr lang="cs-CZ" sz="2800" u="sng" dirty="0" smtClean="0"/>
              <a:t> získání určitého úbytku napětí</a:t>
            </a:r>
          </a:p>
          <a:p>
            <a:pPr>
              <a:buNone/>
            </a:pPr>
            <a:endParaRPr lang="cs-CZ" sz="2800" u="sng" dirty="0" smtClean="0"/>
          </a:p>
          <a:p>
            <a:pPr>
              <a:buNone/>
            </a:pPr>
            <a:r>
              <a:rPr lang="cs-CZ" sz="2800" dirty="0" smtClean="0"/>
              <a:t>= je izolovaný vodič navinutý v mnoha závitech na keramickém válečku</a:t>
            </a:r>
          </a:p>
          <a:p>
            <a:pPr>
              <a:buNone/>
            </a:pPr>
            <a:endParaRPr lang="cs-CZ" sz="2800" dirty="0"/>
          </a:p>
        </p:txBody>
      </p:sp>
      <p:pic>
        <p:nvPicPr>
          <p:cNvPr id="3074" name="Picture 2" descr="C:\Documents and Settings\Trubirohova\Local Settings\Temporary Internet Files\Content.IE5\WML6C36C\MP90031654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4941168"/>
            <a:ext cx="3672408" cy="1656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Nadpis 1"/>
          <p:cNvSpPr>
            <a:spLocks noGrp="1"/>
          </p:cNvSpPr>
          <p:nvPr>
            <p:ph type="title"/>
          </p:nvPr>
        </p:nvSpPr>
        <p:spPr>
          <a:xfrm>
            <a:off x="1331913" y="476250"/>
            <a:ext cx="7086600" cy="731838"/>
          </a:xfrm>
        </p:spPr>
        <p:txBody>
          <a:bodyPr/>
          <a:lstStyle/>
          <a:p>
            <a:pPr eaLnBrk="1" hangingPunct="1"/>
            <a:r>
              <a:rPr lang="cs-CZ" sz="2800" dirty="0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611188" y="1179513"/>
            <a:ext cx="6408737" cy="4525962"/>
          </a:xfrm>
        </p:spPr>
        <p:txBody>
          <a:bodyPr/>
          <a:lstStyle/>
          <a:p>
            <a:pPr eaLnBrk="1" hangingPunct="1">
              <a:defRPr/>
            </a:pPr>
            <a:r>
              <a:rPr lang="cs-CZ" sz="2000" dirty="0" smtClean="0"/>
              <a:t>Obrázky ze sady MS Office</a:t>
            </a:r>
          </a:p>
          <a:p>
            <a:pPr eaLnBrk="1" hangingPunct="1">
              <a:defRPr/>
            </a:pPr>
            <a:endParaRPr lang="cs-CZ" sz="2000" dirty="0" smtClean="0"/>
          </a:p>
          <a:p>
            <a:pPr eaLnBrk="1" hangingPunct="1">
              <a:defRPr/>
            </a:pPr>
            <a:r>
              <a:rPr lang="cs-CZ" sz="2000" dirty="0" smtClean="0"/>
              <a:t>Není-li uvedeno jinak je materiál dílem autorky podle učebních osnov odpovídajících ŠVP vyučovaných podle učebnic:</a:t>
            </a:r>
          </a:p>
          <a:p>
            <a:pPr marL="0" indent="0">
              <a:buFontTx/>
              <a:buNone/>
              <a:defRPr/>
            </a:pPr>
            <a:r>
              <a:rPr lang="cs-CZ" sz="2000" dirty="0"/>
              <a:t>KOLÁŘOVÁ, Růžena a Jiří BOHUNĚK. </a:t>
            </a:r>
            <a:r>
              <a:rPr lang="cs-CZ" sz="2000" i="1" dirty="0"/>
              <a:t>Fyzika pro 8. ročník základní školy</a:t>
            </a:r>
            <a:r>
              <a:rPr lang="cs-CZ" sz="2000" dirty="0"/>
              <a:t> [učebnice]. 1. vydání. Praha: Prometheus, spol. s.r.o., 2003. ISBN 80-7196-149-3. </a:t>
            </a:r>
            <a:endParaRPr lang="cs-CZ" sz="2000" dirty="0" smtClean="0"/>
          </a:p>
          <a:p>
            <a:pPr eaLnBrk="1" hangingPunct="1">
              <a:defRPr/>
            </a:pPr>
            <a:r>
              <a:rPr lang="cs-CZ" sz="2000" dirty="0" smtClean="0"/>
              <a:t>Citováno dne: 30. 3. 2012</a:t>
            </a:r>
          </a:p>
          <a:p>
            <a:pPr marL="0" indent="0" eaLnBrk="1" hangingPunct="1">
              <a:buFontTx/>
              <a:buNone/>
              <a:defRPr/>
            </a:pPr>
            <a:endParaRPr lang="cs-CZ" sz="2000" dirty="0" smtClean="0"/>
          </a:p>
        </p:txBody>
      </p:sp>
    </p:spTree>
    <p:extLst>
      <p:ext uri="{BB962C8B-B14F-4D97-AF65-F5344CB8AC3E}">
        <p14:creationId xmlns="" xmlns:p14="http://schemas.microsoft.com/office/powerpoint/2010/main" val="246396103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Šablona návrhu Stoh knih">
  <a:themeElements>
    <a:clrScheme name="Šablona návrhu Stoh kni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Šablona návrhu Stoh knih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Šablona návrhu Stoh kni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toh kni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toh kni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toh kni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toh kni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toh kni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228</TotalTime>
  <Words>199</Words>
  <Application>Microsoft Office PowerPoint</Application>
  <PresentationFormat>Předvádění na obrazovce (4:3)</PresentationFormat>
  <Paragraphs>52</Paragraphs>
  <Slides>8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3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3" baseType="lpstr">
      <vt:lpstr>Lití písma</vt:lpstr>
      <vt:lpstr>Motiv sady Office</vt:lpstr>
      <vt:lpstr>Šablona návrhu Stoh knih</vt:lpstr>
      <vt:lpstr>Graf</vt:lpstr>
      <vt:lpstr>Rovnice</vt:lpstr>
      <vt:lpstr>Název školy: ZŠ Klášterec nad Ohří, Krátká 676 Autor: Denisa Trubirohová Název materiálu: VY_32_INOVACE_07_36_  Ohmův zákon Číslo projektu: CZ.1.07/1.4.00/21.1115  </vt:lpstr>
      <vt:lpstr>OHMŮV ZÁKON</vt:lpstr>
      <vt:lpstr>Zapojení elektrického obvodu</vt:lpstr>
      <vt:lpstr>Graf závislosti proudu na napětí</vt:lpstr>
      <vt:lpstr>Znění zákona:</vt:lpstr>
      <vt:lpstr>Matematické vyjádření Ohmova zákona:</vt:lpstr>
      <vt:lpstr>Rezistor</vt:lpstr>
      <vt:lpstr>Použité zdroje:</vt:lpstr>
    </vt:vector>
  </TitlesOfParts>
  <Company>1. ZŠ Klášterec nad Ohří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OBVOD</dc:title>
  <dc:creator>Trubirohova</dc:creator>
  <cp:lastModifiedBy>Trubirohova</cp:lastModifiedBy>
  <cp:revision>28</cp:revision>
  <dcterms:created xsi:type="dcterms:W3CDTF">2012-03-21T09:45:27Z</dcterms:created>
  <dcterms:modified xsi:type="dcterms:W3CDTF">2012-06-15T06:32:30Z</dcterms:modified>
</cp:coreProperties>
</file>