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</p:sldMasterIdLst>
  <p:notesMasterIdLst>
    <p:notesMasterId r:id="rId16"/>
  </p:notesMasterIdLst>
  <p:sldIdLst>
    <p:sldId id="257" r:id="rId4"/>
    <p:sldId id="256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5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85" autoAdjust="0"/>
    <p:restoredTop sz="94660"/>
  </p:normalViewPr>
  <p:slideViewPr>
    <p:cSldViewPr>
      <p:cViewPr varScale="1">
        <p:scale>
          <a:sx n="65" d="100"/>
          <a:sy n="65" d="100"/>
        </p:scale>
        <p:origin x="-144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theme" Target="theme/theme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17353A8-7FA1-4607-BE63-A0EAB7A67FFE}" type="datetimeFigureOut">
              <a:rPr lang="cs-CZ" smtClean="0"/>
              <a:pPr/>
              <a:t>15.6.2012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EE68956-8D68-4551-BCE4-BBEBC8004A0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087108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993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3994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48A85571-F036-4C8D-9514-7862C7C9EE84}" type="slidenum">
              <a:rPr lang="cs-CZ">
                <a:solidFill>
                  <a:srgbClr val="000000"/>
                </a:solidFill>
              </a:rPr>
              <a:pPr eaLnBrk="1" hangingPunct="1"/>
              <a:t>1</a:t>
            </a:fld>
            <a:endParaRPr lang="cs-CZ" dirty="0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F0CF08A6-3CD5-4C5D-BA30-E6A731B7A696}" type="datetimeFigureOut">
              <a:rPr lang="cs-CZ" smtClean="0"/>
              <a:pPr/>
              <a:t>15.6.2012</a:t>
            </a:fld>
            <a:endParaRPr lang="cs-CZ" dirty="0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1C40F219-7D25-4DAE-8D27-1188152B2718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0CF08A6-3CD5-4C5D-BA30-E6A731B7A696}" type="datetimeFigureOut">
              <a:rPr lang="cs-CZ" smtClean="0"/>
              <a:pPr/>
              <a:t>15.6.2012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C40F219-7D25-4DAE-8D27-1188152B271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F0CF08A6-3CD5-4C5D-BA30-E6A731B7A696}" type="datetimeFigureOut">
              <a:rPr lang="cs-CZ" smtClean="0"/>
              <a:pPr/>
              <a:t>15.6.2012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1C40F219-7D25-4DAE-8D27-1188152B2718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0CF08A6-3CD5-4C5D-BA30-E6A731B7A696}" type="datetimeFigureOut">
              <a:rPr lang="cs-CZ" smtClean="0"/>
              <a:pPr/>
              <a:t>15.6.2012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1C40F219-7D25-4DAE-8D27-1188152B2718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0CF08A6-3CD5-4C5D-BA30-E6A731B7A696}" type="datetimeFigureOut">
              <a:rPr lang="cs-CZ" smtClean="0"/>
              <a:pPr/>
              <a:t>15.6.2012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1C40F219-7D25-4DAE-8D27-1188152B271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0CF08A6-3CD5-4C5D-BA30-E6A731B7A696}" type="datetimeFigureOut">
              <a:rPr lang="cs-CZ" smtClean="0"/>
              <a:pPr/>
              <a:t>15.6.2012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C40F219-7D25-4DAE-8D27-1188152B2718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0CF08A6-3CD5-4C5D-BA30-E6A731B7A696}" type="datetimeFigureOut">
              <a:rPr lang="cs-CZ" smtClean="0"/>
              <a:pPr/>
              <a:t>15.6.2012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C40F219-7D25-4DAE-8D27-1188152B271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F0CF08A6-3CD5-4C5D-BA30-E6A731B7A696}" type="datetimeFigureOut">
              <a:rPr lang="cs-CZ" smtClean="0"/>
              <a:pPr/>
              <a:t>15.6.2012</a:t>
            </a:fld>
            <a:endParaRPr lang="cs-CZ" dirty="0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1C40F219-7D25-4DAE-8D27-1188152B2718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dirty="0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F0CF08A6-3CD5-4C5D-BA30-E6A731B7A696}" type="datetimeFigureOut">
              <a:rPr lang="cs-CZ" smtClean="0"/>
              <a:pPr/>
              <a:t>15.6.2012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1C40F219-7D25-4DAE-8D27-1188152B2718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0CF08A6-3CD5-4C5D-BA30-E6A731B7A696}" type="datetimeFigureOut">
              <a:rPr lang="cs-CZ" smtClean="0"/>
              <a:pPr/>
              <a:t>15.6.2012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C40F219-7D25-4DAE-8D27-1188152B271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0CF08A6-3CD5-4C5D-BA30-E6A731B7A696}" type="datetimeFigureOut">
              <a:rPr lang="cs-CZ" smtClean="0"/>
              <a:pPr/>
              <a:t>15.6.2012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C40F219-7D25-4DAE-8D27-1188152B2718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345AD5C7-28E0-49FC-846F-15FC4635C9C6}" type="datetimeFigureOut">
              <a:rPr lang="cs-CZ"/>
              <a:pPr>
                <a:defRPr/>
              </a:pPr>
              <a:t>15.6.2012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4A251B91-7F34-41F5-B0CC-A4CB2919667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8178001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A69ED7D1-E368-418F-A4EC-BF64DA9B83C0}" type="datetimeFigureOut">
              <a:rPr lang="cs-CZ"/>
              <a:pPr>
                <a:defRPr/>
              </a:pPr>
              <a:t>15.6.2012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EC5DAEDA-8B2F-4FAD-9AFD-75A0DEB6548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372851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4D884C88-746C-43BF-A017-85D5DDBA164C}" type="datetimeFigureOut">
              <a:rPr lang="cs-CZ"/>
              <a:pPr>
                <a:defRPr/>
              </a:pPr>
              <a:t>15.6.2012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0E1F7952-F028-4595-9166-C8CB2A8B80D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2709138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22CF1F1F-9314-4052-A56A-09BFF72F998B}" type="datetimeFigureOut">
              <a:rPr lang="cs-CZ"/>
              <a:pPr>
                <a:defRPr/>
              </a:pPr>
              <a:t>15.6.2012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8D5282B7-422C-436F-9C6D-2E8B87872DE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176935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21C0B8B4-0BFC-4859-BD29-91B986CFD357}" type="datetimeFigureOut">
              <a:rPr lang="cs-CZ"/>
              <a:pPr>
                <a:defRPr/>
              </a:pPr>
              <a:t>15.6.2012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6BC0B352-9D26-42AD-A849-690488E54BA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7340876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7DBEFEEF-886C-44CA-8030-70E28D1CAEC4}" type="datetimeFigureOut">
              <a:rPr lang="cs-CZ"/>
              <a:pPr>
                <a:defRPr/>
              </a:pPr>
              <a:t>15.6.2012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33141E74-F465-45F9-ADC1-E32D36EDF56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1688359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50D9524F-7288-4BA8-9FA7-01626B2DFEFE}" type="datetimeFigureOut">
              <a:rPr lang="cs-CZ"/>
              <a:pPr>
                <a:defRPr/>
              </a:pPr>
              <a:t>15.6.2012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E5A5BAC1-3162-4485-8682-C819539F29A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0545572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D2ACDF4F-2FE6-4BEF-B07F-EE274F842373}" type="datetimeFigureOut">
              <a:rPr lang="cs-CZ"/>
              <a:pPr>
                <a:defRPr/>
              </a:pPr>
              <a:t>15.6.2012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E901C207-DD2E-49C9-9BDB-8CE129E22A1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9771448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33D03C83-1918-4604-B57C-411FAA9A228E}" type="datetimeFigureOut">
              <a:rPr lang="cs-CZ"/>
              <a:pPr>
                <a:defRPr/>
              </a:pPr>
              <a:t>15.6.2012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311F2D9D-13FD-4981-8F0A-B76011170D8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205958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9948BE36-46AB-4D99-87F2-86EDA7A8293F}" type="datetimeFigureOut">
              <a:rPr lang="cs-CZ"/>
              <a:pPr>
                <a:defRPr/>
              </a:pPr>
              <a:t>15.6.2012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BFB5C8E6-8D8E-47D7-A9EE-D1B61523A9E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8434358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654C0C38-43A4-4B11-8B0F-DAC6A8236126}" type="datetimeFigureOut">
              <a:rPr lang="cs-CZ"/>
              <a:pPr>
                <a:defRPr/>
              </a:pPr>
              <a:t>15.6.2012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0E0229C1-D38C-4807-9297-A0A6858DC68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463894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 bwMode="auto"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279525" y="1600200"/>
            <a:ext cx="7085013" cy="10668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279525" y="2819400"/>
            <a:ext cx="5256213" cy="1143000"/>
          </a:xfrm>
        </p:spPr>
        <p:txBody>
          <a:bodyPr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B16D73-F893-4D05-97D2-CA9C02BC60B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6272425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4651750-832D-4475-BDDD-18E439E0A85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811242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98FA7BB-34E0-4CBE-9C8F-C41688AC8BA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2461897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279525" y="1600200"/>
            <a:ext cx="25527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984625" y="1600200"/>
            <a:ext cx="25527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D5C9EDE-6276-4C91-9C4E-98622E0FFC2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1636664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9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71CC3AD-8B52-49DD-9AA4-E061DD92AFE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1070133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E5C352B-831D-4DF6-B34D-5B8EB2B514A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0786210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3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5D5EF13-8D88-40A2-A233-9B9F4419EA0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4432465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B861B64-33CC-4A8D-9B31-F251BE5D4D3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753481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314AEC6-EE2D-4014-8193-CF116057911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19800758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077678D-801C-4CAC-96C0-EC206A8CD98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9307276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94475" y="685800"/>
            <a:ext cx="1771650" cy="544036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279525" y="685800"/>
            <a:ext cx="5162550" cy="544036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8903470-BB81-4C8B-82FC-6783A0A644A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68334972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1279525" y="685800"/>
            <a:ext cx="7086600" cy="73183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279525" y="1600200"/>
            <a:ext cx="25527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3984625" y="1600200"/>
            <a:ext cx="25527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1279525" y="3938588"/>
            <a:ext cx="25527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3984625" y="3938588"/>
            <a:ext cx="25527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9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E2EE530-80F3-47D4-960B-422555297ED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020829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theme" Target="../theme/theme3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slideLayout" Target="../slideLayouts/slideLayout34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F0CF08A6-3CD5-4C5D-BA30-E6A731B7A696}" type="datetimeFigureOut">
              <a:rPr lang="cs-CZ" smtClean="0"/>
              <a:pPr/>
              <a:t>15.6.2012</a:t>
            </a:fld>
            <a:endParaRPr lang="cs-CZ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1C40F219-7D25-4DAE-8D27-1188152B2718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43DF3A1A-EE87-450D-A913-A008C584313A}" type="datetimeFigureOut">
              <a:rPr lang="cs-CZ"/>
              <a:pPr>
                <a:defRPr/>
              </a:pPr>
              <a:t>15.6.2012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C78508FB-5DB9-48E5-A1F5-96EF1D9DB98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86233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4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1279525" y="685800"/>
            <a:ext cx="7086600" cy="7318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1279525" y="1600200"/>
            <a:ext cx="52578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31" name="Rectangle 7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429375"/>
            <a:ext cx="2133600" cy="323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solidFill>
                  <a:srgbClr val="000000"/>
                </a:solidFill>
                <a:latin typeface="+mn-lt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dirty="0"/>
          </a:p>
        </p:txBody>
      </p:sp>
      <p:sp>
        <p:nvSpPr>
          <p:cNvPr id="1032" name="Rectangle 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429375"/>
            <a:ext cx="2895600" cy="323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200">
                <a:solidFill>
                  <a:srgbClr val="000000"/>
                </a:solidFill>
                <a:latin typeface="+mn-lt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dirty="0"/>
          </a:p>
        </p:txBody>
      </p:sp>
      <p:sp>
        <p:nvSpPr>
          <p:cNvPr id="1033" name="Rectangle 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429375"/>
            <a:ext cx="2133600" cy="323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rgbClr val="000000"/>
                </a:solidFill>
                <a:latin typeface="+mn-lt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C01E8A6-BEC6-42B9-9941-2EAD668624CC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2505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  <p:sldLayoutId id="2147483696" r:id="rId12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Century Gothic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Century Gothic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Century Gothic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Century Gothic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Century Gothic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Century Gothic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Century Gothic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Century Gothic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4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16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4.png"/><Relationship Id="rId4" Type="http://schemas.openxmlformats.org/officeDocument/2006/relationships/hyperlink" Target="http://www.1zsklasterec.cz/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Nadpis 3"/>
          <p:cNvSpPr>
            <a:spLocks noGrp="1"/>
          </p:cNvSpPr>
          <p:nvPr>
            <p:ph type="ctrTitle"/>
          </p:nvPr>
        </p:nvSpPr>
        <p:spPr>
          <a:xfrm>
            <a:off x="611188" y="1268413"/>
            <a:ext cx="7772400" cy="2386012"/>
          </a:xfrm>
        </p:spPr>
        <p:txBody>
          <a:bodyPr/>
          <a:lstStyle/>
          <a:p>
            <a:pPr algn="l" eaLnBrk="1" hangingPunct="1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Denisa Trubirohová</a:t>
            </a:r>
            <a:br>
              <a:rPr lang="cs-CZ" sz="2800" i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Název materiálu</a:t>
            </a:r>
            <a:r>
              <a:rPr lang="cs-CZ" sz="2800" b="1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800" i="1" smtClean="0">
                <a:latin typeface="Times New Roman" pitchFamily="18" charset="0"/>
                <a:cs typeface="Times New Roman" pitchFamily="18" charset="0"/>
              </a:rPr>
              <a:t>VY_32_INOVACE_08_36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_ Výpočet U, I a R z Ohmova zákona</a:t>
            </a:r>
            <a:br>
              <a:rPr lang="cs-CZ" sz="2800" i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 smtClean="0">
                <a:latin typeface="Times New Roman" pitchFamily="18" charset="0"/>
                <a:cs typeface="Times New Roman" pitchFamily="18" charset="0"/>
              </a:rPr>
            </a:b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755650" y="3789363"/>
            <a:ext cx="7345363" cy="1871662"/>
          </a:xfrm>
        </p:spPr>
        <p:txBody>
          <a:bodyPr rtlCol="0">
            <a:normAutofit/>
          </a:bodyPr>
          <a:lstStyle/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b="1" dirty="0" smtClean="0"/>
              <a:t>Anotace: </a:t>
            </a:r>
            <a:r>
              <a:rPr lang="cs-CZ" sz="2400" b="1" dirty="0"/>
              <a:t> </a:t>
            </a:r>
            <a:r>
              <a:rPr lang="cs-CZ" sz="2400" dirty="0" smtClean="0"/>
              <a:t>Interaktivní prezentace pro 8. ročník. K procvičení Ohmova zákona.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dirty="0"/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dirty="0"/>
          </a:p>
        </p:txBody>
      </p:sp>
      <p:pic>
        <p:nvPicPr>
          <p:cNvPr id="27652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8538" y="5805488"/>
            <a:ext cx="4464050" cy="792162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653" name="Obrázek 8" descr="logo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088" y="333375"/>
            <a:ext cx="792162" cy="823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8558134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611560" y="332656"/>
            <a:ext cx="8064896" cy="2808312"/>
          </a:xfrm>
        </p:spPr>
        <p:txBody>
          <a:bodyPr>
            <a:noAutofit/>
          </a:bodyPr>
          <a:lstStyle/>
          <a:p>
            <a:pPr algn="ctr"/>
            <a:r>
              <a:rPr lang="cs-CZ" sz="6600" b="1" u="sng" dirty="0" smtClean="0"/>
              <a:t>Výpočet U, I,R</a:t>
            </a:r>
            <a:endParaRPr lang="cs-CZ" sz="6600" b="1" u="sng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381000" y="23813"/>
            <a:ext cx="8229600" cy="1143000"/>
          </a:xfrm>
        </p:spPr>
        <p:txBody>
          <a:bodyPr/>
          <a:lstStyle/>
          <a:p>
            <a:pPr algn="l" eaLnBrk="1" hangingPunct="1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Odpověz na otázky: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1000" y="1143000"/>
            <a:ext cx="8229600" cy="5181600"/>
          </a:xfrm>
        </p:spPr>
        <p:txBody>
          <a:bodyPr/>
          <a:lstStyle/>
          <a:p>
            <a:pPr marL="514350" indent="-514350" eaLnBrk="1" hangingPunct="1">
              <a:buFontTx/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Ohmův zákon vyjadřuje vztah mezi třemi veličinami, kterými?</a:t>
            </a:r>
          </a:p>
          <a:p>
            <a:pPr marL="514350" indent="-514350" eaLnBrk="1" hangingPunct="1">
              <a:buFontTx/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…………………………………………………..</a:t>
            </a:r>
          </a:p>
          <a:p>
            <a:pPr marL="514350" indent="-514350" eaLnBrk="1" hangingPunct="1">
              <a:buFontTx/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2.  Jak značíme elektrický odpor a jakou má základní jednotku?</a:t>
            </a:r>
          </a:p>
          <a:p>
            <a:pPr marL="514350" indent="-514350" eaLnBrk="1" hangingPunct="1">
              <a:buFontTx/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…………………………………………………..</a:t>
            </a:r>
          </a:p>
          <a:p>
            <a:pPr marL="514350" indent="-514350" eaLnBrk="1" hangingPunct="1">
              <a:buFontTx/>
              <a:buAutoNum type="arabicPeriod" startAt="3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Podle kterého vzorce vypočítáme elektrický odpor?</a:t>
            </a:r>
          </a:p>
          <a:p>
            <a:pPr marL="514350" indent="-514350" eaLnBrk="1" hangingPunct="1">
              <a:buFontTx/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………………………………………………….</a:t>
            </a:r>
          </a:p>
        </p:txBody>
      </p:sp>
    </p:spTree>
    <p:extLst>
      <p:ext uri="{BB962C8B-B14F-4D97-AF65-F5344CB8AC3E}">
        <p14:creationId xmlns:p14="http://schemas.microsoft.com/office/powerpoint/2010/main" val="1054965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sah 2"/>
          <p:cNvSpPr>
            <a:spLocks noGrp="1"/>
          </p:cNvSpPr>
          <p:nvPr>
            <p:ph idx="1"/>
          </p:nvPr>
        </p:nvSpPr>
        <p:spPr>
          <a:xfrm>
            <a:off x="457200" y="533400"/>
            <a:ext cx="8229600" cy="5592763"/>
          </a:xfrm>
        </p:spPr>
        <p:txBody>
          <a:bodyPr/>
          <a:lstStyle/>
          <a:p>
            <a:pPr marL="0" indent="0" eaLnBrk="1" hangingPunct="1">
              <a:buFontTx/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4. Jak se jmenuje měřící přístroj, kterým můžeme změřit elektrický odpor?</a:t>
            </a:r>
          </a:p>
          <a:p>
            <a:pPr marL="0" indent="0" eaLnBrk="1" hangingPunct="1">
              <a:buFontTx/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…………………………………………………..</a:t>
            </a:r>
          </a:p>
          <a:p>
            <a:pPr marL="0" indent="0" eaLnBrk="1" hangingPunct="1">
              <a:buFontTx/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5. Kterou elektrotechnickou součástku zapojujeme, abychom zmenšily proud procházející obvodem?</a:t>
            </a:r>
          </a:p>
          <a:p>
            <a:pPr marL="0" indent="0" eaLnBrk="1" hangingPunct="1">
              <a:buFontTx/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…………………………………………………..</a:t>
            </a:r>
          </a:p>
          <a:p>
            <a:pPr marL="0" indent="0" eaLnBrk="1" hangingPunct="1">
              <a:buFontTx/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6. Jaký je vztah mezi proudem a napětím podle Ohmova zákona?</a:t>
            </a:r>
          </a:p>
          <a:p>
            <a:pPr marL="0" indent="0" eaLnBrk="1" hangingPunct="1">
              <a:buFontTx/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………………………………………………….</a:t>
            </a:r>
          </a:p>
        </p:txBody>
      </p:sp>
    </p:spTree>
    <p:extLst>
      <p:ext uri="{BB962C8B-B14F-4D97-AF65-F5344CB8AC3E}">
        <p14:creationId xmlns:p14="http://schemas.microsoft.com/office/powerpoint/2010/main" val="10379866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>
          <a:xfrm>
            <a:off x="381000" y="23813"/>
            <a:ext cx="8229600" cy="1143000"/>
          </a:xfrm>
        </p:spPr>
        <p:txBody>
          <a:bodyPr/>
          <a:lstStyle/>
          <a:p>
            <a:pPr algn="l" eaLnBrk="1" hangingPunct="1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Odpověz na otázky:</a:t>
            </a:r>
          </a:p>
        </p:txBody>
      </p:sp>
      <p:sp>
        <p:nvSpPr>
          <p:cNvPr id="3" name="Zástupný symbol pro obsah 2"/>
          <p:cNvSpPr>
            <a:spLocks noGrp="1" noRot="1" noChangeAspect="1" noMove="1" noResize="1" noEditPoints="1" noAdjustHandles="1" noChangeArrowheads="1" noChangeShapeType="1" noTextEdit="1"/>
          </p:cNvSpPr>
          <p:nvPr>
            <p:ph idx="1"/>
          </p:nvPr>
        </p:nvSpPr>
        <p:spPr>
          <a:xfrm>
            <a:off x="381000" y="838200"/>
            <a:ext cx="8229600" cy="5791200"/>
          </a:xfrm>
          <a:blipFill rotWithShape="1">
            <a:blip r:embed="rId2" cstate="print"/>
            <a:stretch>
              <a:fillRect l="-2296" t="-1474"/>
            </a:stretch>
          </a:blipFill>
          <a:extLst/>
        </p:spPr>
        <p:txBody>
          <a:bodyPr/>
          <a:lstStyle/>
          <a:p>
            <a:r>
              <a:rPr lang="cs-CZ" dirty="0">
                <a:noFill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760305114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Zástupný symbol pro obsah 2"/>
          <p:cNvSpPr>
            <a:spLocks noGrp="1"/>
          </p:cNvSpPr>
          <p:nvPr>
            <p:ph idx="1"/>
          </p:nvPr>
        </p:nvSpPr>
        <p:spPr>
          <a:xfrm>
            <a:off x="457200" y="533400"/>
            <a:ext cx="8229600" cy="5592763"/>
          </a:xfrm>
        </p:spPr>
        <p:txBody>
          <a:bodyPr/>
          <a:lstStyle/>
          <a:p>
            <a:pPr marL="0" indent="0" eaLnBrk="1" hangingPunct="1">
              <a:buFontTx/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4. Jak se jmenuje měřící přístroj, kterým můžeme změřit elektrický odpor?</a:t>
            </a:r>
          </a:p>
          <a:p>
            <a:pPr marL="0" indent="0" eaLnBrk="1" hangingPunct="1">
              <a:buFontTx/>
              <a:buNone/>
            </a:pP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…ohmmetr …………………………………..</a:t>
            </a:r>
          </a:p>
          <a:p>
            <a:pPr marL="0" indent="0" eaLnBrk="1" hangingPunct="1">
              <a:buFontTx/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5. Kterou elektrotechnickou součástku zapojujeme, abychom zmenšily proud procházející obvodem?</a:t>
            </a:r>
          </a:p>
          <a:p>
            <a:pPr marL="0" indent="0" eaLnBrk="1" hangingPunct="1">
              <a:buFontTx/>
              <a:buNone/>
            </a:pP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…rezistor …………………………………..</a:t>
            </a:r>
          </a:p>
          <a:p>
            <a:pPr marL="0" indent="0" eaLnBrk="1" hangingPunct="1">
              <a:buFontTx/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6. Jaký je vztah mezi proudem a napětím podle Ohmova zákona?</a:t>
            </a:r>
          </a:p>
          <a:p>
            <a:pPr marL="0" indent="0" eaLnBrk="1" hangingPunct="1">
              <a:buFontTx/>
              <a:buNone/>
            </a:pP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proud je přímo úměrný napětí mezi konci vodiče </a:t>
            </a:r>
          </a:p>
        </p:txBody>
      </p:sp>
    </p:spTree>
    <p:extLst>
      <p:ext uri="{BB962C8B-B14F-4D97-AF65-F5344CB8AC3E}">
        <p14:creationId xmlns:p14="http://schemas.microsoft.com/office/powerpoint/2010/main" val="1076243270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Připomenutí vzorců:</a:t>
            </a:r>
          </a:p>
        </p:txBody>
      </p:sp>
      <p:sp>
        <p:nvSpPr>
          <p:cNvPr id="4" name="Rovnoramenný trojúhelník 3"/>
          <p:cNvSpPr/>
          <p:nvPr/>
        </p:nvSpPr>
        <p:spPr>
          <a:xfrm>
            <a:off x="725488" y="1981200"/>
            <a:ext cx="3694112" cy="3581400"/>
          </a:xfrm>
          <a:prstGeom prst="triangle">
            <a:avLst/>
          </a:prstGeom>
          <a:noFill/>
          <a:ln w="28575">
            <a:solidFill>
              <a:srgbClr val="CC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1579563" y="4343400"/>
            <a:ext cx="2078037" cy="0"/>
          </a:xfrm>
          <a:prstGeom prst="line">
            <a:avLst/>
          </a:prstGeom>
          <a:ln w="28575">
            <a:solidFill>
              <a:srgbClr val="CC33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2209800" y="3124200"/>
            <a:ext cx="685800" cy="830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cs-CZ" sz="4800" b="1" dirty="0">
                <a:solidFill>
                  <a:srgbClr val="FF0000"/>
                </a:solidFill>
              </a:rPr>
              <a:t>U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1579563" y="4557713"/>
            <a:ext cx="658812" cy="830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cs-CZ" sz="4800" b="1" dirty="0">
                <a:solidFill>
                  <a:srgbClr val="FF0000"/>
                </a:solidFill>
              </a:rPr>
              <a:t>R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3062288" y="4572000"/>
            <a:ext cx="457200" cy="830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cs-CZ" sz="4800" b="1" dirty="0">
                <a:solidFill>
                  <a:srgbClr val="FF0000"/>
                </a:solidFill>
              </a:rPr>
              <a:t>I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2428875" y="4395788"/>
            <a:ext cx="379413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cs-CZ" sz="5400" b="1" dirty="0">
                <a:solidFill>
                  <a:srgbClr val="FF0000"/>
                </a:solidFill>
              </a:rPr>
              <a:t>.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2209800" y="3124200"/>
            <a:ext cx="685800" cy="830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cs-CZ" sz="4800" b="1" dirty="0">
                <a:solidFill>
                  <a:srgbClr val="FF0000"/>
                </a:solidFill>
              </a:rPr>
              <a:t>U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2205038" y="3124200"/>
            <a:ext cx="685800" cy="830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cs-CZ" sz="4800" b="1" dirty="0">
                <a:solidFill>
                  <a:srgbClr val="FF0000"/>
                </a:solidFill>
              </a:rPr>
              <a:t>U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1546225" y="4557713"/>
            <a:ext cx="658813" cy="830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cs-CZ" sz="4800" b="1" dirty="0">
                <a:solidFill>
                  <a:srgbClr val="FF0000"/>
                </a:solidFill>
              </a:rPr>
              <a:t>R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1546225" y="4552950"/>
            <a:ext cx="658813" cy="831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cs-CZ" sz="4800" b="1" dirty="0">
                <a:solidFill>
                  <a:srgbClr val="FF0000"/>
                </a:solidFill>
              </a:rPr>
              <a:t>R</a:t>
            </a:r>
          </a:p>
        </p:txBody>
      </p:sp>
      <p:sp>
        <p:nvSpPr>
          <p:cNvPr id="22" name="TextovéPole 21"/>
          <p:cNvSpPr txBox="1">
            <a:spLocks noChangeArrowheads="1"/>
          </p:cNvSpPr>
          <p:nvPr/>
        </p:nvSpPr>
        <p:spPr bwMode="auto">
          <a:xfrm>
            <a:off x="2428875" y="4395788"/>
            <a:ext cx="379413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cs-CZ" sz="5400" b="1" dirty="0">
                <a:solidFill>
                  <a:srgbClr val="FF0000"/>
                </a:solidFill>
              </a:rPr>
              <a:t>.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3062288" y="4572000"/>
            <a:ext cx="457200" cy="831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cs-CZ" sz="4800" b="1" dirty="0">
                <a:solidFill>
                  <a:srgbClr val="FF0000"/>
                </a:solidFill>
              </a:rPr>
              <a:t>I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3044825" y="4587875"/>
            <a:ext cx="457200" cy="830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cs-CZ" sz="4800" b="1" dirty="0">
                <a:solidFill>
                  <a:srgbClr val="FF0000"/>
                </a:solidFill>
              </a:rPr>
              <a:t>I</a:t>
            </a:r>
          </a:p>
        </p:txBody>
      </p:sp>
      <p:cxnSp>
        <p:nvCxnSpPr>
          <p:cNvPr id="20" name="Přímá spojnice 19"/>
          <p:cNvCxnSpPr/>
          <p:nvPr/>
        </p:nvCxnSpPr>
        <p:spPr>
          <a:xfrm>
            <a:off x="1884363" y="4343400"/>
            <a:ext cx="1177925" cy="0"/>
          </a:xfrm>
          <a:prstGeom prst="line">
            <a:avLst/>
          </a:prstGeom>
          <a:ln w="28575">
            <a:solidFill>
              <a:srgbClr val="CC33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2205038" y="4356100"/>
            <a:ext cx="917575" cy="0"/>
          </a:xfrm>
          <a:prstGeom prst="line">
            <a:avLst/>
          </a:prstGeom>
          <a:ln w="28575">
            <a:solidFill>
              <a:srgbClr val="CC33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ovéPole 22"/>
          <p:cNvSpPr txBox="1">
            <a:spLocks noChangeArrowheads="1"/>
          </p:cNvSpPr>
          <p:nvPr/>
        </p:nvSpPr>
        <p:spPr bwMode="auto">
          <a:xfrm>
            <a:off x="5334000" y="1828800"/>
            <a:ext cx="609600" cy="830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cs-CZ" sz="4800" b="1" dirty="0">
                <a:solidFill>
                  <a:srgbClr val="FF0000"/>
                </a:solidFill>
              </a:rPr>
              <a:t>=</a:t>
            </a:r>
          </a:p>
        </p:txBody>
      </p:sp>
      <p:sp>
        <p:nvSpPr>
          <p:cNvPr id="24" name="TextovéPole 23"/>
          <p:cNvSpPr txBox="1">
            <a:spLocks noChangeArrowheads="1"/>
          </p:cNvSpPr>
          <p:nvPr/>
        </p:nvSpPr>
        <p:spPr bwMode="auto">
          <a:xfrm>
            <a:off x="5257800" y="2960688"/>
            <a:ext cx="609600" cy="831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cs-CZ" sz="4800" b="1" dirty="0">
                <a:solidFill>
                  <a:srgbClr val="FF0000"/>
                </a:solidFill>
              </a:rPr>
              <a:t>=</a:t>
            </a:r>
          </a:p>
        </p:txBody>
      </p:sp>
      <p:sp>
        <p:nvSpPr>
          <p:cNvPr id="25" name="TextovéPole 24"/>
          <p:cNvSpPr txBox="1">
            <a:spLocks noChangeArrowheads="1"/>
          </p:cNvSpPr>
          <p:nvPr/>
        </p:nvSpPr>
        <p:spPr bwMode="auto">
          <a:xfrm>
            <a:off x="5791200" y="4591050"/>
            <a:ext cx="609600" cy="831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cs-CZ" sz="4800" b="1" dirty="0">
                <a:solidFill>
                  <a:srgbClr val="FF0000"/>
                </a:solidFill>
              </a:rPr>
              <a:t>=</a:t>
            </a:r>
          </a:p>
        </p:txBody>
      </p:sp>
    </p:spTree>
    <p:extLst>
      <p:ext uri="{BB962C8B-B14F-4D97-AF65-F5344CB8AC3E}">
        <p14:creationId xmlns:p14="http://schemas.microsoft.com/office/powerpoint/2010/main" val="28114660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2.22222E-6 L 0.27968 -0.1826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976" y="-91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12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2.96296E-6 L 0.46997 -0.39121 " pathEditMode="relative" rAng="0" ptsTypes="AA">
                                      <p:cBhvr>
                                        <p:cTn id="1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490" y="-1956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15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3.33333E-6 L 0.43802 -0.38611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892" y="-193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6500"/>
                            </p:stCondLst>
                            <p:childTnLst>
                              <p:par>
                                <p:cTn id="18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1.85185E-6 L 0.40868 -0.39607 " pathEditMode="relative" rAng="0" ptsTypes="AA">
                                      <p:cBhvr>
                                        <p:cTn id="19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434" y="-1981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1.11022E-16 L 0.34132 -0.23611 " pathEditMode="relative" rAng="0" ptsTypes="AA">
                                      <p:cBhvr>
                                        <p:cTn id="2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066" y="-118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9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2.22222E-6 L 0.40416 -0.09375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208" y="-469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32" presetID="63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4.81481E-6 L 0.38368 -0.1463 " pathEditMode="relative" rAng="0" ptsTypes="AA">
                                      <p:cBhvr>
                                        <p:cTn id="33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184" y="-731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6500"/>
                            </p:stCondLst>
                            <p:childTnLst>
                              <p:par>
                                <p:cTn id="35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4.81481E-6 L 0.3151 -0.18287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747" y="-91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9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3.33333E-6 L 0.24843 -0.00486 " pathEditMode="relative" rAng="0" ptsTypes="AA">
                                      <p:cBhvr>
                                        <p:cTn id="4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413" y="-2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4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46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2.22222E-6 L 0.47916 0.1507 " pathEditMode="relative" rAng="0" ptsTypes="AA">
                                      <p:cBhvr>
                                        <p:cTn id="4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958" y="75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49" presetID="63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382 -3.33333E-6 L 0.48784 0.08889 " pathEditMode="relative" rAng="0" ptsTypes="AA">
                                      <p:cBhvr>
                                        <p:cTn id="50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583" y="4444"/>
                                    </p:animMotion>
                                  </p:childTnLst>
                                </p:cTn>
                              </p:par>
                              <p:par>
                                <p:cTn id="51" presetID="1" presetClass="exit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 nodeType="afterGroup">
                            <p:stCondLst>
                              <p:cond delay="6500"/>
                            </p:stCondLst>
                            <p:childTnLst>
                              <p:par>
                                <p:cTn id="54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1.11022E-16 L 0.54497 0.06389 " pathEditMode="relative" rAng="0" ptsTypes="AA">
                                      <p:cBhvr>
                                        <p:cTn id="55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240" y="319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22" grpId="0"/>
      <p:bldP spid="17" grpId="0"/>
      <p:bldP spid="18" grpId="0"/>
      <p:bldP spid="23" grpId="0"/>
      <p:bldP spid="24" grpId="0"/>
      <p:bldP spid="2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Vypočítej úlohu ze sbírky: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800600" y="3886200"/>
            <a:ext cx="3200400" cy="2362200"/>
          </a:xfrm>
        </p:spPr>
        <p:txBody>
          <a:bodyPr/>
          <a:lstStyle/>
          <a:p>
            <a:pPr marL="0" indent="0" eaLnBrk="1" hangingPunct="1">
              <a:buFontTx/>
              <a:buNone/>
              <a:defRPr/>
            </a:pPr>
            <a:r>
              <a:rPr lang="cs-CZ" sz="4000" b="1" i="1" dirty="0" smtClean="0">
                <a:latin typeface="Times New Roman" pitchFamily="18" charset="0"/>
                <a:cs typeface="Times New Roman" pitchFamily="18" charset="0"/>
              </a:rPr>
              <a:t>U = 150 . 0,5</a:t>
            </a:r>
          </a:p>
          <a:p>
            <a:pPr marL="0" indent="0" eaLnBrk="1" hangingPunct="1">
              <a:buFontTx/>
              <a:buNone/>
              <a:defRPr/>
            </a:pPr>
            <a:r>
              <a:rPr lang="cs-CZ" sz="4000" b="1" i="1" u="dbl" dirty="0" smtClean="0">
                <a:latin typeface="Times New Roman" pitchFamily="18" charset="0"/>
                <a:cs typeface="Times New Roman" pitchFamily="18" charset="0"/>
              </a:rPr>
              <a:t>U = 75 V</a:t>
            </a:r>
          </a:p>
          <a:p>
            <a:pPr marL="0" indent="0" eaLnBrk="1" hangingPunct="1">
              <a:buFontTx/>
              <a:buNone/>
              <a:defRPr/>
            </a:pPr>
            <a:endParaRPr lang="cs-CZ" sz="4000" b="1" i="1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Rectangle 10"/>
          <p:cNvSpPr>
            <a:spLocks noGrp="1" noChangeArrowheads="1"/>
          </p:cNvSpPr>
          <p:nvPr>
            <p:ph sz="half" idx="1"/>
          </p:nvPr>
        </p:nvSpPr>
        <p:spPr>
          <a:xfrm>
            <a:off x="1066800" y="1600200"/>
            <a:ext cx="4038600" cy="304800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sz="2400" b="1" i="1" dirty="0" smtClean="0"/>
              <a:t>234</a:t>
            </a:r>
            <a:r>
              <a:rPr lang="cs-CZ" sz="4000" b="1" i="1" dirty="0" smtClean="0"/>
              <a:t>.</a:t>
            </a:r>
          </a:p>
          <a:p>
            <a:pPr eaLnBrk="1" hangingPunct="1">
              <a:buFontTx/>
              <a:buNone/>
            </a:pPr>
            <a:r>
              <a:rPr lang="cs-CZ" sz="4000" b="1" i="1" dirty="0" smtClean="0"/>
              <a:t> </a:t>
            </a:r>
            <a:r>
              <a:rPr lang="cs-CZ" sz="4000" b="1" i="1" dirty="0" smtClean="0">
                <a:latin typeface="Times New Roman" pitchFamily="18" charset="0"/>
              </a:rPr>
              <a:t>R = 150</a:t>
            </a:r>
            <a:r>
              <a:rPr lang="el-GR" sz="4000" b="1" i="1" smtClean="0">
                <a:latin typeface="Times New Roman" pitchFamily="18" charset="0"/>
                <a:cs typeface="Arial" charset="0"/>
              </a:rPr>
              <a:t>Ω</a:t>
            </a:r>
            <a:endParaRPr lang="cs-CZ" sz="4000" b="1" i="1" dirty="0" smtClean="0">
              <a:latin typeface="Times New Roman" pitchFamily="18" charset="0"/>
              <a:cs typeface="Arial" charset="0"/>
            </a:endParaRPr>
          </a:p>
          <a:p>
            <a:pPr eaLnBrk="1" hangingPunct="1">
              <a:buFontTx/>
              <a:buNone/>
            </a:pPr>
            <a:r>
              <a:rPr lang="cs-CZ" sz="4000" b="1" i="1" dirty="0" smtClean="0">
                <a:latin typeface="Times New Roman" pitchFamily="18" charset="0"/>
                <a:cs typeface="Arial" charset="0"/>
              </a:rPr>
              <a:t> I = 0,5 A</a:t>
            </a:r>
          </a:p>
          <a:p>
            <a:pPr eaLnBrk="1" hangingPunct="1">
              <a:buFontTx/>
              <a:buNone/>
            </a:pPr>
            <a:r>
              <a:rPr lang="cs-CZ" sz="4000" b="1" i="1" dirty="0" smtClean="0">
                <a:latin typeface="Times New Roman" pitchFamily="18" charset="0"/>
                <a:cs typeface="Arial" charset="0"/>
              </a:rPr>
              <a:t> </a:t>
            </a:r>
            <a:r>
              <a:rPr lang="cs-CZ" sz="4000" b="1" i="1" u="sng" dirty="0" smtClean="0">
                <a:latin typeface="Times New Roman" pitchFamily="18" charset="0"/>
                <a:cs typeface="Arial" charset="0"/>
              </a:rPr>
              <a:t>U = ?</a:t>
            </a:r>
            <a:endParaRPr lang="el-GR" sz="4000" b="1" i="1" u="sng" smtClean="0">
              <a:latin typeface="Times New Roman" pitchFamily="18" charset="0"/>
              <a:cs typeface="Arial" charset="0"/>
            </a:endParaRPr>
          </a:p>
        </p:txBody>
      </p:sp>
      <p:sp>
        <p:nvSpPr>
          <p:cNvPr id="6" name="TextovéPole 5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572000" y="3151238"/>
            <a:ext cx="3048000" cy="830997"/>
          </a:xfrm>
          <a:prstGeom prst="rect">
            <a:avLst/>
          </a:prstGeom>
          <a:blipFill rotWithShape="1">
            <a:blip r:embed="rId2" cstate="print"/>
            <a:stretch>
              <a:fillRect/>
            </a:stretch>
          </a:blipFill>
        </p:spPr>
        <p:txBody>
          <a:bodyPr/>
          <a:lstStyle/>
          <a:p>
            <a:r>
              <a:rPr lang="cs-CZ" dirty="0">
                <a:noFill/>
              </a:rPr>
              <a:t> </a:t>
            </a:r>
          </a:p>
        </p:txBody>
      </p:sp>
      <p:sp>
        <p:nvSpPr>
          <p:cNvPr id="8" name="Obdélník 7"/>
          <p:cNvSpPr/>
          <p:nvPr/>
        </p:nvSpPr>
        <p:spPr>
          <a:xfrm>
            <a:off x="4038600" y="3981450"/>
            <a:ext cx="5105400" cy="2876550"/>
          </a:xfrm>
          <a:prstGeom prst="rect">
            <a:avLst/>
          </a:prstGeom>
          <a:gradFill>
            <a:gsLst>
              <a:gs pos="0">
                <a:srgbClr val="FFE7FF"/>
              </a:gs>
              <a:gs pos="50000">
                <a:srgbClr val="FCD0F4"/>
              </a:gs>
              <a:gs pos="100000">
                <a:srgbClr val="FFE7FF"/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4038600" y="2514600"/>
            <a:ext cx="5105400" cy="4343400"/>
          </a:xfrm>
          <a:prstGeom prst="rect">
            <a:avLst/>
          </a:prstGeom>
          <a:gradFill>
            <a:gsLst>
              <a:gs pos="0">
                <a:srgbClr val="FFE7FF"/>
              </a:gs>
              <a:gs pos="50000">
                <a:srgbClr val="FCD0F4"/>
              </a:gs>
              <a:gs pos="100000">
                <a:srgbClr val="FFE7FF"/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123474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7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6" presetID="7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1" presetID="7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xit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Horizontal)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xit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Horizontal)">
                                      <p:cBhvr>
                                        <p:cTn id="3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8" grpId="0" animBg="1"/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9" name="Rectangle 5"/>
          <p:cNvSpPr>
            <a:spLocks noGrp="1" noChangeArrowheads="1"/>
          </p:cNvSpPr>
          <p:nvPr>
            <p:ph sz="half" idx="1"/>
          </p:nvPr>
        </p:nvSpPr>
        <p:spPr>
          <a:xfrm>
            <a:off x="1143000" y="1143000"/>
            <a:ext cx="4038600" cy="3222625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sz="2400" b="1" i="1" dirty="0" smtClean="0"/>
              <a:t>235.</a:t>
            </a:r>
          </a:p>
          <a:p>
            <a:pPr eaLnBrk="1" hangingPunct="1">
              <a:buFontTx/>
              <a:buNone/>
            </a:pPr>
            <a:r>
              <a:rPr lang="cs-CZ" sz="4000" b="1" i="1" dirty="0" smtClean="0">
                <a:latin typeface="Times New Roman" pitchFamily="18" charset="0"/>
              </a:rPr>
              <a:t>U = 6V</a:t>
            </a:r>
          </a:p>
          <a:p>
            <a:pPr eaLnBrk="1" hangingPunct="1">
              <a:buFontTx/>
              <a:buNone/>
            </a:pPr>
            <a:r>
              <a:rPr lang="cs-CZ" sz="4000" b="1" i="1" dirty="0" smtClean="0">
                <a:latin typeface="Times New Roman" pitchFamily="18" charset="0"/>
              </a:rPr>
              <a:t>I  = 0,3A</a:t>
            </a:r>
          </a:p>
          <a:p>
            <a:pPr eaLnBrk="1" hangingPunct="1">
              <a:buFontTx/>
              <a:buNone/>
            </a:pPr>
            <a:r>
              <a:rPr lang="cs-CZ" sz="4000" b="1" i="1" u="sng" dirty="0" smtClean="0">
                <a:latin typeface="Times New Roman" pitchFamily="18" charset="0"/>
              </a:rPr>
              <a:t>R = ?   </a:t>
            </a:r>
            <a:endParaRPr lang="el-GR" sz="4000" b="1" i="1" smtClean="0">
              <a:latin typeface="Times New Roman" pitchFamily="18" charset="0"/>
              <a:cs typeface="Arial" charset="0"/>
            </a:endParaRPr>
          </a:p>
        </p:txBody>
      </p:sp>
      <p:sp>
        <p:nvSpPr>
          <p:cNvPr id="9219" name="Zástupný symbol pro obsah 4"/>
          <p:cNvSpPr>
            <a:spLocks noGrp="1"/>
          </p:cNvSpPr>
          <p:nvPr>
            <p:ph sz="half" idx="2"/>
          </p:nvPr>
        </p:nvSpPr>
        <p:spPr>
          <a:xfrm>
            <a:off x="4953000" y="4114800"/>
            <a:ext cx="3733800" cy="1828800"/>
          </a:xfrm>
        </p:spPr>
        <p:txBody>
          <a:bodyPr/>
          <a:lstStyle/>
          <a:p>
            <a:pPr marL="0" indent="0" eaLnBrk="1" hangingPunct="1">
              <a:buFontTx/>
              <a:buNone/>
            </a:pPr>
            <a:r>
              <a:rPr lang="cs-CZ" sz="4000" b="1" i="1" dirty="0" smtClean="0">
                <a:latin typeface="Times New Roman" pitchFamily="18" charset="0"/>
                <a:cs typeface="Times New Roman" pitchFamily="18" charset="0"/>
              </a:rPr>
              <a:t>R = 6:0,3</a:t>
            </a:r>
          </a:p>
          <a:p>
            <a:pPr marL="0" indent="0" eaLnBrk="1" hangingPunct="1">
              <a:buFontTx/>
              <a:buNone/>
            </a:pPr>
            <a:r>
              <a:rPr lang="cs-CZ" sz="4000" b="1" i="1" dirty="0" smtClean="0">
                <a:latin typeface="Times New Roman" pitchFamily="18" charset="0"/>
                <a:cs typeface="Times New Roman" pitchFamily="18" charset="0"/>
              </a:rPr>
              <a:t>R = 20</a:t>
            </a:r>
            <a:r>
              <a:rPr lang="el-GR" sz="4000" b="1" i="1" smtClean="0">
                <a:latin typeface="Times New Roman" pitchFamily="18" charset="0"/>
                <a:cs typeface="Times New Roman" pitchFamily="18" charset="0"/>
              </a:rPr>
              <a:t>Ω</a:t>
            </a:r>
            <a:endParaRPr lang="cs-CZ" sz="4000" b="1" i="1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 eaLnBrk="1" hangingPunct="1">
              <a:buFontTx/>
              <a:buNone/>
            </a:pPr>
            <a:endParaRPr lang="cs-CZ" sz="4000" b="1" i="1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220" name="Text Box 8"/>
          <p:cNvSpPr txBox="1">
            <a:spLocks noChangeArrowheads="1"/>
          </p:cNvSpPr>
          <p:nvPr/>
        </p:nvSpPr>
        <p:spPr bwMode="auto">
          <a:xfrm>
            <a:off x="533400" y="3657600"/>
            <a:ext cx="16764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cs-CZ" dirty="0">
              <a:latin typeface="Arial" charset="0"/>
            </a:endParaRPr>
          </a:p>
        </p:txBody>
      </p:sp>
      <p:sp>
        <p:nvSpPr>
          <p:cNvPr id="9221" name="Text Box 9"/>
          <p:cNvSpPr txBox="1">
            <a:spLocks noChangeArrowheads="1"/>
          </p:cNvSpPr>
          <p:nvPr/>
        </p:nvSpPr>
        <p:spPr bwMode="auto">
          <a:xfrm>
            <a:off x="914400" y="5029200"/>
            <a:ext cx="1752600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cs-CZ" sz="2800" dirty="0"/>
              <a:t> </a:t>
            </a:r>
          </a:p>
        </p:txBody>
      </p:sp>
      <p:sp>
        <p:nvSpPr>
          <p:cNvPr id="3" name="TextovéPole 2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610100" y="2600167"/>
            <a:ext cx="2362200" cy="1240789"/>
          </a:xfrm>
          <a:prstGeom prst="rect">
            <a:avLst/>
          </a:prstGeom>
          <a:blipFill rotWithShape="1">
            <a:blip r:embed="rId2" cstate="print"/>
            <a:stretch>
              <a:fillRect/>
            </a:stretch>
          </a:blipFill>
        </p:spPr>
        <p:txBody>
          <a:bodyPr/>
          <a:lstStyle/>
          <a:p>
            <a:r>
              <a:rPr lang="cs-CZ" dirty="0">
                <a:noFill/>
              </a:rPr>
              <a:t> </a:t>
            </a:r>
          </a:p>
        </p:txBody>
      </p:sp>
      <p:sp>
        <p:nvSpPr>
          <p:cNvPr id="7" name="Obdélník 6"/>
          <p:cNvSpPr/>
          <p:nvPr/>
        </p:nvSpPr>
        <p:spPr>
          <a:xfrm>
            <a:off x="3886200" y="4024313"/>
            <a:ext cx="5257800" cy="2833687"/>
          </a:xfrm>
          <a:prstGeom prst="rect">
            <a:avLst/>
          </a:prstGeom>
          <a:gradFill>
            <a:gsLst>
              <a:gs pos="0">
                <a:srgbClr val="FFE7FF"/>
              </a:gs>
              <a:gs pos="50000">
                <a:srgbClr val="FCD0F4"/>
              </a:gs>
              <a:gs pos="100000">
                <a:srgbClr val="FFE7FF"/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3886200" y="1905000"/>
            <a:ext cx="5257800" cy="4953000"/>
          </a:xfrm>
          <a:prstGeom prst="rect">
            <a:avLst/>
          </a:prstGeom>
          <a:gradFill>
            <a:gsLst>
              <a:gs pos="0">
                <a:srgbClr val="FFE7FF"/>
              </a:gs>
              <a:gs pos="50000">
                <a:srgbClr val="FCD0F4"/>
              </a:gs>
              <a:gs pos="100000">
                <a:srgbClr val="FFE7FF"/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869498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61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61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7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614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614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6" presetID="7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614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614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1" presetID="7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614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614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xit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Horizontal)">
                                      <p:cBhvr>
                                        <p:cTn id="2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xit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Horizontal)">
                                      <p:cBhvr>
                                        <p:cTn id="3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9" grpId="0" build="p"/>
      <p:bldP spid="7" grpId="0" animBg="1"/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2209800" cy="3124200"/>
          </a:xfrm>
        </p:spPr>
        <p:txBody>
          <a:bodyPr/>
          <a:lstStyle/>
          <a:p>
            <a:pPr marL="0" indent="0" eaLnBrk="1" hangingPunct="1">
              <a:buFontTx/>
              <a:buNone/>
            </a:pPr>
            <a:r>
              <a:rPr lang="cs-CZ" sz="2400" b="1" i="1" dirty="0" smtClean="0">
                <a:cs typeface="Times New Roman" pitchFamily="18" charset="0"/>
              </a:rPr>
              <a:t>236</a:t>
            </a:r>
            <a:r>
              <a:rPr lang="cs-CZ" sz="2000" b="1" i="1" dirty="0" smtClean="0">
                <a:cs typeface="Times New Roman" pitchFamily="18" charset="0"/>
              </a:rPr>
              <a:t>.</a:t>
            </a:r>
          </a:p>
          <a:p>
            <a:pPr marL="0" indent="0" eaLnBrk="1" hangingPunct="1">
              <a:buFontTx/>
              <a:buNone/>
            </a:pPr>
            <a:r>
              <a:rPr lang="cs-CZ" sz="4000" b="1" i="1" dirty="0" smtClean="0">
                <a:latin typeface="Times New Roman" pitchFamily="18" charset="0"/>
                <a:cs typeface="Times New Roman" pitchFamily="18" charset="0"/>
              </a:rPr>
              <a:t>R = 1k</a:t>
            </a:r>
            <a:r>
              <a:rPr lang="el-GR" sz="4000" b="1" i="1" smtClean="0">
                <a:latin typeface="Times New Roman" pitchFamily="18" charset="0"/>
                <a:cs typeface="Times New Roman" pitchFamily="18" charset="0"/>
              </a:rPr>
              <a:t>Ω</a:t>
            </a:r>
            <a:endParaRPr lang="cs-CZ" sz="4000" b="1" i="1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 eaLnBrk="1" hangingPunct="1">
              <a:buFontTx/>
              <a:buNone/>
            </a:pPr>
            <a:r>
              <a:rPr lang="cs-CZ" sz="4000" b="1" i="1" dirty="0" smtClean="0">
                <a:latin typeface="Times New Roman" pitchFamily="18" charset="0"/>
                <a:cs typeface="Times New Roman" pitchFamily="18" charset="0"/>
              </a:rPr>
              <a:t>I = 3 mA</a:t>
            </a:r>
          </a:p>
          <a:p>
            <a:pPr marL="0" indent="0" eaLnBrk="1" hangingPunct="1">
              <a:buFontTx/>
              <a:buNone/>
            </a:pPr>
            <a:r>
              <a:rPr lang="cs-CZ" sz="4000" b="1" i="1" u="sng" dirty="0" smtClean="0">
                <a:latin typeface="Times New Roman" pitchFamily="18" charset="0"/>
                <a:cs typeface="Times New Roman" pitchFamily="18" charset="0"/>
              </a:rPr>
              <a:t>U = ?</a:t>
            </a:r>
            <a:endParaRPr lang="cs-CZ" sz="4000" b="1" i="1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 eaLnBrk="1" hangingPunct="1">
              <a:buFontTx/>
              <a:buNone/>
            </a:pPr>
            <a:endParaRPr lang="cs-CZ" sz="4000" b="1" i="1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419600" y="4495800"/>
            <a:ext cx="4038600" cy="1577975"/>
          </a:xfrm>
        </p:spPr>
        <p:txBody>
          <a:bodyPr/>
          <a:lstStyle/>
          <a:p>
            <a:pPr marL="0" indent="0" eaLnBrk="1" hangingPunct="1">
              <a:buFontTx/>
              <a:buNone/>
              <a:defRPr/>
            </a:pPr>
            <a:r>
              <a:rPr lang="cs-CZ" sz="4000" b="1" i="1" dirty="0" smtClean="0">
                <a:latin typeface="Times New Roman" pitchFamily="18" charset="0"/>
                <a:cs typeface="Times New Roman" pitchFamily="18" charset="0"/>
              </a:rPr>
              <a:t>U = 1000 . 0,003</a:t>
            </a:r>
          </a:p>
          <a:p>
            <a:pPr marL="0" indent="0" eaLnBrk="1" hangingPunct="1">
              <a:buFontTx/>
              <a:buNone/>
              <a:defRPr/>
            </a:pPr>
            <a:r>
              <a:rPr lang="cs-CZ" sz="4000" b="1" i="1" u="dbl" dirty="0" smtClean="0">
                <a:latin typeface="Times New Roman" pitchFamily="18" charset="0"/>
                <a:cs typeface="Times New Roman" pitchFamily="18" charset="0"/>
              </a:rPr>
              <a:t>U = 3 V</a:t>
            </a:r>
          </a:p>
          <a:p>
            <a:pPr marL="0" indent="0" eaLnBrk="1" hangingPunct="1">
              <a:buFontTx/>
              <a:buNone/>
              <a:defRPr/>
            </a:pPr>
            <a:endParaRPr lang="cs-CZ" sz="4000" b="1" i="1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 Box 17"/>
          <p:cNvSpPr txBox="1">
            <a:spLocks noChangeArrowheads="1"/>
          </p:cNvSpPr>
          <p:nvPr/>
        </p:nvSpPr>
        <p:spPr bwMode="auto">
          <a:xfrm>
            <a:off x="2438400" y="2109788"/>
            <a:ext cx="2438400" cy="706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4000" b="1" i="1" dirty="0"/>
              <a:t>= 1000</a:t>
            </a:r>
            <a:r>
              <a:rPr lang="el-GR" sz="4000" b="1" i="1">
                <a:cs typeface="Times New Roman" pitchFamily="18" charset="0"/>
              </a:rPr>
              <a:t>Ω</a:t>
            </a:r>
          </a:p>
        </p:txBody>
      </p:sp>
      <p:sp>
        <p:nvSpPr>
          <p:cNvPr id="6" name="Text Box 18"/>
          <p:cNvSpPr txBox="1">
            <a:spLocks noChangeArrowheads="1"/>
          </p:cNvSpPr>
          <p:nvPr/>
        </p:nvSpPr>
        <p:spPr bwMode="auto">
          <a:xfrm>
            <a:off x="2527300" y="2824163"/>
            <a:ext cx="2120900" cy="708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4000" b="1" i="1" dirty="0"/>
              <a:t>= 0,003A</a:t>
            </a:r>
          </a:p>
        </p:txBody>
      </p:sp>
      <p:sp>
        <p:nvSpPr>
          <p:cNvPr id="7" name="TextovéPole 6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191000" y="3721510"/>
            <a:ext cx="3048000" cy="830997"/>
          </a:xfrm>
          <a:prstGeom prst="rect">
            <a:avLst/>
          </a:prstGeom>
          <a:blipFill rotWithShape="1">
            <a:blip r:embed="rId2" cstate="print"/>
            <a:stretch>
              <a:fillRect/>
            </a:stretch>
          </a:blipFill>
        </p:spPr>
        <p:txBody>
          <a:bodyPr/>
          <a:lstStyle/>
          <a:p>
            <a:r>
              <a:rPr lang="cs-CZ" dirty="0">
                <a:noFill/>
              </a:rPr>
              <a:t> </a:t>
            </a:r>
          </a:p>
        </p:txBody>
      </p:sp>
      <p:sp>
        <p:nvSpPr>
          <p:cNvPr id="9" name="Obdélník 8"/>
          <p:cNvSpPr/>
          <p:nvPr/>
        </p:nvSpPr>
        <p:spPr>
          <a:xfrm>
            <a:off x="3657600" y="4552950"/>
            <a:ext cx="5486400" cy="2295525"/>
          </a:xfrm>
          <a:prstGeom prst="rect">
            <a:avLst/>
          </a:prstGeom>
          <a:gradFill>
            <a:gsLst>
              <a:gs pos="0">
                <a:srgbClr val="FFE7FF"/>
              </a:gs>
              <a:gs pos="50000">
                <a:srgbClr val="FCD0F4"/>
              </a:gs>
              <a:gs pos="100000">
                <a:srgbClr val="FFE7FF"/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3657600" y="3532188"/>
            <a:ext cx="5486400" cy="3325812"/>
          </a:xfrm>
          <a:prstGeom prst="rect">
            <a:avLst/>
          </a:prstGeom>
          <a:gradFill>
            <a:gsLst>
              <a:gs pos="0">
                <a:srgbClr val="FFE7FF"/>
              </a:gs>
              <a:gs pos="50000">
                <a:srgbClr val="FCD0F4"/>
              </a:gs>
              <a:gs pos="100000">
                <a:srgbClr val="FFE7FF"/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165348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8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4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7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36" presetID="7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2" presetID="16" presetClass="exit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Horizontal)">
                                      <p:cBhvr>
                                        <p:cTn id="4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xit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Horizontal)">
                                      <p:cBhvr>
                                        <p:cTn id="4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  <p:bldP spid="6" grpId="0"/>
      <p:bldP spid="9" grpId="0" animBg="1"/>
      <p:bldP spid="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81000" y="1600200"/>
            <a:ext cx="4648200" cy="1143000"/>
          </a:xfrm>
        </p:spPr>
        <p:txBody>
          <a:bodyPr/>
          <a:lstStyle/>
          <a:p>
            <a:pPr eaLnBrk="1" hangingPunct="1"/>
            <a:r>
              <a:rPr lang="cs-CZ" dirty="0" smtClean="0">
                <a:latin typeface="Times New Roman" pitchFamily="18" charset="0"/>
              </a:rPr>
              <a:t>Následující úlohy počítej podle sbírky</a:t>
            </a:r>
          </a:p>
        </p:txBody>
      </p:sp>
      <p:pic>
        <p:nvPicPr>
          <p:cNvPr id="11267" name="Picture 4" descr="MCj04123960000[1]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2600" y="1676400"/>
            <a:ext cx="2971800" cy="2546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803356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Nadpis 1"/>
          <p:cNvSpPr>
            <a:spLocks noGrp="1"/>
          </p:cNvSpPr>
          <p:nvPr>
            <p:ph type="title"/>
          </p:nvPr>
        </p:nvSpPr>
        <p:spPr>
          <a:xfrm>
            <a:off x="1331913" y="476250"/>
            <a:ext cx="7086600" cy="731838"/>
          </a:xfrm>
        </p:spPr>
        <p:txBody>
          <a:bodyPr/>
          <a:lstStyle/>
          <a:p>
            <a:pPr eaLnBrk="1" hangingPunct="1"/>
            <a:r>
              <a:rPr lang="cs-CZ" sz="2800" dirty="0" smtClean="0"/>
              <a:t>Použité zdroje: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611188" y="1179513"/>
            <a:ext cx="6408737" cy="4525962"/>
          </a:xfrm>
        </p:spPr>
        <p:txBody>
          <a:bodyPr/>
          <a:lstStyle/>
          <a:p>
            <a:pPr eaLnBrk="1" hangingPunct="1">
              <a:defRPr/>
            </a:pPr>
            <a:r>
              <a:rPr lang="cs-CZ" sz="2000" dirty="0" smtClean="0"/>
              <a:t>Obrázky ze sady MS Office</a:t>
            </a:r>
          </a:p>
          <a:p>
            <a:pPr eaLnBrk="1" hangingPunct="1">
              <a:defRPr/>
            </a:pPr>
            <a:endParaRPr lang="cs-CZ" sz="2000" dirty="0" smtClean="0"/>
          </a:p>
          <a:p>
            <a:pPr eaLnBrk="1" hangingPunct="1">
              <a:defRPr/>
            </a:pPr>
            <a:r>
              <a:rPr lang="cs-CZ" sz="2000" dirty="0" smtClean="0"/>
              <a:t>Není-li uvedeno jinak je materiál dílem autorky podle učebních osnov odpovídajících ŠVP vyučovaných podle učebnic:</a:t>
            </a:r>
          </a:p>
          <a:p>
            <a:pPr marL="0" indent="0">
              <a:buNone/>
              <a:defRPr/>
            </a:pPr>
            <a:r>
              <a:rPr lang="cs-CZ" sz="2000" dirty="0"/>
              <a:t> BOHUNĚK, Jiří. </a:t>
            </a:r>
            <a:r>
              <a:rPr lang="cs-CZ" sz="2000" i="1" dirty="0"/>
              <a:t>Sbírka úloh z fyziky pro základní školy</a:t>
            </a:r>
            <a:r>
              <a:rPr lang="cs-CZ" sz="2000" dirty="0"/>
              <a:t>. 1. vydání. Praha: Prometheus, 1994. Učebnice pro základní školy. ISBN 80-85849-04-6. </a:t>
            </a:r>
          </a:p>
          <a:p>
            <a:pPr marL="0" indent="0">
              <a:buFontTx/>
              <a:buNone/>
              <a:defRPr/>
            </a:pPr>
            <a:endParaRPr lang="cs-CZ" sz="2000" dirty="0" smtClean="0"/>
          </a:p>
          <a:p>
            <a:pPr eaLnBrk="1" hangingPunct="1">
              <a:defRPr/>
            </a:pPr>
            <a:r>
              <a:rPr lang="cs-CZ" sz="2000" dirty="0" smtClean="0"/>
              <a:t>Citováno dne: 31. 3. 2012</a:t>
            </a:r>
          </a:p>
          <a:p>
            <a:pPr marL="0" indent="0" eaLnBrk="1" hangingPunct="1">
              <a:buFontTx/>
              <a:buNone/>
              <a:defRPr/>
            </a:pP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2463961037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Šablona návrhu Stoh knih">
  <a:themeElements>
    <a:clrScheme name="Šablona návrhu Stoh kni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Šablona návrhu Stoh knih">
      <a:majorFont>
        <a:latin typeface="Century Gothic"/>
        <a:ea typeface=""/>
        <a:cs typeface=""/>
      </a:majorFont>
      <a:minorFont>
        <a:latin typeface="Century Gothic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Šablona návrhu Stoh kni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Šablona návrhu Stoh kni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Šablona návrhu Stoh kni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Šablona návrhu Stoh kni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Šablona návrhu Stoh kni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Šablona návrhu Stoh kni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ablona návrhu Stoh kni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ablona návrhu Stoh kni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ablona návrhu Stoh kni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ablona návrhu Stoh kni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ablona návrhu Stoh kni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Šablona návrhu Stoh kni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240</TotalTime>
  <Words>327</Words>
  <Application>Microsoft Office PowerPoint</Application>
  <PresentationFormat>Předvádění na obrazovce (4:3)</PresentationFormat>
  <Paragraphs>73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12</vt:i4>
      </vt:variant>
    </vt:vector>
  </HeadingPairs>
  <TitlesOfParts>
    <vt:vector size="15" baseType="lpstr">
      <vt:lpstr>Lití písma</vt:lpstr>
      <vt:lpstr>Motiv sady Office</vt:lpstr>
      <vt:lpstr>Šablona návrhu Stoh knih</vt:lpstr>
      <vt:lpstr>Název školy: ZŠ Klášterec nad Ohří, Krátká 676 Autor: Denisa Trubirohová Název materiálu: VY_32_INOVACE_08_36_ Výpočet U, I a R z Ohmova zákona Číslo projektu: CZ.1.07/1.4.00/21.1115  </vt:lpstr>
      <vt:lpstr>Výpočet U, I,R</vt:lpstr>
      <vt:lpstr>Odpověz na otázky:</vt:lpstr>
      <vt:lpstr>Prezentace aplikace PowerPoint</vt:lpstr>
      <vt:lpstr>Odpověz na otázky:</vt:lpstr>
      <vt:lpstr>Prezentace aplikace PowerPoint</vt:lpstr>
      <vt:lpstr>Připomenutí vzorců:</vt:lpstr>
      <vt:lpstr>Vypočítej úlohu ze sbírky:</vt:lpstr>
      <vt:lpstr>Prezentace aplikace PowerPoint</vt:lpstr>
      <vt:lpstr>Prezentace aplikace PowerPoint</vt:lpstr>
      <vt:lpstr>Prezentace aplikace PowerPoint</vt:lpstr>
      <vt:lpstr>Použité zdroje:</vt:lpstr>
    </vt:vector>
  </TitlesOfParts>
  <Company>1. ZŠ Klášterec nad Ohří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ELEKTRICKÝ OBVOD</dc:title>
  <dc:creator>Trubirohova</dc:creator>
  <cp:lastModifiedBy>Kabinet</cp:lastModifiedBy>
  <cp:revision>30</cp:revision>
  <dcterms:created xsi:type="dcterms:W3CDTF">2012-03-21T09:45:27Z</dcterms:created>
  <dcterms:modified xsi:type="dcterms:W3CDTF">2012-06-15T08:08:40Z</dcterms:modified>
</cp:coreProperties>
</file>