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56" r:id="rId3"/>
    <p:sldId id="257" r:id="rId4"/>
    <p:sldId id="258" r:id="rId5"/>
    <p:sldId id="260" r:id="rId6"/>
    <p:sldId id="259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22232"/>
    <a:srgbClr val="B8328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05735-847B-4561-B840-F8B8D566E1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7CDAAF-4FB0-47DD-B1F7-040347AB6A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05735-847B-4561-B840-F8B8D566E1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CDAAF-4FB0-47DD-B1F7-040347AB6A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05735-847B-4561-B840-F8B8D566E1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CDAAF-4FB0-47DD-B1F7-040347AB6A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05735-847B-4561-B840-F8B8D566E1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CDAAF-4FB0-47DD-B1F7-040347AB6A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05735-847B-4561-B840-F8B8D566E1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CDAAF-4FB0-47DD-B1F7-040347AB6A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05735-847B-4561-B840-F8B8D566E1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CDAAF-4FB0-47DD-B1F7-040347AB6A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05735-847B-4561-B840-F8B8D566E1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CDAAF-4FB0-47DD-B1F7-040347AB6A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05735-847B-4561-B840-F8B8D566E1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CDAAF-4FB0-47DD-B1F7-040347AB6A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05735-847B-4561-B840-F8B8D566E1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CDAAF-4FB0-47DD-B1F7-040347AB6A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05735-847B-4561-B840-F8B8D566E1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CDAAF-4FB0-47DD-B1F7-040347AB6A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05735-847B-4561-B840-F8B8D566E1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CDAAF-4FB0-47DD-B1F7-040347AB6A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D705735-847B-4561-B840-F8B8D566E1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7CDAAF-4FB0-47DD-B1F7-040347AB6A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projektalfa.ic.cz/Halogenderivaty.htm" TargetMode="External"/><Relationship Id="rId2" Type="http://schemas.openxmlformats.org/officeDocument/2006/relationships/hyperlink" Target="http://cs.wikipedia.org/wiki/Tetrachlormetha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lidovky.cz/mouchy-udelaji-z-mravencu-zombie-d4m-/ln_veda.asp?c=A090513_175706_ln_veda_tai" TargetMode="External"/><Relationship Id="rId4" Type="http://schemas.openxmlformats.org/officeDocument/2006/relationships/hyperlink" Target="http://www.chemistry-reference.com/q_compounds.asp?CAS=67-56-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Logolink_horizontal_zaklad_RG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73605"/>
            <a:ext cx="4684340" cy="1137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32551" y="742297"/>
            <a:ext cx="8496944" cy="54168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b="1" i="1" dirty="0"/>
              <a:t>Autor  </a:t>
            </a:r>
            <a:r>
              <a:rPr lang="cs-CZ" dirty="0"/>
              <a:t>:    Mgr. Terezie </a:t>
            </a:r>
            <a:r>
              <a:rPr lang="cs-CZ" dirty="0" err="1"/>
              <a:t>Nohýnková</a:t>
            </a:r>
            <a:endParaRPr lang="cs-CZ" dirty="0"/>
          </a:p>
          <a:p>
            <a:pPr>
              <a:defRPr/>
            </a:pPr>
            <a:r>
              <a:rPr lang="cs-CZ" b="1" i="1" dirty="0"/>
              <a:t>Vzdělávací oblast</a:t>
            </a:r>
            <a:r>
              <a:rPr lang="cs-CZ" dirty="0"/>
              <a:t> :  Člověk a příroda</a:t>
            </a:r>
          </a:p>
          <a:p>
            <a:pPr>
              <a:defRPr/>
            </a:pPr>
            <a:r>
              <a:rPr lang="cs-CZ" b="1" i="1" dirty="0"/>
              <a:t>Obor</a:t>
            </a:r>
            <a:r>
              <a:rPr lang="cs-CZ" dirty="0"/>
              <a:t> : Chemie</a:t>
            </a:r>
          </a:p>
          <a:p>
            <a:pPr>
              <a:defRPr/>
            </a:pPr>
            <a:r>
              <a:rPr lang="cs-CZ" dirty="0"/>
              <a:t> </a:t>
            </a:r>
          </a:p>
          <a:p>
            <a:pPr>
              <a:defRPr/>
            </a:pPr>
            <a:r>
              <a:rPr lang="cs-CZ" b="1" i="1" dirty="0"/>
              <a:t>Téma</a:t>
            </a:r>
            <a:r>
              <a:rPr lang="cs-CZ" dirty="0"/>
              <a:t> :  Organická chemie </a:t>
            </a:r>
          </a:p>
          <a:p>
            <a:pPr>
              <a:defRPr/>
            </a:pPr>
            <a:r>
              <a:rPr lang="cs-CZ" b="1" u="sng" dirty="0"/>
              <a:t>Název</a:t>
            </a:r>
            <a:r>
              <a:rPr lang="cs-CZ" u="sng" dirty="0"/>
              <a:t> :  </a:t>
            </a:r>
            <a:r>
              <a:rPr lang="cs-CZ" u="sng" dirty="0" smtClean="0"/>
              <a:t>Deriváty uhlovodíků</a:t>
            </a:r>
            <a:endParaRPr lang="cs-CZ" u="sng" dirty="0"/>
          </a:p>
          <a:p>
            <a:pPr>
              <a:defRPr/>
            </a:pPr>
            <a:r>
              <a:rPr lang="cs-CZ" dirty="0"/>
              <a:t> </a:t>
            </a:r>
          </a:p>
          <a:p>
            <a:pPr>
              <a:defRPr/>
            </a:pPr>
            <a:r>
              <a:rPr lang="cs-CZ" b="1" i="1" dirty="0"/>
              <a:t>Zdroje a použité materiály</a:t>
            </a:r>
            <a:r>
              <a:rPr lang="cs-CZ" dirty="0"/>
              <a:t> :  viz str. </a:t>
            </a:r>
            <a:r>
              <a:rPr lang="cs-CZ" dirty="0" smtClean="0"/>
              <a:t>10  </a:t>
            </a:r>
            <a:endParaRPr lang="cs-CZ" dirty="0"/>
          </a:p>
          <a:p>
            <a:pPr>
              <a:defRPr/>
            </a:pPr>
            <a:r>
              <a:rPr lang="cs-CZ" dirty="0"/>
              <a:t> </a:t>
            </a:r>
          </a:p>
          <a:p>
            <a:pPr>
              <a:defRPr/>
            </a:pPr>
            <a:r>
              <a:rPr lang="cs-CZ" b="1" i="1" dirty="0"/>
              <a:t>Anotace </a:t>
            </a:r>
            <a:r>
              <a:rPr lang="cs-CZ" dirty="0"/>
              <a:t>:   </a:t>
            </a:r>
            <a:r>
              <a:rPr lang="cs-CZ" dirty="0" smtClean="0"/>
              <a:t>Formou </a:t>
            </a:r>
            <a:r>
              <a:rPr lang="cs-CZ" dirty="0"/>
              <a:t>prezentace </a:t>
            </a:r>
            <a:r>
              <a:rPr lang="cs-CZ" dirty="0" smtClean="0"/>
              <a:t>se </a:t>
            </a:r>
            <a:r>
              <a:rPr lang="cs-CZ" dirty="0"/>
              <a:t>žáci </a:t>
            </a:r>
            <a:r>
              <a:rPr lang="cs-CZ" dirty="0" smtClean="0"/>
              <a:t>seznamují se základními skupinami derivátů uhlovodíků a jejich názvoslovím.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/>
              <a:t> </a:t>
            </a:r>
            <a:r>
              <a:rPr lang="cs-CZ" b="1" dirty="0" smtClean="0"/>
              <a:t>VY_32_INOVACE_50_DERIVATY_UHLOVODIKU</a:t>
            </a:r>
            <a:endParaRPr lang="cs-CZ" dirty="0"/>
          </a:p>
          <a:p>
            <a:pPr>
              <a:defRPr/>
            </a:pPr>
            <a:r>
              <a:rPr lang="cs-CZ" dirty="0"/>
              <a:t> </a:t>
            </a:r>
          </a:p>
          <a:p>
            <a:pPr>
              <a:defRPr/>
            </a:pPr>
            <a:r>
              <a:rPr lang="cs-CZ" dirty="0"/>
              <a:t> Vytvořeno jako DUM do předmětu chemie pro 9. ročník na ZŠ Studentská Mnichovo Hradiště dne </a:t>
            </a:r>
            <a:r>
              <a:rPr lang="cs-CZ" dirty="0" smtClean="0"/>
              <a:t>15.4.2012</a:t>
            </a:r>
            <a:endParaRPr lang="cs-CZ" dirty="0"/>
          </a:p>
          <a:p>
            <a:pPr>
              <a:defRPr/>
            </a:pPr>
            <a:r>
              <a:rPr lang="cs-CZ" dirty="0"/>
              <a:t> </a:t>
            </a:r>
          </a:p>
          <a:p>
            <a:pPr>
              <a:defRPr/>
            </a:pPr>
            <a:r>
              <a:rPr lang="x-none" sz="1100"/>
              <a:t>Vytvořeno v rámci v projektu „EU peníze školám“ </a:t>
            </a:r>
            <a:endParaRPr lang="cs-CZ" sz="1100" dirty="0"/>
          </a:p>
          <a:p>
            <a:pPr>
              <a:defRPr/>
            </a:pPr>
            <a:r>
              <a:rPr lang="x-none" sz="1100" b="1"/>
              <a:t>OP VK oblast podpory 1.4 s názvem Zlepšení podmínek pro vzdělávání na základních školách</a:t>
            </a:r>
            <a:endParaRPr lang="cs-CZ" sz="1100" dirty="0"/>
          </a:p>
          <a:p>
            <a:pPr>
              <a:defRPr/>
            </a:pPr>
            <a:r>
              <a:rPr lang="x-none"/>
              <a:t> 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1322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5400" b="1" u="sng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Deriváty uhlovodíků</a:t>
            </a:r>
            <a:endParaRPr lang="cs-CZ" sz="5400" b="1" u="sng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i="1" u="sng" dirty="0" smtClean="0"/>
              <a:t>Derivát</a:t>
            </a:r>
            <a:r>
              <a:rPr lang="cs-CZ" i="1" dirty="0" smtClean="0"/>
              <a:t> – organická látka vzniklá náhradou min. 1 vodíku jiným prvkem </a:t>
            </a:r>
            <a:r>
              <a:rPr lang="cs-CZ" i="1" dirty="0" smtClean="0"/>
              <a:t>              (</a:t>
            </a:r>
            <a:r>
              <a:rPr lang="cs-CZ" i="1" dirty="0" smtClean="0"/>
              <a:t>S, N, O, halogen)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4287734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7"/>
            <a:ext cx="8424936" cy="72008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Vznik uhlovodíkového zbytku</a:t>
            </a:r>
            <a:endParaRPr lang="cs-CZ" sz="4000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  <a:latin typeface="Comic Sans MS" pitchFamily="66" charset="0"/>
              </a:rPr>
              <a:t>Rozštěpení vazby mezi C a H </a:t>
            </a:r>
          </a:p>
          <a:p>
            <a:pPr marL="0" indent="0">
              <a:buNone/>
            </a:pPr>
            <a:endParaRPr lang="cs-CZ" sz="2800" dirty="0" smtClean="0">
              <a:solidFill>
                <a:srgbClr val="C00000"/>
              </a:solidFill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  odštěpení uvolněného H</a:t>
            </a:r>
            <a:r>
              <a:rPr lang="cs-CZ" sz="2800" baseline="30000" dirty="0" smtClean="0"/>
              <a:t>+</a:t>
            </a:r>
            <a:r>
              <a:rPr lang="cs-CZ" sz="2800" dirty="0" smtClean="0"/>
              <a:t> iontu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(příprava na navázání jiného prvku)  </a:t>
            </a:r>
          </a:p>
          <a:p>
            <a:pPr marL="0" indent="0">
              <a:buNone/>
            </a:pPr>
            <a:r>
              <a:rPr lang="cs-CZ" sz="2800" dirty="0" smtClean="0"/>
              <a:t> 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 koncovka   - </a:t>
            </a:r>
            <a:r>
              <a:rPr lang="cs-CZ" sz="2800" b="1" dirty="0" err="1" smtClean="0">
                <a:solidFill>
                  <a:srgbClr val="FFC000"/>
                </a:solidFill>
              </a:rPr>
              <a:t>yl</a:t>
            </a:r>
            <a:endParaRPr lang="cs-CZ" sz="2800" b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    př.  </a:t>
            </a:r>
            <a:r>
              <a:rPr lang="cs-CZ" sz="2800" dirty="0" err="1"/>
              <a:t>m</a:t>
            </a:r>
            <a:r>
              <a:rPr lang="cs-CZ" sz="2800" dirty="0" err="1" smtClean="0"/>
              <a:t>eth</a:t>
            </a:r>
            <a:r>
              <a:rPr lang="cs-CZ" sz="2800" b="1" dirty="0" err="1" smtClean="0">
                <a:solidFill>
                  <a:srgbClr val="FFC000"/>
                </a:solidFill>
              </a:rPr>
              <a:t>yl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dirty="0" smtClean="0"/>
              <a:t>   H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C </a:t>
            </a:r>
            <a:r>
              <a:rPr lang="cs-CZ" sz="2800" b="1" dirty="0" smtClean="0">
                <a:solidFill>
                  <a:srgbClr val="FFC000"/>
                </a:solidFill>
              </a:rPr>
              <a:t>– </a:t>
            </a:r>
          </a:p>
          <a:p>
            <a:pPr marL="0" indent="0">
              <a:buNone/>
            </a:pPr>
            <a:r>
              <a:rPr lang="cs-CZ" sz="2800" dirty="0" smtClean="0"/>
              <a:t>            </a:t>
            </a:r>
            <a:r>
              <a:rPr lang="cs-CZ" sz="2800" dirty="0" err="1" smtClean="0"/>
              <a:t>buten</a:t>
            </a:r>
            <a:r>
              <a:rPr lang="cs-CZ" sz="2800" b="1" dirty="0" err="1" smtClean="0">
                <a:solidFill>
                  <a:srgbClr val="FFC000"/>
                </a:solidFill>
              </a:rPr>
              <a:t>yl</a:t>
            </a:r>
            <a:r>
              <a:rPr lang="cs-CZ" sz="2800" dirty="0" smtClean="0"/>
              <a:t>   H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C – CH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– CH = CH </a:t>
            </a:r>
            <a:r>
              <a:rPr lang="cs-CZ" sz="2800" b="1" dirty="0" smtClean="0">
                <a:solidFill>
                  <a:srgbClr val="FFC000"/>
                </a:solidFill>
              </a:rPr>
              <a:t>– 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804075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         </a:t>
            </a:r>
            <a:r>
              <a:rPr lang="cs-CZ" b="1" dirty="0" smtClean="0">
                <a:ln w="1905"/>
                <a:solidFill>
                  <a:srgbClr val="92D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HALOGENDERIVÁTY</a:t>
            </a:r>
            <a:endParaRPr lang="cs-CZ" b="1" i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5517" y="1249634"/>
            <a:ext cx="8712968" cy="54197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1 či více H nahrazeny </a:t>
            </a: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halogenem (F, Cl, Br, I)</a:t>
            </a:r>
          </a:p>
          <a:p>
            <a:pPr marL="0" indent="0">
              <a:buNone/>
            </a:pPr>
            <a:endParaRPr lang="cs-CZ" sz="28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0" indent="0">
              <a:buNone/>
            </a:pPr>
            <a:r>
              <a:rPr lang="cs-CZ" dirty="0" smtClean="0"/>
              <a:t>                  </a:t>
            </a:r>
            <a:r>
              <a:rPr lang="cs-CZ" sz="2800" dirty="0" smtClean="0"/>
              <a:t>CH</a:t>
            </a:r>
            <a:r>
              <a:rPr lang="cs-CZ" sz="2800" baseline="-25000" dirty="0" smtClean="0"/>
              <a:t>3</a:t>
            </a:r>
            <a:r>
              <a:rPr lang="cs-CZ" sz="2800" dirty="0" smtClean="0">
                <a:solidFill>
                  <a:srgbClr val="92D050"/>
                </a:solidFill>
              </a:rPr>
              <a:t>Cl</a:t>
            </a:r>
            <a:r>
              <a:rPr lang="cs-CZ" sz="2800" dirty="0" smtClean="0"/>
              <a:t>           </a:t>
            </a:r>
            <a:r>
              <a:rPr lang="cs-CZ" sz="2800" dirty="0" smtClean="0">
                <a:solidFill>
                  <a:srgbClr val="92D050"/>
                </a:solidFill>
              </a:rPr>
              <a:t>F</a:t>
            </a:r>
            <a:r>
              <a:rPr lang="cs-CZ" sz="2800" baseline="-25000" dirty="0" smtClean="0">
                <a:solidFill>
                  <a:srgbClr val="92D050"/>
                </a:solidFill>
              </a:rPr>
              <a:t>2</a:t>
            </a:r>
            <a:r>
              <a:rPr lang="cs-CZ" sz="2800" dirty="0" smtClean="0"/>
              <a:t>C = C</a:t>
            </a:r>
            <a:r>
              <a:rPr lang="cs-CZ" sz="2800" dirty="0" smtClean="0">
                <a:solidFill>
                  <a:srgbClr val="92D050"/>
                </a:solidFill>
              </a:rPr>
              <a:t>F</a:t>
            </a:r>
            <a:r>
              <a:rPr lang="cs-CZ" sz="2800" baseline="-25000" dirty="0" smtClean="0">
                <a:solidFill>
                  <a:srgbClr val="92D050"/>
                </a:solidFill>
              </a:rPr>
              <a:t>2</a:t>
            </a:r>
            <a:r>
              <a:rPr lang="cs-CZ" sz="2800" dirty="0" smtClean="0"/>
              <a:t>                  - </a:t>
            </a:r>
            <a:r>
              <a:rPr lang="cs-CZ" sz="2800" dirty="0" smtClean="0">
                <a:solidFill>
                  <a:srgbClr val="92D050"/>
                </a:solidFill>
              </a:rPr>
              <a:t>Br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400" b="1" u="sng" dirty="0" smtClean="0"/>
              <a:t>Názvosloví</a:t>
            </a:r>
            <a:r>
              <a:rPr lang="cs-CZ" sz="2400" dirty="0" smtClean="0"/>
              <a:t> : 1. </a:t>
            </a:r>
            <a:r>
              <a:rPr lang="cs-CZ" sz="2400" b="1" dirty="0" smtClean="0">
                <a:ln w="1905"/>
                <a:solidFill>
                  <a:srgbClr val="92D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halogen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smtClean="0"/>
              <a:t>+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smtClean="0"/>
              <a:t>uhlovodík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př. CH</a:t>
            </a:r>
            <a:r>
              <a:rPr lang="cs-CZ" sz="2400" baseline="-25000" dirty="0" smtClean="0"/>
              <a:t>3 </a:t>
            </a:r>
            <a:r>
              <a:rPr lang="cs-CZ" sz="2400" dirty="0" smtClean="0"/>
              <a:t>– </a:t>
            </a:r>
            <a:r>
              <a:rPr lang="cs-CZ" sz="2400" b="1" dirty="0" smtClean="0">
                <a:ln w="1905"/>
                <a:solidFill>
                  <a:srgbClr val="92D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Cl</a:t>
            </a:r>
            <a:r>
              <a:rPr lang="cs-CZ" sz="2400" dirty="0" smtClean="0"/>
              <a:t>     - </a:t>
            </a:r>
            <a:r>
              <a:rPr lang="cs-CZ" sz="2400" b="1" dirty="0" err="1" smtClean="0">
                <a:ln w="1905"/>
                <a:solidFill>
                  <a:srgbClr val="92D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chlor</a:t>
            </a:r>
            <a:r>
              <a:rPr lang="cs-CZ" sz="2400" dirty="0" err="1" smtClean="0"/>
              <a:t>methan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2. </a:t>
            </a:r>
            <a:r>
              <a:rPr lang="cs-CZ" sz="2400" b="1" dirty="0" err="1" smtClean="0"/>
              <a:t>uhl</a:t>
            </a:r>
            <a:r>
              <a:rPr lang="cs-CZ" sz="2400" b="1" dirty="0" smtClean="0"/>
              <a:t>. </a:t>
            </a:r>
            <a:r>
              <a:rPr lang="cs-CZ" sz="2400" b="1" dirty="0" err="1" smtClean="0"/>
              <a:t>zbytek</a:t>
            </a:r>
            <a:r>
              <a:rPr lang="cs-CZ" sz="24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k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+ </a:t>
            </a:r>
            <a:r>
              <a:rPr lang="cs-CZ" sz="2400" b="1" dirty="0" smtClean="0">
                <a:solidFill>
                  <a:srgbClr val="00B0F0"/>
                </a:solidFill>
              </a:rPr>
              <a:t>halogenid</a:t>
            </a:r>
            <a:endParaRPr lang="cs-CZ" sz="2400" b="1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                                  př. </a:t>
            </a:r>
            <a:r>
              <a:rPr lang="cs-CZ" dirty="0"/>
              <a:t>CH</a:t>
            </a:r>
            <a:r>
              <a:rPr lang="cs-CZ" baseline="-25000" dirty="0"/>
              <a:t>3 </a:t>
            </a:r>
            <a:r>
              <a:rPr lang="cs-CZ" dirty="0"/>
              <a:t>– </a:t>
            </a:r>
            <a:r>
              <a:rPr lang="cs-CZ" sz="2400" dirty="0" smtClean="0">
                <a:solidFill>
                  <a:srgbClr val="00B0F0"/>
                </a:solidFill>
              </a:rPr>
              <a:t>Cl</a:t>
            </a:r>
            <a:r>
              <a:rPr lang="cs-CZ" sz="2400" dirty="0" smtClean="0"/>
              <a:t>     -  </a:t>
            </a:r>
            <a:r>
              <a:rPr lang="cs-CZ" sz="2400" dirty="0" err="1" smtClean="0"/>
              <a:t>methyl</a:t>
            </a:r>
            <a:r>
              <a:rPr lang="cs-CZ" sz="2400" dirty="0" err="1" smtClean="0">
                <a:solidFill>
                  <a:srgbClr val="00B0F0"/>
                </a:solidFill>
              </a:rPr>
              <a:t>chlorid</a:t>
            </a:r>
            <a:endParaRPr lang="cs-CZ" sz="24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444208" y="2317336"/>
            <a:ext cx="720080" cy="648072"/>
            <a:chOff x="4572000" y="2852936"/>
            <a:chExt cx="720080" cy="648072"/>
          </a:xfrm>
        </p:grpSpPr>
        <p:sp>
          <p:nvSpPr>
            <p:cNvPr id="4" name="Šestiúhelník 3"/>
            <p:cNvSpPr/>
            <p:nvPr/>
          </p:nvSpPr>
          <p:spPr>
            <a:xfrm>
              <a:off x="4572000" y="2852936"/>
              <a:ext cx="720080" cy="648072"/>
            </a:xfrm>
            <a:prstGeom prst="hexagon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4752020" y="2960948"/>
              <a:ext cx="360040" cy="43204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Obdélník 6"/>
          <p:cNvSpPr/>
          <p:nvPr/>
        </p:nvSpPr>
        <p:spPr>
          <a:xfrm>
            <a:off x="899592" y="260648"/>
            <a:ext cx="7200800" cy="86409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857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496944" cy="1224136"/>
          </a:xfrm>
        </p:spPr>
        <p:txBody>
          <a:bodyPr>
            <a:noAutofit/>
          </a:bodyPr>
          <a:lstStyle/>
          <a:p>
            <a:r>
              <a:rPr lang="cs-CZ" sz="2800" u="sng" dirty="0" smtClean="0">
                <a:latin typeface="Comic Sans MS" pitchFamily="66" charset="0"/>
              </a:rPr>
              <a:t>Větší počet navázaných halogenů vyjadřují PŘEDPONY :</a:t>
            </a:r>
            <a:endParaRPr lang="cs-CZ" sz="2800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48498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(1 = mono) – neuvádí se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2 = di   </a:t>
            </a:r>
            <a:r>
              <a:rPr lang="cs-CZ" sz="2400" dirty="0" smtClean="0"/>
              <a:t>-  př.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</a:rPr>
              <a:t>di</a:t>
            </a:r>
            <a:r>
              <a:rPr lang="cs-CZ" sz="2400" dirty="0" err="1" smtClean="0"/>
              <a:t>fluor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</a:rPr>
              <a:t>di</a:t>
            </a:r>
            <a:r>
              <a:rPr lang="cs-CZ" sz="2400" dirty="0" err="1" smtClean="0"/>
              <a:t>chlorethan</a:t>
            </a:r>
            <a:r>
              <a:rPr lang="cs-CZ" sz="2400" dirty="0" smtClean="0"/>
              <a:t>    F</a:t>
            </a:r>
            <a:r>
              <a:rPr lang="cs-CZ" sz="2400" baseline="-25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400" dirty="0" smtClean="0"/>
              <a:t>CH – CHCl</a:t>
            </a:r>
            <a:r>
              <a:rPr lang="cs-CZ" sz="2400" baseline="-25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3 =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</a:rPr>
              <a:t>tri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sz="2400" dirty="0" smtClean="0"/>
              <a:t>- př.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</a:rPr>
              <a:t>tri</a:t>
            </a:r>
            <a:r>
              <a:rPr lang="cs-CZ" sz="2400" dirty="0" err="1" smtClean="0"/>
              <a:t>chlormethan</a:t>
            </a:r>
            <a:r>
              <a:rPr lang="cs-CZ" sz="2400" dirty="0" smtClean="0"/>
              <a:t>   CHCl</a:t>
            </a:r>
            <a:r>
              <a:rPr lang="cs-CZ" sz="2400" baseline="-25000" dirty="0" smtClean="0">
                <a:solidFill>
                  <a:schemeClr val="accent6">
                    <a:lumMod val="50000"/>
                  </a:schemeClr>
                </a:solidFill>
              </a:rPr>
              <a:t>3</a:t>
            </a:r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4 =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</a:rPr>
              <a:t>tetra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sz="2400" dirty="0" smtClean="0"/>
              <a:t>- př.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</a:rPr>
              <a:t>tetra</a:t>
            </a:r>
            <a:r>
              <a:rPr lang="cs-CZ" sz="2400" dirty="0" err="1" smtClean="0"/>
              <a:t>fluorethen</a:t>
            </a:r>
            <a:r>
              <a:rPr lang="cs-CZ" sz="2400" dirty="0" smtClean="0"/>
              <a:t>    F</a:t>
            </a:r>
            <a:r>
              <a:rPr lang="cs-CZ" sz="2400" baseline="-25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400" dirty="0" smtClean="0"/>
              <a:t>C = CF</a:t>
            </a:r>
            <a:r>
              <a:rPr lang="cs-CZ" sz="2400" baseline="-25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</a:p>
          <a:p>
            <a:pPr>
              <a:buFont typeface="Arial" pitchFamily="34" charset="0"/>
              <a:buChar char="•"/>
            </a:pPr>
            <a:r>
              <a:rPr lang="cs-CZ" baseline="-25000" dirty="0" smtClean="0">
                <a:solidFill>
                  <a:schemeClr val="accent6">
                    <a:lumMod val="50000"/>
                  </a:schemeClr>
                </a:solidFill>
              </a:rPr>
              <a:t>Příp. další  5 – </a:t>
            </a:r>
            <a:r>
              <a:rPr lang="cs-CZ" baseline="-25000" dirty="0" err="1" smtClean="0">
                <a:solidFill>
                  <a:schemeClr val="accent6">
                    <a:lumMod val="50000"/>
                  </a:schemeClr>
                </a:solidFill>
              </a:rPr>
              <a:t>penta</a:t>
            </a:r>
            <a:r>
              <a:rPr lang="cs-CZ" baseline="-25000" dirty="0" smtClean="0">
                <a:solidFill>
                  <a:schemeClr val="accent6">
                    <a:lumMod val="50000"/>
                  </a:schemeClr>
                </a:solidFill>
              </a:rPr>
              <a:t>, 6 – </a:t>
            </a:r>
            <a:r>
              <a:rPr lang="cs-CZ" baseline="-25000" dirty="0" err="1" smtClean="0">
                <a:solidFill>
                  <a:schemeClr val="accent6">
                    <a:lumMod val="50000"/>
                  </a:schemeClr>
                </a:solidFill>
              </a:rPr>
              <a:t>hexa</a:t>
            </a:r>
            <a:r>
              <a:rPr lang="cs-CZ" baseline="-25000" dirty="0" smtClean="0">
                <a:solidFill>
                  <a:schemeClr val="accent6">
                    <a:lumMod val="50000"/>
                  </a:schemeClr>
                </a:solidFill>
              </a:rPr>
              <a:t>, 7 – </a:t>
            </a:r>
            <a:r>
              <a:rPr lang="cs-CZ" baseline="-25000" dirty="0" err="1" smtClean="0">
                <a:solidFill>
                  <a:schemeClr val="accent6">
                    <a:lumMod val="50000"/>
                  </a:schemeClr>
                </a:solidFill>
              </a:rPr>
              <a:t>hepta</a:t>
            </a:r>
            <a:r>
              <a:rPr lang="cs-CZ" baseline="-250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aseline="-25000" dirty="0" smtClean="0">
                <a:solidFill>
                  <a:schemeClr val="accent6">
                    <a:lumMod val="50000"/>
                  </a:schemeClr>
                </a:solidFill>
              </a:rPr>
              <a:t>atd.</a:t>
            </a:r>
          </a:p>
          <a:p>
            <a:pPr>
              <a:buFont typeface="Arial" pitchFamily="34" charset="0"/>
              <a:buChar char="•"/>
            </a:pPr>
            <a:endParaRPr lang="cs-CZ" baseline="-250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PLATÍ PRO VŠECHNY SKUPINY 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DERIVÁTŮ,</a:t>
            </a:r>
            <a:r>
              <a:rPr lang="cs-CZ" sz="1800" baseline="-250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kde je navázán větší počet charakteristických skupin</a:t>
            </a:r>
            <a:endParaRPr lang="cs-CZ" sz="1800" baseline="-25000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http://upload.wikimedia.org/wikipedia/commons/thumb/1/14/Mol_geom_CCl4.PNG/200px-Mol_geom_CCl4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578617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projektalfa.ic.cz/halogen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0791" b="17278"/>
          <a:stretch/>
        </p:blipFill>
        <p:spPr bwMode="auto">
          <a:xfrm>
            <a:off x="4635370" y="4797152"/>
            <a:ext cx="3600400" cy="1783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15816" y="61653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>
                <a:latin typeface="Arial" pitchFamily="34" charset="0"/>
                <a:cs typeface="Arial" pitchFamily="34" charset="0"/>
              </a:rPr>
              <a:t>Obr.1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35770" y="6216136"/>
            <a:ext cx="535724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Obr.2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2973269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241113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                 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/>
            </a:r>
            <a:b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</a:br>
            <a:r>
              <a:rPr lang="cs-CZ" sz="49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ALKOHOLY</a:t>
            </a:r>
            <a:endParaRPr lang="cs-CZ" sz="4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1196752"/>
            <a:ext cx="8280920" cy="554461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1 či více H nahrazeny 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hydroxylovou skupinou  - OH</a:t>
            </a:r>
          </a:p>
          <a:p>
            <a:pPr>
              <a:buFont typeface="Wingdings" pitchFamily="2" charset="2"/>
              <a:buChar char="§"/>
            </a:pPr>
            <a:endParaRPr lang="cs-CZ" sz="24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       CH</a:t>
            </a:r>
            <a:r>
              <a:rPr lang="cs-CZ" sz="2400" baseline="-25000" dirty="0" smtClean="0"/>
              <a:t>3</a:t>
            </a:r>
            <a:r>
              <a:rPr lang="cs-CZ" sz="2400" b="1" dirty="0" smtClean="0">
                <a:solidFill>
                  <a:schemeClr val="tx1"/>
                </a:solidFill>
              </a:rPr>
              <a:t>OH</a:t>
            </a:r>
            <a:r>
              <a:rPr lang="cs-CZ" sz="2400" dirty="0" smtClean="0"/>
              <a:t>           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C = CH 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- OH                    -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OH</a:t>
            </a:r>
          </a:p>
          <a:p>
            <a:pPr marL="0" indent="0">
              <a:buNone/>
            </a:pPr>
            <a:endParaRPr lang="cs-CZ" sz="2400" dirty="0"/>
          </a:p>
          <a:p>
            <a:pPr>
              <a:buFont typeface="Wingdings" pitchFamily="2" charset="2"/>
              <a:buChar char="§"/>
            </a:pPr>
            <a:r>
              <a:rPr lang="cs-CZ" sz="2400" b="1" u="sng" dirty="0" smtClean="0"/>
              <a:t>Názvoslov</a:t>
            </a:r>
            <a:r>
              <a:rPr lang="cs-CZ" sz="2400" dirty="0" smtClean="0"/>
              <a:t>í :  1. uhlovodík + 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koncovka – 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ol</a:t>
            </a:r>
            <a:endParaRPr lang="cs-CZ" sz="24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př. CH</a:t>
            </a:r>
            <a:r>
              <a:rPr lang="cs-CZ" sz="2400" baseline="-25000" dirty="0" smtClean="0"/>
              <a:t>3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OH</a:t>
            </a:r>
            <a:r>
              <a:rPr lang="cs-CZ" sz="2400" dirty="0" smtClean="0"/>
              <a:t>       - </a:t>
            </a:r>
            <a:r>
              <a:rPr lang="cs-CZ" sz="2400" dirty="0" err="1" smtClean="0"/>
              <a:t>methan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ol</a:t>
            </a:r>
            <a:endParaRPr lang="cs-CZ" sz="24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                         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                       </a:t>
            </a:r>
            <a:r>
              <a:rPr lang="cs-CZ" sz="2400" dirty="0" smtClean="0"/>
              <a:t>2.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/>
              <a:t>uhlovodíkový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zbytek </a:t>
            </a:r>
            <a:r>
              <a:rPr lang="cs-CZ" sz="24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k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+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</a:rPr>
              <a:t>alkohol</a:t>
            </a:r>
            <a:endParaRPr lang="cs-CZ" sz="24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                                  </a:t>
            </a:r>
            <a:r>
              <a:rPr lang="cs-CZ" sz="2400" dirty="0" smtClean="0"/>
              <a:t>př. 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CH</a:t>
            </a:r>
            <a:r>
              <a:rPr lang="cs-CZ" sz="2400" baseline="-25000" dirty="0" smtClean="0">
                <a:solidFill>
                  <a:schemeClr val="bg1">
                    <a:lumMod val="50000"/>
                  </a:schemeClr>
                </a:solidFill>
              </a:rPr>
              <a:t>3</a:t>
            </a:r>
            <a:r>
              <a:rPr lang="cs-CZ" sz="2400" b="1" dirty="0" smtClean="0">
                <a:solidFill>
                  <a:srgbClr val="0070C0"/>
                </a:solidFill>
              </a:rPr>
              <a:t>OH</a:t>
            </a:r>
            <a:r>
              <a:rPr lang="cs-CZ" sz="2400" b="1" dirty="0" smtClean="0"/>
              <a:t> </a:t>
            </a:r>
            <a:r>
              <a:rPr lang="cs-CZ" sz="2400" dirty="0" smtClean="0"/>
              <a:t>     -  </a:t>
            </a:r>
            <a:r>
              <a:rPr lang="cs-CZ" sz="2400" dirty="0" err="1" smtClean="0">
                <a:solidFill>
                  <a:schemeClr val="bg1">
                    <a:lumMod val="50000"/>
                  </a:schemeClr>
                </a:solidFill>
              </a:rPr>
              <a:t>methyl</a:t>
            </a:r>
            <a:r>
              <a:rPr lang="cs-CZ" sz="2400" b="1" dirty="0" err="1" smtClean="0">
                <a:solidFill>
                  <a:srgbClr val="0070C0"/>
                </a:solidFill>
              </a:rPr>
              <a:t>alkohol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1">
                    <a:lumMod val="50000"/>
                  </a:schemeClr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  </a:t>
            </a:r>
          </a:p>
          <a:p>
            <a:pPr marL="0" indent="0">
              <a:buNone/>
            </a:pPr>
            <a:r>
              <a:rPr lang="cs-CZ" sz="2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   </a:t>
            </a:r>
            <a:endParaRPr lang="cs-CZ" sz="2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843808" y="260648"/>
            <a:ext cx="3528392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5969349" y="2014417"/>
            <a:ext cx="720080" cy="648072"/>
            <a:chOff x="4572000" y="2852936"/>
            <a:chExt cx="720080" cy="648072"/>
          </a:xfrm>
        </p:grpSpPr>
        <p:sp>
          <p:nvSpPr>
            <p:cNvPr id="6" name="Šestiúhelník 5"/>
            <p:cNvSpPr/>
            <p:nvPr/>
          </p:nvSpPr>
          <p:spPr>
            <a:xfrm>
              <a:off x="4572000" y="2852936"/>
              <a:ext cx="720080" cy="648072"/>
            </a:xfrm>
            <a:prstGeom prst="hexagon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4752020" y="2960948"/>
              <a:ext cx="360040" cy="43204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8" name="Picture 4" descr="http://upload.wikimedia.org/wikipedia/commons/thumb/8/86/Methanol-3D-vdW.png/140px-Methanol-3D-vdW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514978"/>
            <a:ext cx="231954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43076" y="6097848"/>
            <a:ext cx="535724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Obr.3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2224746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67544" y="1124744"/>
            <a:ext cx="8229600" cy="432049"/>
          </a:xfrm>
        </p:spPr>
        <p:txBody>
          <a:bodyPr/>
          <a:lstStyle/>
          <a:p>
            <a:r>
              <a:rPr lang="cs-CZ" sz="2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sz="2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/>
              <a:t/>
            </a:r>
            <a:br>
              <a:rPr lang="cs-CZ" dirty="0"/>
            </a:br>
            <a:r>
              <a:rPr lang="cs-CZ" sz="2000" dirty="0"/>
              <a:t>1 či více H nahrazeny </a:t>
            </a:r>
            <a:r>
              <a:rPr lang="cs-CZ" sz="2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karbonylovou skupinou  = O</a:t>
            </a:r>
            <a:endParaRPr lang="cs-CZ" sz="20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5069160"/>
          </a:xfrm>
        </p:spPr>
        <p:txBody>
          <a:bodyPr>
            <a:normAutofit fontScale="85000" lnSpcReduction="20000"/>
          </a:bodyPr>
          <a:lstStyle/>
          <a:p>
            <a:r>
              <a:rPr lang="cs-CZ" sz="2800" b="1" u="sng" dirty="0" smtClean="0">
                <a:solidFill>
                  <a:srgbClr val="7030A0"/>
                </a:solidFill>
              </a:rPr>
              <a:t>KETONY</a:t>
            </a:r>
            <a:endParaRPr lang="cs-CZ" sz="2800" b="1" u="sng" dirty="0">
              <a:solidFill>
                <a:srgbClr val="7030A0"/>
              </a:solidFill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Karbonylová skupina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jiném než krajním uhlíku</a:t>
            </a:r>
            <a:endParaRPr lang="cs-CZ" u="sng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př. H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dirty="0">
                <a:latin typeface="Arial" pitchFamily="34" charset="0"/>
                <a:cs typeface="Arial" pitchFamily="34" charset="0"/>
              </a:rPr>
              <a:t>C –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 </a:t>
            </a:r>
            <a:r>
              <a:rPr lang="cs-CZ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CH</a:t>
            </a:r>
            <a:r>
              <a:rPr lang="cs-CZ" baseline="-25000" dirty="0" smtClean="0">
                <a:latin typeface="Arial" pitchFamily="34" charset="0"/>
                <a:cs typeface="Arial" pitchFamily="34" charset="0"/>
              </a:rPr>
              <a:t>3</a:t>
            </a:r>
            <a:endParaRPr lang="cs-CZ" b="1" dirty="0">
              <a:solidFill>
                <a:schemeClr val="accent5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                     </a:t>
            </a:r>
            <a:r>
              <a:rPr lang="cs-CZ" sz="1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ǁ  </a:t>
            </a:r>
          </a:p>
          <a:p>
            <a:pPr marL="0" indent="0">
              <a:buNone/>
            </a:pPr>
            <a:r>
              <a:rPr lang="cs-CZ" sz="18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      O  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     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>
                <a:latin typeface="Arial" pitchFamily="34" charset="0"/>
                <a:cs typeface="Arial" pitchFamily="34" charset="0"/>
              </a:rPr>
              <a:t>Názvosloví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: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1.uhlovodík+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konc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–on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</a:t>
            </a:r>
            <a:r>
              <a:rPr lang="cs-CZ" dirty="0">
                <a:latin typeface="Arial" pitchFamily="34" charset="0"/>
                <a:cs typeface="Arial" pitchFamily="34" charset="0"/>
              </a:rPr>
              <a:t>. H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dirty="0">
                <a:latin typeface="Arial" pitchFamily="34" charset="0"/>
                <a:cs typeface="Arial" pitchFamily="34" charset="0"/>
              </a:rPr>
              <a:t>C – C – CH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3</a:t>
            </a:r>
            <a:endParaRPr lang="cs-CZ" b="1" dirty="0">
              <a:solidFill>
                <a:schemeClr val="accent5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ǁ 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propan</a:t>
            </a:r>
            <a:r>
              <a:rPr lang="cs-CZ" b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on</a:t>
            </a:r>
            <a:endParaRPr lang="cs-CZ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2.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uhl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zbytek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keton</a:t>
            </a:r>
            <a:endParaRPr lang="cs-CZ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     př. H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dirty="0">
                <a:latin typeface="Arial" pitchFamily="34" charset="0"/>
                <a:cs typeface="Arial" pitchFamily="34" charset="0"/>
              </a:rPr>
              <a:t>C – C – CH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3</a:t>
            </a:r>
            <a:endParaRPr lang="cs-CZ" b="1" dirty="0">
              <a:solidFill>
                <a:schemeClr val="accent5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ǁ 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  O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          </a:t>
            </a:r>
            <a:r>
              <a:rPr lang="cs-CZ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propyl</a:t>
            </a:r>
            <a:r>
              <a:rPr lang="cs-CZ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keton</a:t>
            </a:r>
            <a:endParaRPr lang="cs-CZ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179512" y="1600200"/>
            <a:ext cx="4227896" cy="4997152"/>
          </a:xfrm>
        </p:spPr>
        <p:txBody>
          <a:bodyPr>
            <a:normAutofit fontScale="92500" lnSpcReduction="10000"/>
          </a:bodyPr>
          <a:lstStyle/>
          <a:p>
            <a:r>
              <a:rPr lang="cs-CZ" sz="2800" b="1" u="sng" dirty="0" smtClean="0">
                <a:solidFill>
                  <a:srgbClr val="B83288"/>
                </a:solidFill>
              </a:rPr>
              <a:t>ALDEHYDY</a:t>
            </a:r>
            <a:endParaRPr lang="cs-CZ" sz="2800" b="1" u="sng" dirty="0">
              <a:solidFill>
                <a:srgbClr val="B83288"/>
              </a:solidFill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Karbonylová skupina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na </a:t>
            </a:r>
            <a:r>
              <a:rPr lang="cs-CZ" u="sng" dirty="0">
                <a:latin typeface="Arial" pitchFamily="34" charset="0"/>
                <a:cs typeface="Arial" pitchFamily="34" charset="0"/>
              </a:rPr>
              <a:t>krajním uhlíku</a:t>
            </a:r>
          </a:p>
          <a:p>
            <a:pPr marL="0" indent="0">
              <a:buNone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př. H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dirty="0">
                <a:latin typeface="Arial" pitchFamily="34" charset="0"/>
                <a:cs typeface="Arial" pitchFamily="34" charset="0"/>
              </a:rPr>
              <a:t>C – H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dirty="0">
                <a:latin typeface="Arial" pitchFamily="34" charset="0"/>
                <a:cs typeface="Arial" pitchFamily="34" charset="0"/>
              </a:rPr>
              <a:t>C – HC </a:t>
            </a:r>
            <a:r>
              <a:rPr lang="cs-CZ" b="1" dirty="0">
                <a:solidFill>
                  <a:srgbClr val="B83288"/>
                </a:solidFill>
                <a:latin typeface="Arial" pitchFamily="34" charset="0"/>
                <a:cs typeface="Arial" pitchFamily="34" charset="0"/>
              </a:rPr>
              <a:t>= O</a:t>
            </a:r>
          </a:p>
          <a:p>
            <a:pPr marL="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>
                <a:latin typeface="Arial" pitchFamily="34" charset="0"/>
                <a:cs typeface="Arial" pitchFamily="34" charset="0"/>
              </a:rPr>
              <a:t>Názvosloví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: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1.uhlovodík+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konc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b="1" dirty="0">
                <a:solidFill>
                  <a:srgbClr val="B83288"/>
                </a:solidFill>
                <a:latin typeface="Arial" pitchFamily="34" charset="0"/>
                <a:cs typeface="Arial" pitchFamily="34" charset="0"/>
              </a:rPr>
              <a:t>– </a:t>
            </a:r>
            <a:r>
              <a:rPr lang="cs-CZ" b="1" dirty="0" smtClean="0">
                <a:solidFill>
                  <a:srgbClr val="B83288"/>
                </a:solidFill>
                <a:latin typeface="Arial" pitchFamily="34" charset="0"/>
                <a:cs typeface="Arial" pitchFamily="34" charset="0"/>
              </a:rPr>
              <a:t>al</a:t>
            </a:r>
            <a:endParaRPr lang="cs-CZ" b="1" dirty="0">
              <a:solidFill>
                <a:srgbClr val="B83288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  př.   H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dirty="0">
                <a:latin typeface="Arial" pitchFamily="34" charset="0"/>
                <a:cs typeface="Arial" pitchFamily="34" charset="0"/>
              </a:rPr>
              <a:t>C – H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dirty="0">
                <a:latin typeface="Arial" pitchFamily="34" charset="0"/>
                <a:cs typeface="Arial" pitchFamily="34" charset="0"/>
              </a:rPr>
              <a:t>C – HC </a:t>
            </a:r>
            <a:r>
              <a:rPr lang="cs-CZ" b="1" dirty="0">
                <a:solidFill>
                  <a:srgbClr val="B83288"/>
                </a:solidFill>
                <a:latin typeface="Arial" pitchFamily="34" charset="0"/>
                <a:cs typeface="Arial" pitchFamily="34" charset="0"/>
              </a:rPr>
              <a:t>= O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propan</a:t>
            </a:r>
            <a:r>
              <a:rPr lang="cs-CZ" dirty="0" err="1">
                <a:solidFill>
                  <a:srgbClr val="B83288"/>
                </a:solidFill>
                <a:latin typeface="Arial" pitchFamily="34" charset="0"/>
                <a:cs typeface="Arial" pitchFamily="34" charset="0"/>
              </a:rPr>
              <a:t>al</a:t>
            </a:r>
            <a:endParaRPr lang="cs-CZ" dirty="0">
              <a:solidFill>
                <a:srgbClr val="B83288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2.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uhl</a:t>
            </a:r>
            <a:r>
              <a:rPr lang="cs-CZ" dirty="0">
                <a:latin typeface="Arial" pitchFamily="34" charset="0"/>
                <a:cs typeface="Arial" pitchFamily="34" charset="0"/>
              </a:rPr>
              <a:t>. 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zbytek</a:t>
            </a:r>
            <a:r>
              <a:rPr lang="cs-CZ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aldehyd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     př. H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dirty="0">
                <a:latin typeface="Arial" pitchFamily="34" charset="0"/>
                <a:cs typeface="Arial" pitchFamily="34" charset="0"/>
              </a:rPr>
              <a:t>C – H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dirty="0">
                <a:latin typeface="Arial" pitchFamily="34" charset="0"/>
                <a:cs typeface="Arial" pitchFamily="34" charset="0"/>
              </a:rPr>
              <a:t>C – HC </a:t>
            </a:r>
            <a:r>
              <a:rPr lang="cs-CZ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= O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         </a:t>
            </a:r>
            <a:r>
              <a:rPr lang="cs-CZ" dirty="0" err="1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propyl</a:t>
            </a:r>
            <a:r>
              <a:rPr lang="cs-CZ" dirty="0" err="1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aldehyd</a:t>
            </a:r>
            <a:endParaRPr lang="cs-CZ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83568" y="188640"/>
            <a:ext cx="8208912" cy="792088"/>
          </a:xfrm>
          <a:prstGeom prst="rect">
            <a:avLst/>
          </a:prstGeom>
          <a:noFill/>
          <a:ln w="28575" cap="flat" cmpd="sng" algn="ctr">
            <a:solidFill>
              <a:schemeClr val="accent4">
                <a:lumMod val="50000"/>
              </a:schemeClr>
            </a:solidFill>
            <a:prstDash val="solid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dk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Karbonylové  sloučeniny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4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971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H </a:t>
            </a:r>
            <a:r>
              <a:rPr lang="cs-CZ" dirty="0"/>
              <a:t>nahrazeny </a:t>
            </a:r>
            <a:r>
              <a:rPr lang="cs-CZ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hydroxylovou skupinou  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-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OH   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                                 a </a:t>
            </a:r>
            <a:r>
              <a:rPr lang="cs-CZ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karbonylovou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 = O        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společně  - tzv. karboxylovou   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/>
              <a:t>     </a:t>
            </a:r>
            <a:r>
              <a:rPr lang="cs-CZ" dirty="0" smtClean="0"/>
              <a:t>H – C – </a:t>
            </a:r>
            <a:r>
              <a:rPr lang="cs-CZ" b="1" dirty="0" smtClean="0">
                <a:solidFill>
                  <a:schemeClr val="tx1"/>
                </a:solidFill>
              </a:rPr>
              <a:t>OH</a:t>
            </a:r>
            <a:r>
              <a:rPr lang="cs-CZ" dirty="0" smtClean="0"/>
              <a:t>           H</a:t>
            </a:r>
            <a:r>
              <a:rPr lang="cs-CZ" baseline="-25000" dirty="0" smtClean="0"/>
              <a:t>3</a:t>
            </a:r>
            <a:r>
              <a:rPr lang="cs-CZ" dirty="0" smtClean="0"/>
              <a:t>C – C</a:t>
            </a:r>
            <a:r>
              <a:rPr lang="cs-CZ" b="1" dirty="0" smtClean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OH                    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-</a:t>
            </a:r>
            <a:r>
              <a:rPr lang="cs-CZ" dirty="0"/>
              <a:t> </a:t>
            </a:r>
            <a:r>
              <a:rPr lang="cs-CZ" dirty="0" smtClean="0"/>
              <a:t>C</a:t>
            </a:r>
            <a:r>
              <a:rPr lang="cs-CZ" b="1" dirty="0" smtClean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OH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         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"/>
                <a:cs typeface="Arial"/>
              </a:rPr>
              <a:t>ǁ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</a:t>
            </a:r>
            <a:r>
              <a:rPr lang="cs-CZ" b="1" dirty="0" smtClean="0">
                <a:solidFill>
                  <a:schemeClr val="tx1"/>
                </a:solidFill>
              </a:rPr>
              <a:t>O</a:t>
            </a:r>
            <a:endParaRPr lang="cs-CZ" b="1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u="sng" dirty="0"/>
              <a:t>Názvoslov</a:t>
            </a:r>
            <a:r>
              <a:rPr lang="cs-CZ" dirty="0"/>
              <a:t>í :  1. uhlovodík + 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koncovka –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ová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/>
              <a:t>                                 př. </a:t>
            </a:r>
            <a:r>
              <a:rPr lang="cs-CZ" dirty="0" smtClean="0"/>
              <a:t>HC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OOH</a:t>
            </a:r>
            <a:r>
              <a:rPr lang="cs-CZ" dirty="0" smtClean="0"/>
              <a:t>       </a:t>
            </a:r>
            <a:r>
              <a:rPr lang="cs-CZ" dirty="0"/>
              <a:t>- </a:t>
            </a:r>
            <a:r>
              <a:rPr lang="cs-CZ" dirty="0" smtClean="0"/>
              <a:t>kyselina  </a:t>
            </a:r>
            <a:r>
              <a:rPr lang="cs-CZ" dirty="0" err="1" smtClean="0"/>
              <a:t>methan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ová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                         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                     </a:t>
            </a:r>
            <a:r>
              <a:rPr lang="cs-CZ" dirty="0" smtClean="0">
                <a:solidFill>
                  <a:srgbClr val="C00000"/>
                </a:solidFill>
              </a:rPr>
              <a:t>     </a:t>
            </a:r>
            <a:r>
              <a:rPr lang="cs-CZ" dirty="0"/>
              <a:t>2.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triviální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 (laické, obchodní ..)</a:t>
            </a:r>
          </a:p>
          <a:p>
            <a:pPr marL="0" indent="0">
              <a:buNone/>
            </a:pPr>
            <a:r>
              <a:rPr lang="cs-CZ" dirty="0" smtClean="0"/>
              <a:t>                                  př</a:t>
            </a:r>
            <a:r>
              <a:rPr lang="cs-CZ" dirty="0"/>
              <a:t>. </a:t>
            </a:r>
            <a:r>
              <a:rPr lang="cs-CZ" dirty="0" smtClean="0"/>
              <a:t>H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C</a:t>
            </a:r>
            <a:r>
              <a:rPr lang="cs-CZ" b="1" dirty="0" smtClean="0">
                <a:solidFill>
                  <a:srgbClr val="0070C0"/>
                </a:solidFill>
              </a:rPr>
              <a:t>OOH</a:t>
            </a:r>
            <a:r>
              <a:rPr lang="cs-CZ" b="1" dirty="0" smtClean="0"/>
              <a:t> </a:t>
            </a:r>
            <a:r>
              <a:rPr lang="cs-CZ" dirty="0" smtClean="0"/>
              <a:t>     </a:t>
            </a:r>
            <a:r>
              <a:rPr lang="cs-CZ" dirty="0"/>
              <a:t>-  </a:t>
            </a:r>
            <a:r>
              <a:rPr lang="cs-CZ" dirty="0" err="1" smtClean="0"/>
              <a:t>kys</a:t>
            </a:r>
            <a:r>
              <a:rPr lang="cs-CZ" dirty="0" smtClean="0"/>
              <a:t>. mravenčí</a:t>
            </a:r>
            <a:endParaRPr lang="cs-CZ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1">
                    <a:lumMod val="50000"/>
                  </a:schemeClr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  </a:t>
            </a:r>
          </a:p>
          <a:p>
            <a:endParaRPr lang="cs-CZ" dirty="0"/>
          </a:p>
        </p:txBody>
      </p:sp>
      <p:sp>
        <p:nvSpPr>
          <p:cNvPr id="9" name="Nadpis 1"/>
          <p:cNvSpPr txBox="1">
            <a:spLocks noGrp="1"/>
          </p:cNvSpPr>
          <p:nvPr>
            <p:ph type="title"/>
          </p:nvPr>
        </p:nvSpPr>
        <p:spPr>
          <a:xfrm>
            <a:off x="468313" y="188913"/>
            <a:ext cx="8229600" cy="879475"/>
          </a:xfrm>
          <a:prstGeom prst="rect">
            <a:avLst/>
          </a:prstGeom>
          <a:noFill/>
          <a:ln w="28575" cap="flat" cmpd="sng" algn="ctr">
            <a:solidFill>
              <a:schemeClr val="accent4">
                <a:lumMod val="50000"/>
              </a:schemeClr>
            </a:solidFill>
            <a:prstDash val="solid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dk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922232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Karboxylové  kyseliny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922232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5609309" y="2554477"/>
            <a:ext cx="720080" cy="648072"/>
            <a:chOff x="4572000" y="2852936"/>
            <a:chExt cx="720080" cy="648072"/>
          </a:xfrm>
        </p:grpSpPr>
        <p:sp>
          <p:nvSpPr>
            <p:cNvPr id="11" name="Šestiúhelník 10"/>
            <p:cNvSpPr/>
            <p:nvPr/>
          </p:nvSpPr>
          <p:spPr>
            <a:xfrm>
              <a:off x="4572000" y="2852936"/>
              <a:ext cx="720080" cy="648072"/>
            </a:xfrm>
            <a:prstGeom prst="hexagon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4752020" y="2960948"/>
              <a:ext cx="360040" cy="43204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6" name="Picture 2" descr="http://i.lidovky.cz/09/052/lngal/TAI2b0f8b_mravenec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9341"/>
          <a:stretch/>
        </p:blipFill>
        <p:spPr bwMode="auto">
          <a:xfrm>
            <a:off x="179512" y="4653136"/>
            <a:ext cx="1656184" cy="998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http://i.lidovky.cz/09/052/lngal/TAI2b0f8b_mravenec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9341"/>
          <a:stretch/>
        </p:blipFill>
        <p:spPr bwMode="auto">
          <a:xfrm>
            <a:off x="1331640" y="5624162"/>
            <a:ext cx="1656184" cy="998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http://i.lidovky.cz/09/052/lngal/TAI2b0f8b_mravenec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9341"/>
          <a:stretch/>
        </p:blipFill>
        <p:spPr bwMode="auto">
          <a:xfrm flipH="1">
            <a:off x="7020272" y="5651943"/>
            <a:ext cx="1872208" cy="998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987824" y="6253637"/>
            <a:ext cx="535724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Obr.4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900632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648072"/>
          </a:xfrm>
        </p:spPr>
        <p:txBody>
          <a:bodyPr/>
          <a:lstStyle/>
          <a:p>
            <a:r>
              <a:rPr lang="cs-CZ" sz="3200" dirty="0" smtClean="0"/>
              <a:t>Rozděl do skupin derivátů 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2 – </a:t>
            </a:r>
            <a:r>
              <a:rPr lang="cs-CZ" b="1" dirty="0" err="1" smtClean="0">
                <a:solidFill>
                  <a:srgbClr val="00B050"/>
                </a:solidFill>
              </a:rPr>
              <a:t>hexanon</a:t>
            </a:r>
            <a:endParaRPr lang="cs-CZ" b="1" dirty="0" smtClean="0">
              <a:solidFill>
                <a:srgbClr val="00B050"/>
              </a:solidFill>
            </a:endParaRPr>
          </a:p>
          <a:p>
            <a:r>
              <a:rPr lang="cs-CZ" b="1" dirty="0" smtClean="0">
                <a:solidFill>
                  <a:srgbClr val="00B050"/>
                </a:solidFill>
              </a:rPr>
              <a:t>Butanol</a:t>
            </a:r>
          </a:p>
          <a:p>
            <a:r>
              <a:rPr lang="cs-CZ" b="1" dirty="0" err="1" smtClean="0">
                <a:solidFill>
                  <a:srgbClr val="00B050"/>
                </a:solidFill>
              </a:rPr>
              <a:t>Kys</a:t>
            </a:r>
            <a:r>
              <a:rPr lang="cs-CZ" b="1" dirty="0" smtClean="0">
                <a:solidFill>
                  <a:srgbClr val="00B050"/>
                </a:solidFill>
              </a:rPr>
              <a:t>. benzoová</a:t>
            </a:r>
          </a:p>
          <a:p>
            <a:r>
              <a:rPr lang="cs-CZ" b="1" dirty="0" err="1" smtClean="0">
                <a:solidFill>
                  <a:srgbClr val="00B050"/>
                </a:solidFill>
              </a:rPr>
              <a:t>Propanal</a:t>
            </a:r>
            <a:endParaRPr lang="cs-CZ" b="1" dirty="0" smtClean="0">
              <a:solidFill>
                <a:srgbClr val="00B050"/>
              </a:solidFill>
            </a:endParaRPr>
          </a:p>
          <a:p>
            <a:r>
              <a:rPr lang="cs-CZ" b="1" dirty="0" err="1" smtClean="0">
                <a:solidFill>
                  <a:srgbClr val="00B050"/>
                </a:solidFill>
              </a:rPr>
              <a:t>Trijodmethan</a:t>
            </a:r>
            <a:endParaRPr lang="cs-CZ" b="1" dirty="0" smtClean="0">
              <a:solidFill>
                <a:srgbClr val="00B050"/>
              </a:solidFill>
            </a:endParaRP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</a:t>
            </a:r>
            <a:r>
              <a:rPr lang="cs-CZ" dirty="0" smtClean="0">
                <a:solidFill>
                  <a:srgbClr val="002060"/>
                </a:solidFill>
              </a:rPr>
              <a:t>aldehydy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                             alkoholy</a:t>
            </a: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                  </a:t>
            </a:r>
            <a:r>
              <a:rPr lang="cs-CZ" dirty="0" err="1" smtClean="0">
                <a:solidFill>
                  <a:srgbClr val="002060"/>
                </a:solidFill>
              </a:rPr>
              <a:t>halogenderiváty</a:t>
            </a: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                  karboxylové kyseliny</a:t>
            </a: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                  ketony         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1440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7037E-7 L 0.41754 0.6490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868" y="324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691 0.00254 L 0.23837 0.00254 C 0.31077 0.00254 0.39983 0.10902 0.39983 0.19583 L 0.39983 0.38912 " pathEditMode="relative" rAng="0" ptsTypes="FfFF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46" y="19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44444E-6 L 0.61215 0.4423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608" y="22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507 0.00556 C 0.09809 -0.00046 0.10729 -0.00486 0.12153 -0.00648 C 0.12917 -0.00856 0.13212 -0.01111 0.13958 -0.00856 C 0.14948 -0.00949 0.16511 -0.00648 0.17153 -0.01875 C 0.18004 -0.01574 0.18837 -0.01944 0.19722 -0.0206 C 0.21406 -0.02824 0.22465 -0.02939 0.2441 -0.03078 C 0.26024 -0.03796 0.27761 -0.0412 0.2941 -0.04699 C 0.30972 -0.06666 0.3474 -0.06041 0.36233 -0.06111 C 0.37517 -0.06365 0.38733 -0.06713 0.40017 -0.06921 C 0.43594 -0.06805 0.47014 -0.0618 0.50486 -0.07129 C 0.53177 -0.07013 0.54497 -0.07222 0.56684 -0.06319 C 0.57431 -0.05324 0.56441 -0.0655 0.57604 -0.05509 C 0.57917 -0.05231 0.58889 -0.0405 0.59115 -0.0368 C 0.59705 -0.02731 0.59861 -0.01226 0.60174 -0.00046 C 0.60261 0.0169 0.60677 0.04537 0.59566 0.06019 C 0.59254 0.07223 0.58247 0.08542 0.57448 0.09237 C 0.57205 0.10186 0.56597 0.10764 0.56076 0.11459 C 0.55382 0.12385 0.54913 0.13287 0.53958 0.13681 C 0.53333 0.14237 0.52847 0.14815 0.52153 0.15093 C 0.51771 0.15834 0.51146 0.16227 0.50486 0.16505 C 0.50035 0.17408 0.49618 0.17362 0.4882 0.17732 C 0.48663 0.17801 0.48351 0.1794 0.48351 0.1794 C 0.46997 0.1757 0.45781 0.17524 0.4441 0.17732 C 0.43629 0.19329 0.44653 0.17408 0.43663 0.18727 C 0.43524 0.18912 0.43351 0.19352 0.43351 0.19352 " pathEditMode="relative" ptsTypes="ffffffffffffffffffffffffA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819 -0.01111 L 0.3125 -0.01111 C 0.41319 -0.01111 0.53698 0.06389 0.53698 0.125 L 0.53698 0.26135 " pathEditMode="relative" rAng="0" ptsTypes="FfFF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31" y="1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835496"/>
          </a:xfrm>
        </p:spPr>
        <p:txBody>
          <a:bodyPr/>
          <a:lstStyle/>
          <a:p>
            <a:pPr algn="l"/>
            <a:r>
              <a:rPr lang="cs-CZ" sz="2000" dirty="0" smtClean="0"/>
              <a:t>Použité obrázky 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100" dirty="0" smtClean="0">
                <a:hlinkClick r:id="rId2"/>
              </a:rPr>
              <a:t>Obr.1 - </a:t>
            </a:r>
            <a:r>
              <a:rPr lang="cs-CZ" sz="1100" dirty="0" smtClean="0"/>
              <a:t>://</a:t>
            </a:r>
            <a:r>
              <a:rPr lang="cs-CZ" sz="1100" dirty="0" err="1" smtClean="0"/>
              <a:t>cs.wikipedia.org</a:t>
            </a:r>
            <a:r>
              <a:rPr lang="cs-CZ" sz="1100" dirty="0" smtClean="0"/>
              <a:t>/</a:t>
            </a:r>
            <a:r>
              <a:rPr lang="cs-CZ" sz="1100" dirty="0" err="1" smtClean="0"/>
              <a:t>wiki</a:t>
            </a:r>
            <a:r>
              <a:rPr lang="cs-CZ" sz="1100" dirty="0" smtClean="0"/>
              <a:t>/Soubor:Mol_</a:t>
            </a:r>
            <a:r>
              <a:rPr lang="cs-CZ" sz="1100" dirty="0" err="1" smtClean="0"/>
              <a:t>geom</a:t>
            </a:r>
            <a:r>
              <a:rPr lang="cs-CZ" sz="1100" dirty="0" smtClean="0"/>
              <a:t>_CCl4.PNG</a:t>
            </a:r>
          </a:p>
          <a:p>
            <a:pPr marL="0" indent="0">
              <a:buNone/>
            </a:pPr>
            <a:r>
              <a:rPr lang="cs-CZ" sz="1100" dirty="0" smtClean="0">
                <a:hlinkClick r:id="rId3"/>
              </a:rPr>
              <a:t>Obr.2 </a:t>
            </a:r>
            <a:r>
              <a:rPr lang="cs-CZ" sz="1100" dirty="0" smtClean="0">
                <a:hlinkClick r:id="rId3"/>
              </a:rPr>
              <a:t>- http</a:t>
            </a:r>
            <a:r>
              <a:rPr lang="cs-CZ" sz="1100" dirty="0">
                <a:hlinkClick r:id="rId3"/>
              </a:rPr>
              <a:t>://</a:t>
            </a:r>
            <a:r>
              <a:rPr lang="cs-CZ" sz="1100" dirty="0" smtClean="0">
                <a:hlinkClick r:id="rId3"/>
              </a:rPr>
              <a:t>projektalfa.ic.cz/Halogenderivaty.htm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>
                <a:hlinkClick r:id="rId4"/>
              </a:rPr>
              <a:t>Obr.3 - http</a:t>
            </a:r>
            <a:r>
              <a:rPr lang="cs-CZ" sz="1100" dirty="0">
                <a:hlinkClick r:id="rId4"/>
              </a:rPr>
              <a:t>://</a:t>
            </a:r>
            <a:r>
              <a:rPr lang="cs-CZ" sz="1100" dirty="0" smtClean="0">
                <a:hlinkClick r:id="rId4"/>
              </a:rPr>
              <a:t>www.chemistry-reference.com/q_compounds.asp?CAS=67-56-1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>
                <a:hlinkClick r:id="rId5"/>
              </a:rPr>
              <a:t>Obr.4 -  http</a:t>
            </a:r>
            <a:r>
              <a:rPr lang="cs-CZ" sz="1100" dirty="0">
                <a:hlinkClick r:id="rId5"/>
              </a:rPr>
              <a:t>://www.lidovky.cz/mouchy-udelaji-z-mravencu-zombie-d4m-/ln_veda.asp?c=A090513_175706_ln_veda_tai</a:t>
            </a:r>
            <a:endParaRPr lang="cs-CZ" sz="1100" dirty="0"/>
          </a:p>
          <a:p>
            <a:pPr marL="0" indent="0">
              <a:buNone/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3597251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344</TotalTime>
  <Words>497</Words>
  <Application>Microsoft Office PowerPoint</Application>
  <PresentationFormat>Předvádění na obrazovce (4:3)</PresentationFormat>
  <Paragraphs>122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Snímek 1</vt:lpstr>
      <vt:lpstr>Deriváty uhlovodíků</vt:lpstr>
      <vt:lpstr>Vznik uhlovodíkového zbytku</vt:lpstr>
      <vt:lpstr>            HALOGENDERIVÁTY</vt:lpstr>
      <vt:lpstr>Větší počet navázaných halogenů vyjadřují PŘEDPONY :</vt:lpstr>
      <vt:lpstr>                     ALKOHOLY</vt:lpstr>
      <vt:lpstr>  1 či více H nahrazeny karbonylovou skupinou  = O</vt:lpstr>
      <vt:lpstr>Karboxylové  kyseliny</vt:lpstr>
      <vt:lpstr>Rozděl do skupin derivátů :</vt:lpstr>
      <vt:lpstr>Použité obrázky 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Deriváty uhlovodíků</dc:title>
  <dc:creator>user</dc:creator>
  <cp:lastModifiedBy>Dum</cp:lastModifiedBy>
  <cp:revision>37</cp:revision>
  <dcterms:created xsi:type="dcterms:W3CDTF">2012-04-15T17:19:58Z</dcterms:created>
  <dcterms:modified xsi:type="dcterms:W3CDTF">2012-06-27T19:49:14Z</dcterms:modified>
</cp:coreProperties>
</file>