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8" r:id="rId4"/>
    <p:sldId id="259" r:id="rId5"/>
    <p:sldId id="260" r:id="rId6"/>
    <p:sldId id="257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0D00-96EF-4F37-87EE-461E91B7DC3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1974-9A61-4431-8FAC-34FF49B9CC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8583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0D00-96EF-4F37-87EE-461E91B7DC3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1974-9A61-4431-8FAC-34FF49B9CC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3894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0D00-96EF-4F37-87EE-461E91B7DC3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1974-9A61-4431-8FAC-34FF49B9CC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4138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0D00-96EF-4F37-87EE-461E91B7DC3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1974-9A61-4431-8FAC-34FF49B9CC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084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0D00-96EF-4F37-87EE-461E91B7DC3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1974-9A61-4431-8FAC-34FF49B9CC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0714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0D00-96EF-4F37-87EE-461E91B7DC3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1974-9A61-4431-8FAC-34FF49B9CC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6410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0D00-96EF-4F37-87EE-461E91B7DC3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1974-9A61-4431-8FAC-34FF49B9CC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2722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0D00-96EF-4F37-87EE-461E91B7DC3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1974-9A61-4431-8FAC-34FF49B9CC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7171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0D00-96EF-4F37-87EE-461E91B7DC3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1974-9A61-4431-8FAC-34FF49B9CC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8450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0D00-96EF-4F37-87EE-461E91B7DC3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1974-9A61-4431-8FAC-34FF49B9CC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4646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0D00-96EF-4F37-87EE-461E91B7DC3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1974-9A61-4431-8FAC-34FF49B9CC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0950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9D0D00-96EF-4F37-87EE-461E91B7DC3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91974-9A61-4431-8FAC-34FF49B9CC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2838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sklep.cezal.lublin.pl/68-108-large/jodoform-iodoformium-30g.jpg" TargetMode="External"/><Relationship Id="rId13" Type="http://schemas.openxmlformats.org/officeDocument/2006/relationships/hyperlink" Target="http://4.bp.blogspot.com/_StTqKgbQNPg/TIvscCAXNtI/AAAAAAAAAgc/3zSQhyODx2w/s1600/Teflon+formula.gif" TargetMode="External"/><Relationship Id="rId18" Type="http://schemas.openxmlformats.org/officeDocument/2006/relationships/hyperlink" Target="http://1.bp.blogspot.com/-SqeY7Jq6OMg/TgoPCb5XqHI/AAAAAAAABVs/AvHYEhewIbs/s1600/ddt.jpeg" TargetMode="External"/><Relationship Id="rId3" Type="http://schemas.openxmlformats.org/officeDocument/2006/relationships/hyperlink" Target="http://i.lidovky.cz/05/122/lngal/HLMfacac_ozon.jpg" TargetMode="External"/><Relationship Id="rId7" Type="http://schemas.openxmlformats.org/officeDocument/2006/relationships/hyperlink" Target="http://upload.wikimedia.org/wikipedia/commons/thumb/7/7b/Chlorobenzene-3D-vdW.png/100px-Chlorobenzene-3D-vdW.png" TargetMode="External"/><Relationship Id="rId12" Type="http://schemas.openxmlformats.org/officeDocument/2006/relationships/hyperlink" Target="http://upload.wikimedia.org/wikipedia/commons/thumb/0/05/Mol_geom_CHCl3.PNG/200px-Mol_geom_CHCl3.PNG" TargetMode="External"/><Relationship Id="rId17" Type="http://schemas.openxmlformats.org/officeDocument/2006/relationships/hyperlink" Target="http://nd01.jxs.cz/556/724/73731831ac_22973064_o2.jpg" TargetMode="External"/><Relationship Id="rId2" Type="http://schemas.openxmlformats.org/officeDocument/2006/relationships/hyperlink" Target="http://i.wp.pl/a/f/jpeg/27211/fosgen_-_east.jpeg" TargetMode="External"/><Relationship Id="rId16" Type="http://schemas.openxmlformats.org/officeDocument/2006/relationships/hyperlink" Target="http://t1.gstatic.com/images?q=tbn:ANd9GcSpVBC5VDFDXimebNSYBRoa0c4P2s8JaI5Zy8jNcCWiItgujIp0oPCFFBtF" TargetMode="External"/><Relationship Id="rId20" Type="http://schemas.openxmlformats.org/officeDocument/2006/relationships/hyperlink" Target="http://www.wikiskripta.eu/images/thumb/5/5b/VACTERL.JPG/180px-VACTER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contact.cz/index/toxi2006/Toxi_Xi.png" TargetMode="External"/><Relationship Id="rId11" Type="http://schemas.openxmlformats.org/officeDocument/2006/relationships/hyperlink" Target="http://www.pechasan.cz/editor/filestore/Image/pvctrubky.jpg" TargetMode="External"/><Relationship Id="rId5" Type="http://schemas.openxmlformats.org/officeDocument/2006/relationships/hyperlink" Target="http://www.wcontact.cz/index/toxi2006/Toxi_N.png" TargetMode="External"/><Relationship Id="rId15" Type="http://schemas.openxmlformats.org/officeDocument/2006/relationships/hyperlink" Target="http://www.latkytextil.eu/fotky1647/fotos/_vyrn_1023untitled.bmp" TargetMode="External"/><Relationship Id="rId10" Type="http://schemas.openxmlformats.org/officeDocument/2006/relationships/hyperlink" Target="http://media.daz.ni.cz/photos/2011/10/13/11-14446-linoleum_.jpg" TargetMode="External"/><Relationship Id="rId19" Type="http://schemas.openxmlformats.org/officeDocument/2006/relationships/hyperlink" Target="http://www.envigroup.cz/data/photobank/fotobanka/pruvodce/symboly/t/extra/2008-08-27-08-53-07-8.jpg" TargetMode="External"/><Relationship Id="rId4" Type="http://schemas.openxmlformats.org/officeDocument/2006/relationships/hyperlink" Target="http://upload.wikimedia.org/wikipedia/commons/thumb/2/2c/Trichloroethylene-3D-vdW.png/100px-Trichloroethylene-3D-vdW.png" TargetMode="External"/><Relationship Id="rId9" Type="http://schemas.openxmlformats.org/officeDocument/2006/relationships/hyperlink" Target="http://www.highstepper.cz/photo/original/boty-holiny.jpg" TargetMode="External"/><Relationship Id="rId14" Type="http://schemas.openxmlformats.org/officeDocument/2006/relationships/hyperlink" Target="http://tuberose.com/Graphics/tefl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323528" y="404664"/>
            <a:ext cx="8208912" cy="5721499"/>
          </a:xfrm>
        </p:spPr>
        <p:txBody>
          <a:bodyPr>
            <a:normAutofit fontScale="62500" lnSpcReduction="20000"/>
          </a:bodyPr>
          <a:lstStyle/>
          <a:p>
            <a:pPr marL="0" indent="0">
              <a:buFontTx/>
              <a:buNone/>
              <a:defRPr/>
            </a:pPr>
            <a:r>
              <a:rPr lang="cs-CZ" b="1" i="1" dirty="0" smtClean="0"/>
              <a:t>Autor  </a:t>
            </a:r>
            <a:r>
              <a:rPr lang="cs-CZ" dirty="0" smtClean="0"/>
              <a:t>:    Mgr. Terezie </a:t>
            </a:r>
            <a:r>
              <a:rPr lang="cs-CZ" dirty="0" err="1" smtClean="0"/>
              <a:t>Nohýnková</a:t>
            </a:r>
            <a:endParaRPr lang="cs-CZ" dirty="0" smtClean="0"/>
          </a:p>
          <a:p>
            <a:pPr marL="0" indent="0">
              <a:buFontTx/>
              <a:buNone/>
              <a:defRPr/>
            </a:pPr>
            <a:r>
              <a:rPr lang="cs-CZ" b="1" i="1" dirty="0" smtClean="0"/>
              <a:t>Vzdělávací oblast</a:t>
            </a:r>
            <a:r>
              <a:rPr lang="cs-CZ" dirty="0" smtClean="0"/>
              <a:t> :  Člověk a příroda</a:t>
            </a:r>
          </a:p>
          <a:p>
            <a:pPr marL="0" indent="0">
              <a:buFontTx/>
              <a:buNone/>
              <a:defRPr/>
            </a:pPr>
            <a:r>
              <a:rPr lang="cs-CZ" b="1" i="1" dirty="0" smtClean="0"/>
              <a:t>Obor</a:t>
            </a:r>
            <a:r>
              <a:rPr lang="cs-CZ" dirty="0" smtClean="0"/>
              <a:t> : Chemie</a:t>
            </a:r>
          </a:p>
          <a:p>
            <a:pPr marL="0" indent="0">
              <a:buFontTx/>
              <a:buNone/>
              <a:defRPr/>
            </a:pPr>
            <a:r>
              <a:rPr lang="cs-CZ" dirty="0" smtClean="0"/>
              <a:t> </a:t>
            </a:r>
          </a:p>
          <a:p>
            <a:pPr marL="0" indent="0">
              <a:buFontTx/>
              <a:buNone/>
              <a:defRPr/>
            </a:pPr>
            <a:r>
              <a:rPr lang="cs-CZ" b="1" i="1" dirty="0" smtClean="0"/>
              <a:t>Téma</a:t>
            </a:r>
            <a:r>
              <a:rPr lang="cs-CZ" dirty="0" smtClean="0"/>
              <a:t> :  Organická chemie </a:t>
            </a:r>
          </a:p>
          <a:p>
            <a:pPr marL="0" indent="0">
              <a:buFontTx/>
              <a:buNone/>
              <a:defRPr/>
            </a:pPr>
            <a:r>
              <a:rPr lang="cs-CZ" b="1" u="sng" dirty="0" smtClean="0"/>
              <a:t>Název</a:t>
            </a:r>
            <a:r>
              <a:rPr lang="cs-CZ" u="sng" dirty="0" smtClean="0"/>
              <a:t> :  </a:t>
            </a:r>
            <a:r>
              <a:rPr lang="cs-CZ" u="sng" dirty="0" err="1" smtClean="0"/>
              <a:t>Halogenderiváty</a:t>
            </a:r>
            <a:r>
              <a:rPr lang="cs-CZ" u="sng" dirty="0" smtClean="0"/>
              <a:t> – vlastnosti a použití</a:t>
            </a:r>
          </a:p>
          <a:p>
            <a:pPr marL="0" indent="0">
              <a:buFontTx/>
              <a:buNone/>
              <a:defRPr/>
            </a:pPr>
            <a:r>
              <a:rPr lang="cs-CZ" dirty="0" smtClean="0"/>
              <a:t> </a:t>
            </a:r>
          </a:p>
          <a:p>
            <a:pPr marL="0" indent="0">
              <a:buFontTx/>
              <a:buNone/>
              <a:defRPr/>
            </a:pPr>
            <a:r>
              <a:rPr lang="cs-CZ" dirty="0" smtClean="0"/>
              <a:t> </a:t>
            </a:r>
          </a:p>
          <a:p>
            <a:pPr marL="0" indent="0">
              <a:buFontTx/>
              <a:buNone/>
              <a:defRPr/>
            </a:pPr>
            <a:r>
              <a:rPr lang="cs-CZ" b="1" i="1" dirty="0" smtClean="0"/>
              <a:t>Anotace </a:t>
            </a:r>
            <a:r>
              <a:rPr lang="cs-CZ" dirty="0" smtClean="0"/>
              <a:t>:   formou prezentace si žáci ověřují a upevňují znalosti a poznatky </a:t>
            </a:r>
            <a:r>
              <a:rPr lang="cs-CZ" dirty="0" smtClean="0"/>
              <a:t>          o </a:t>
            </a:r>
            <a:r>
              <a:rPr lang="cs-CZ" dirty="0" smtClean="0"/>
              <a:t>základní surovině ch. průmyslu – uhlí jako zdroji energie a organických látek.</a:t>
            </a:r>
          </a:p>
          <a:p>
            <a:pPr marL="0" indent="0">
              <a:buFontTx/>
              <a:buNone/>
              <a:defRPr/>
            </a:pPr>
            <a:r>
              <a:rPr lang="cs-CZ" dirty="0" smtClean="0"/>
              <a:t> </a:t>
            </a:r>
          </a:p>
          <a:p>
            <a:pPr marL="0" indent="0">
              <a:buFontTx/>
              <a:buNone/>
              <a:defRPr/>
            </a:pPr>
            <a:r>
              <a:rPr lang="cs-CZ" dirty="0" smtClean="0"/>
              <a:t> </a:t>
            </a:r>
            <a:r>
              <a:rPr lang="cs-CZ" b="1" dirty="0" smtClean="0"/>
              <a:t>VY_32_INOVACE_53_HALOGENDERIVATY</a:t>
            </a:r>
            <a:endParaRPr lang="cs-CZ" dirty="0" smtClean="0"/>
          </a:p>
          <a:p>
            <a:pPr marL="0" indent="0">
              <a:buFontTx/>
              <a:buNone/>
              <a:defRPr/>
            </a:pPr>
            <a:r>
              <a:rPr lang="cs-CZ" dirty="0" smtClean="0"/>
              <a:t> </a:t>
            </a:r>
          </a:p>
          <a:p>
            <a:pPr marL="0" indent="0">
              <a:buFontTx/>
              <a:buNone/>
              <a:defRPr/>
            </a:pPr>
            <a:endParaRPr lang="cs-CZ" dirty="0" smtClean="0"/>
          </a:p>
          <a:p>
            <a:pPr marL="0" indent="0">
              <a:buFontTx/>
              <a:buNone/>
              <a:defRPr/>
            </a:pPr>
            <a:r>
              <a:rPr lang="cs-CZ" dirty="0" smtClean="0"/>
              <a:t> Vytvořeno jako DUM do předmětu chemie pro 9. ročník na ZŠ Studentská Mnichovo Hradiště dne 20.4.2012</a:t>
            </a:r>
          </a:p>
          <a:p>
            <a:pPr marL="0" indent="0">
              <a:buFontTx/>
              <a:buNone/>
              <a:defRPr/>
            </a:pPr>
            <a:r>
              <a:rPr lang="cs-CZ" dirty="0" smtClean="0"/>
              <a:t> </a:t>
            </a:r>
          </a:p>
          <a:p>
            <a:pPr marL="0" indent="0">
              <a:buFontTx/>
              <a:buNone/>
              <a:defRPr/>
            </a:pPr>
            <a:r>
              <a:rPr lang="x-none" sz="1600" smtClean="0"/>
              <a:t>Vytvořeno v rámci v projektu „EU peníze školám“ </a:t>
            </a:r>
            <a:endParaRPr lang="cs-CZ" sz="1600" dirty="0" smtClean="0"/>
          </a:p>
          <a:p>
            <a:pPr marL="0" indent="0">
              <a:buFontTx/>
              <a:buNone/>
              <a:defRPr/>
            </a:pPr>
            <a:r>
              <a:rPr lang="x-none" sz="1600" b="1" smtClean="0"/>
              <a:t>OP VK oblast podpory 1.4 s názvem Zlepšení podmínek pro vzdělávání na základních školách</a:t>
            </a:r>
            <a:endParaRPr lang="cs-CZ" sz="1600" dirty="0" smtClean="0"/>
          </a:p>
          <a:p>
            <a:endParaRPr lang="cs-CZ" dirty="0"/>
          </a:p>
        </p:txBody>
      </p:sp>
      <p:pic>
        <p:nvPicPr>
          <p:cNvPr id="5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404664"/>
            <a:ext cx="3892252" cy="9450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169898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7200" b="1" u="sng" dirty="0" err="1" smtClean="0">
                <a:ln/>
                <a:solidFill>
                  <a:schemeClr val="accent3"/>
                </a:solidFill>
              </a:rPr>
              <a:t>Halogenderiváty</a:t>
            </a:r>
            <a:endParaRPr lang="cs-CZ" sz="7200" b="1" u="sng" dirty="0">
              <a:ln/>
              <a:solidFill>
                <a:schemeClr val="accent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429000"/>
            <a:ext cx="6400800" cy="1198984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Přehled významných,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jejich vlastnosti a použití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2" name="Picture 4" descr="http://upload.wikimedia.org/wikipedia/commons/thumb/2/2c/Trichloroethylene-3D-vdW.png/100px-Trichloroethylene-3D-vdW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375" y="3831496"/>
            <a:ext cx="1391062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Hazard X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7146" y="5055632"/>
            <a:ext cx="950613" cy="95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arnika.org/soubory/obrazky/ovzdusi/ozonova-dir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0946" y="116632"/>
            <a:ext cx="2791106" cy="2091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10" descr="http://upload.wikimedia.org/wikipedia/commons/3/39/Hazard_T.sv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60" name="Picture 12" descr="http://i.wp.pl/a/f/jpeg/27211/fosgen_-_east.jpe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159" b="6691"/>
          <a:stretch/>
        </p:blipFill>
        <p:spPr bwMode="auto">
          <a:xfrm>
            <a:off x="307975" y="242663"/>
            <a:ext cx="3975993" cy="191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DDT (common name not adopted by ISO)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1516" y="5254351"/>
            <a:ext cx="1260284" cy="127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51920" y="2158999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Obr.1</a:t>
            </a:r>
            <a:endParaRPr lang="cs-CZ" sz="11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36213" y="2156689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Obr.2</a:t>
            </a:r>
            <a:endParaRPr lang="cs-CZ" sz="11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45598" y="4794022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Obr.3</a:t>
            </a:r>
            <a:endParaRPr lang="cs-CZ" sz="11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04839" y="6006245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Obr.5</a:t>
            </a:r>
            <a:endParaRPr lang="cs-CZ" sz="11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47868" y="6527239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Obr.4</a:t>
            </a:r>
            <a:endParaRPr lang="cs-CZ" sz="11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36212" y="6408447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Obr.6</a:t>
            </a:r>
            <a:endParaRPr lang="cs-CZ" sz="1100" dirty="0"/>
          </a:p>
        </p:txBody>
      </p:sp>
      <p:pic>
        <p:nvPicPr>
          <p:cNvPr id="1028" name="Picture 4" descr="http://t3.gstatic.com/images?q=tbn:ANd9GcRVIywpMMUKPHfMZPkbXOCkuk-Llr_gd7MJSNhhkAaNiM9ZZwV05w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293533"/>
            <a:ext cx="1201800" cy="222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29732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http://www.oblibene.biz/userdata/shopimg/jezdeckepotreby/image/gener/big/Boty%20jezdecke%20PV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827584" y="4935551"/>
            <a:ext cx="120973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sklep.cezal.lublin.pl/68-108-large/jodoform-iodoformium-30g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6500" y="116632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97" y="188640"/>
            <a:ext cx="6851104" cy="792088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92D050"/>
                </a:solidFill>
              </a:rPr>
              <a:t>TRIJODMETHAN</a:t>
            </a:r>
            <a:r>
              <a:rPr lang="cs-CZ" b="1" dirty="0" smtClean="0">
                <a:solidFill>
                  <a:srgbClr val="CC0000"/>
                </a:solidFill>
              </a:rPr>
              <a:t>  </a:t>
            </a:r>
            <a:r>
              <a:rPr lang="cs-CZ" b="1" dirty="0" smtClean="0"/>
              <a:t>- </a:t>
            </a:r>
            <a:r>
              <a:rPr lang="cs-CZ" sz="3200" b="1" dirty="0" smtClean="0"/>
              <a:t>CHl</a:t>
            </a:r>
            <a:r>
              <a:rPr lang="cs-CZ" sz="3200" b="1" baseline="-25000" dirty="0" smtClean="0"/>
              <a:t>3</a:t>
            </a:r>
            <a:r>
              <a:rPr lang="cs-CZ" sz="3200" b="1" dirty="0" smtClean="0"/>
              <a:t> (jodoform)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496944" cy="4929411"/>
          </a:xfrm>
        </p:spPr>
        <p:txBody>
          <a:bodyPr/>
          <a:lstStyle/>
          <a:p>
            <a:r>
              <a:rPr lang="cs-CZ" b="1" dirty="0" smtClean="0"/>
              <a:t>dezinfekční činidlo </a:t>
            </a:r>
            <a:r>
              <a:rPr lang="cs-CZ" dirty="0" smtClean="0"/>
              <a:t>na rány,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žlutohnědé zbarvení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92D050"/>
                </a:solidFill>
              </a:rPr>
              <a:t> </a:t>
            </a:r>
            <a:r>
              <a:rPr lang="cs-CZ" b="1" u="sng" dirty="0" smtClean="0">
                <a:solidFill>
                  <a:srgbClr val="92D050"/>
                </a:solidFill>
              </a:rPr>
              <a:t>CHLORETHEN</a:t>
            </a:r>
            <a:r>
              <a:rPr lang="cs-CZ" b="1" dirty="0" smtClean="0">
                <a:solidFill>
                  <a:srgbClr val="CC0000"/>
                </a:solidFill>
              </a:rPr>
              <a:t>  </a:t>
            </a:r>
            <a:r>
              <a:rPr lang="cs-CZ" b="1" dirty="0" smtClean="0"/>
              <a:t>- CH</a:t>
            </a:r>
            <a:r>
              <a:rPr lang="cs-CZ" b="1" baseline="-25000" dirty="0" smtClean="0"/>
              <a:t>2</a:t>
            </a:r>
            <a:r>
              <a:rPr lang="cs-CZ" b="1" dirty="0" smtClean="0"/>
              <a:t> = </a:t>
            </a:r>
            <a:r>
              <a:rPr lang="cs-CZ" b="1" dirty="0" err="1" smtClean="0"/>
              <a:t>CHCl</a:t>
            </a:r>
            <a:r>
              <a:rPr lang="cs-CZ" b="1" dirty="0" smtClean="0"/>
              <a:t> (vinylchlorid)</a:t>
            </a:r>
          </a:p>
          <a:p>
            <a:r>
              <a:rPr lang="cs-CZ" b="1" dirty="0" smtClean="0"/>
              <a:t>Surovina pro výrobu plastu – </a:t>
            </a:r>
            <a:r>
              <a:rPr lang="cs-CZ" dirty="0" smtClean="0"/>
              <a:t>polyvinylchloridu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= PVC :   lina, hadice, trubky, izolace kabelů…..</a:t>
            </a:r>
          </a:p>
          <a:p>
            <a:r>
              <a:rPr lang="cs-CZ" sz="2400" dirty="0" smtClean="0"/>
              <a:t>Další </a:t>
            </a:r>
            <a:r>
              <a:rPr lang="cs-CZ" sz="2400" dirty="0" err="1" smtClean="0"/>
              <a:t>info</a:t>
            </a:r>
            <a:r>
              <a:rPr lang="cs-CZ" sz="2400" dirty="0" smtClean="0"/>
              <a:t> – viz kapitola plasty</a:t>
            </a:r>
            <a:endParaRPr lang="cs-CZ" sz="2400" dirty="0"/>
          </a:p>
        </p:txBody>
      </p:sp>
      <p:pic>
        <p:nvPicPr>
          <p:cNvPr id="3076" name="Picture 4" descr="http://cdn.dornob.com/wp-content/uploads/2010/01/diy-pvc-vase-concept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8704" y="4608659"/>
            <a:ext cx="2337528" cy="195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100392" y="2591326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Obr.7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15258" y="6318975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Obr.8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96538" y="6540324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Obr.9</a:t>
            </a:r>
            <a:endParaRPr lang="cs-CZ" sz="11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56376" y="6461324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Obr.10</a:t>
            </a:r>
            <a:endParaRPr lang="cs-CZ" sz="1100" dirty="0"/>
          </a:p>
        </p:txBody>
      </p:sp>
      <p:pic>
        <p:nvPicPr>
          <p:cNvPr id="2050" name="Picture 2" descr="http://media.daz.ni.cz/photos/2011/10/13/11-14446-linoleum_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6290" y="5198955"/>
            <a:ext cx="2052866" cy="1367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05267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0/05/Mol_geom_CHCl3.PNG/200px-Mol_geom_CHCl3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3161">
            <a:off x="7095818" y="165771"/>
            <a:ext cx="1972263" cy="259352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62495"/>
            <a:ext cx="6876256" cy="1143000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92D050"/>
                </a:solidFill>
              </a:rPr>
              <a:t>TRICHLORMETAN</a:t>
            </a:r>
            <a:r>
              <a:rPr lang="cs-CZ" sz="3200" b="1" dirty="0" smtClean="0">
                <a:solidFill>
                  <a:srgbClr val="CC0000"/>
                </a:solidFill>
              </a:rPr>
              <a:t>  </a:t>
            </a:r>
            <a:r>
              <a:rPr lang="cs-CZ" sz="3200" b="1" dirty="0" smtClean="0"/>
              <a:t>- CHCl</a:t>
            </a:r>
            <a:r>
              <a:rPr lang="cs-CZ" sz="3200" b="1" baseline="-25000" dirty="0" smtClean="0"/>
              <a:t>3</a:t>
            </a:r>
            <a:r>
              <a:rPr lang="cs-CZ" sz="3200" b="1" dirty="0" smtClean="0"/>
              <a:t> (chloroform)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544616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bezbarvá kapalina </a:t>
            </a:r>
            <a:r>
              <a:rPr lang="cs-CZ" dirty="0" smtClean="0"/>
              <a:t>nasládlé omamné vůně</a:t>
            </a:r>
          </a:p>
          <a:p>
            <a:pPr>
              <a:spcBef>
                <a:spcPct val="0"/>
              </a:spcBef>
              <a:buNone/>
            </a:pPr>
            <a:r>
              <a:rPr lang="cs-CZ" b="1" dirty="0" smtClean="0"/>
              <a:t>     - dříve se používal k narkóze </a:t>
            </a:r>
          </a:p>
          <a:p>
            <a:pPr>
              <a:spcBef>
                <a:spcPct val="0"/>
              </a:spcBef>
              <a:buNone/>
            </a:pPr>
            <a:r>
              <a:rPr lang="cs-CZ" b="1" dirty="0"/>
              <a:t> </a:t>
            </a:r>
            <a:r>
              <a:rPr lang="cs-CZ" b="1" dirty="0" smtClean="0"/>
              <a:t>    X  </a:t>
            </a:r>
            <a:r>
              <a:rPr lang="cs-CZ" dirty="0" smtClean="0"/>
              <a:t>komplikace - srdeční arytmie</a:t>
            </a:r>
          </a:p>
          <a:p>
            <a:pPr>
              <a:spcBef>
                <a:spcPct val="0"/>
              </a:spcBef>
              <a:buNone/>
            </a:pP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b="1" dirty="0" smtClean="0"/>
              <a:t>patří mezi </a:t>
            </a:r>
            <a:r>
              <a:rPr lang="cs-CZ" b="1" dirty="0" smtClean="0">
                <a:solidFill>
                  <a:srgbClr val="CC0000"/>
                </a:solidFill>
              </a:rPr>
              <a:t>KARCINOGENY</a:t>
            </a:r>
          </a:p>
          <a:p>
            <a:pPr>
              <a:spcBef>
                <a:spcPct val="0"/>
              </a:spcBef>
            </a:pPr>
            <a:endParaRPr lang="cs-CZ" b="1" dirty="0" smtClean="0">
              <a:solidFill>
                <a:srgbClr val="CC0000"/>
              </a:solidFill>
            </a:endParaRPr>
          </a:p>
          <a:p>
            <a:pPr>
              <a:spcBef>
                <a:spcPct val="0"/>
              </a:spcBef>
            </a:pPr>
            <a:r>
              <a:rPr lang="cs-CZ" dirty="0" smtClean="0"/>
              <a:t>na světle a vzduchu se</a:t>
            </a:r>
            <a:r>
              <a:rPr lang="cs-CZ" b="1" dirty="0" smtClean="0"/>
              <a:t> rozkládá za vzniku jedovatého fosgenu COCl</a:t>
            </a:r>
            <a:r>
              <a:rPr lang="cs-CZ" b="1" baseline="-25000" dirty="0" smtClean="0"/>
              <a:t>2  </a:t>
            </a:r>
            <a:r>
              <a:rPr lang="cs-CZ" sz="2400" dirty="0" smtClean="0"/>
              <a:t>(bojový plyn I. svět. </a:t>
            </a:r>
            <a:r>
              <a:rPr lang="cs-CZ" sz="2400" dirty="0"/>
              <a:t>v</a:t>
            </a:r>
            <a:r>
              <a:rPr lang="cs-CZ" sz="2400" dirty="0" smtClean="0"/>
              <a:t>álky)</a:t>
            </a:r>
          </a:p>
          <a:p>
            <a:pPr>
              <a:spcBef>
                <a:spcPct val="0"/>
              </a:spcBef>
            </a:pPr>
            <a:endParaRPr lang="cs-CZ" sz="2400" dirty="0" smtClean="0"/>
          </a:p>
          <a:p>
            <a:pPr>
              <a:spcBef>
                <a:spcPct val="0"/>
              </a:spcBef>
            </a:pPr>
            <a:r>
              <a:rPr lang="cs-CZ" b="1" dirty="0" smtClean="0"/>
              <a:t>dnešní využití – rozpouštědlo </a:t>
            </a:r>
            <a:r>
              <a:rPr lang="cs-CZ" b="1" dirty="0" err="1" smtClean="0"/>
              <a:t>org</a:t>
            </a:r>
            <a:r>
              <a:rPr lang="cs-CZ" b="1" dirty="0" smtClean="0"/>
              <a:t>. látek, surovina </a:t>
            </a:r>
            <a:r>
              <a:rPr lang="cs-CZ" dirty="0" smtClean="0"/>
              <a:t>pro výrobu </a:t>
            </a:r>
            <a:r>
              <a:rPr lang="cs-CZ" b="1" dirty="0" smtClean="0"/>
              <a:t>chemikálií pro bělení a desinfekci </a:t>
            </a:r>
            <a:r>
              <a:rPr lang="cs-CZ" b="1" dirty="0" smtClean="0"/>
              <a:t>                      v </a:t>
            </a:r>
            <a:r>
              <a:rPr lang="cs-CZ" b="1" dirty="0" smtClean="0"/>
              <a:t>papírenském průmyslu a v ČOV </a:t>
            </a:r>
            <a:r>
              <a:rPr lang="cs-CZ" dirty="0" smtClean="0"/>
              <a:t>(čistírnách odpadních vod)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5" name="AutoShape 4" descr="http://upload.wikimedia.org/wikipedia/commons/3/39/Hazard_T.sv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http://upload.wikimedia.org/wikipedia/commons/3/39/Hazard_T.sv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8" descr="http://upload.wikimedia.org/wikipedia/commons/3/39/Hazard_T.svg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0" descr="http://upload.wikimedia.org/wikipedia/commons/3/39/Hazard_T.svg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01452" y="2679169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Obr.11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2682118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5626968" cy="1143000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92D050"/>
                </a:solidFill>
              </a:rPr>
              <a:t>TETRAFLUORETHEN</a:t>
            </a:r>
            <a:r>
              <a:rPr lang="cs-CZ" sz="3200" b="1" dirty="0" smtClean="0">
                <a:solidFill>
                  <a:srgbClr val="CC0000"/>
                </a:solidFill>
              </a:rPr>
              <a:t>  </a:t>
            </a:r>
            <a:r>
              <a:rPr lang="cs-CZ" sz="3200" b="1" dirty="0" smtClean="0"/>
              <a:t>- CF</a:t>
            </a:r>
            <a:r>
              <a:rPr lang="cs-CZ" sz="3200" b="1" baseline="-25000" dirty="0" smtClean="0"/>
              <a:t>2</a:t>
            </a:r>
            <a:r>
              <a:rPr lang="cs-CZ" sz="3200" b="1" dirty="0" smtClean="0"/>
              <a:t> = CF</a:t>
            </a:r>
            <a:r>
              <a:rPr lang="cs-CZ" sz="3200" b="1" baseline="-25000" dirty="0" smtClean="0"/>
              <a:t>2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4929411"/>
          </a:xfrm>
        </p:spPr>
        <p:txBody>
          <a:bodyPr/>
          <a:lstStyle/>
          <a:p>
            <a:r>
              <a:rPr lang="cs-CZ" b="1" dirty="0" smtClean="0"/>
              <a:t>Surovina pro výrobu plastu TEFLONU</a:t>
            </a:r>
          </a:p>
          <a:p>
            <a:pPr marL="0" indent="0">
              <a:buNone/>
            </a:pPr>
            <a:r>
              <a:rPr lang="cs-CZ" b="1" dirty="0" smtClean="0"/>
              <a:t>    = ch. a tepelně  odolný, </a:t>
            </a:r>
            <a:r>
              <a:rPr lang="cs-CZ" dirty="0"/>
              <a:t>biologicky </a:t>
            </a:r>
            <a:r>
              <a:rPr lang="cs-CZ" dirty="0" smtClean="0"/>
              <a:t>inertní,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nehořlavý</a:t>
            </a:r>
          </a:p>
          <a:p>
            <a:r>
              <a:rPr lang="cs-CZ" dirty="0" smtClean="0"/>
              <a:t> používá </a:t>
            </a:r>
            <a:r>
              <a:rPr lang="cs-CZ" dirty="0" smtClean="0"/>
              <a:t>se </a:t>
            </a:r>
            <a:r>
              <a:rPr lang="cs-CZ" b="1" dirty="0" smtClean="0"/>
              <a:t>na </a:t>
            </a:r>
            <a:r>
              <a:rPr lang="cs-CZ" b="1" dirty="0" smtClean="0"/>
              <a:t>hladké plochy (ložiska, pánve…</a:t>
            </a:r>
            <a:r>
              <a:rPr lang="cs-CZ" dirty="0" smtClean="0"/>
              <a:t>i </a:t>
            </a:r>
            <a:r>
              <a:rPr lang="cs-CZ" b="1" dirty="0"/>
              <a:t>na textilní </a:t>
            </a:r>
            <a:r>
              <a:rPr lang="cs-CZ" b="1" dirty="0" smtClean="0"/>
              <a:t>vlákno </a:t>
            </a:r>
            <a:r>
              <a:rPr lang="cs-CZ" dirty="0" smtClean="0"/>
              <a:t>(textilie </a:t>
            </a:r>
            <a:r>
              <a:rPr lang="cs-CZ" dirty="0"/>
              <a:t>se </a:t>
            </a:r>
            <a:r>
              <a:rPr lang="cs-CZ" dirty="0" smtClean="0"/>
              <a:t>tak </a:t>
            </a:r>
            <a:r>
              <a:rPr lang="cs-CZ" dirty="0"/>
              <a:t>stává </a:t>
            </a:r>
            <a:r>
              <a:rPr lang="cs-CZ" dirty="0" smtClean="0"/>
              <a:t>vodoodpudivá</a:t>
            </a:r>
            <a:r>
              <a:rPr lang="cs-CZ" dirty="0"/>
              <a:t> </a:t>
            </a:r>
            <a:r>
              <a:rPr lang="cs-CZ" dirty="0" smtClean="0"/>
              <a:t>-  teflonové ubrusy)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teflonsm.gif (3940 bytes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72160">
            <a:off x="6974454" y="387032"/>
            <a:ext cx="1944216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tuberose.com/Graphics/teflo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37112"/>
            <a:ext cx="2095500" cy="20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323536" y="2155739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Obr.12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21573" y="6271003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Obr.13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6401808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Obr.14</a:t>
            </a:r>
            <a:endParaRPr lang="cs-CZ" sz="11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70617" y="6078894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Obr.15</a:t>
            </a:r>
            <a:endParaRPr lang="cs-CZ" sz="1100" dirty="0"/>
          </a:p>
        </p:txBody>
      </p:sp>
      <p:pic>
        <p:nvPicPr>
          <p:cNvPr id="3074" name="Picture 2" descr="http://www.latkytextil.eu/fotky1647/fotos/_vyrn_1023untitled.bmp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8657"/>
          <a:stretch/>
        </p:blipFill>
        <p:spPr bwMode="auto">
          <a:xfrm>
            <a:off x="2854571" y="4545109"/>
            <a:ext cx="3080774" cy="1879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t1.gstatic.com/images?q=tbn:ANd9GcSpVBC5VDFDXimebNSYBRoa0c4P2s8JaI5Zy8jNcCWiItgujIp0oPCFFBt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9122" y="4464277"/>
            <a:ext cx="1905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07140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2530624" cy="576064"/>
          </a:xfrm>
        </p:spPr>
        <p:txBody>
          <a:bodyPr>
            <a:normAutofit fontScale="90000"/>
          </a:bodyPr>
          <a:lstStyle/>
          <a:p>
            <a:r>
              <a:rPr lang="cs-CZ" sz="2700" b="1" u="sng" dirty="0" smtClean="0"/>
              <a:t>Zvláštní skupina : 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836712"/>
            <a:ext cx="4464496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900" b="1" u="sng" dirty="0" smtClean="0">
                <a:solidFill>
                  <a:srgbClr val="92D050"/>
                </a:solidFill>
              </a:rPr>
              <a:t>Freony</a:t>
            </a:r>
            <a:r>
              <a:rPr lang="cs-CZ" dirty="0" smtClean="0"/>
              <a:t>  - </a:t>
            </a:r>
            <a:r>
              <a:rPr lang="cs-CZ" dirty="0"/>
              <a:t>látky, které </a:t>
            </a:r>
            <a:r>
              <a:rPr lang="cs-CZ" dirty="0" smtClean="0"/>
              <a:t>                ve </a:t>
            </a:r>
            <a:r>
              <a:rPr lang="cs-CZ" dirty="0"/>
              <a:t>své struktuře </a:t>
            </a:r>
            <a:r>
              <a:rPr lang="cs-CZ" b="1" dirty="0"/>
              <a:t>obsahují alespoň dva </a:t>
            </a:r>
            <a:r>
              <a:rPr lang="cs-CZ" b="1" dirty="0" smtClean="0"/>
              <a:t>halogeny (jeden musí být fluor)</a:t>
            </a:r>
            <a:r>
              <a:rPr lang="cs-CZ" dirty="0" smtClean="0"/>
              <a:t>      </a:t>
            </a:r>
          </a:p>
          <a:p>
            <a:pPr marL="0" indent="0">
              <a:buNone/>
            </a:pPr>
            <a:r>
              <a:rPr lang="cs-CZ" dirty="0" smtClean="0"/>
              <a:t>   např.  </a:t>
            </a:r>
            <a:r>
              <a:rPr lang="cs-CZ" b="1" dirty="0" err="1" smtClean="0"/>
              <a:t>dichlordifluormethan</a:t>
            </a:r>
            <a:r>
              <a:rPr lang="cs-CZ" b="1" dirty="0" smtClean="0"/>
              <a:t>          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CCl</a:t>
            </a:r>
            <a:r>
              <a:rPr lang="cs-CZ" b="1" baseline="-25000" dirty="0" smtClean="0"/>
              <a:t>2</a:t>
            </a:r>
            <a:r>
              <a:rPr lang="cs-CZ" b="1" dirty="0" smtClean="0"/>
              <a:t>F</a:t>
            </a:r>
            <a:r>
              <a:rPr lang="cs-CZ" b="1" baseline="-25000" dirty="0" smtClean="0"/>
              <a:t>2</a:t>
            </a:r>
          </a:p>
          <a:p>
            <a:r>
              <a:rPr lang="cs-CZ" sz="2200" dirty="0" smtClean="0"/>
              <a:t>pro svou stálost, nehořlavost nejedovatost a využívány </a:t>
            </a:r>
            <a:r>
              <a:rPr lang="cs-CZ" sz="2200" dirty="0"/>
              <a:t>jako hnací plyny v lednicích a </a:t>
            </a:r>
            <a:r>
              <a:rPr lang="cs-CZ" sz="2200" dirty="0" smtClean="0"/>
              <a:t>zároveň                </a:t>
            </a:r>
            <a:r>
              <a:rPr lang="cs-CZ" sz="2200" dirty="0"/>
              <a:t>i ve </a:t>
            </a:r>
            <a:r>
              <a:rPr lang="cs-CZ" sz="2200" dirty="0" smtClean="0"/>
              <a:t>sprejích</a:t>
            </a:r>
          </a:p>
          <a:p>
            <a:r>
              <a:rPr lang="cs-CZ" dirty="0" smtClean="0"/>
              <a:t>Jde o </a:t>
            </a:r>
            <a:r>
              <a:rPr lang="cs-CZ" b="1" dirty="0" smtClean="0"/>
              <a:t>látky s velkou životností (v</a:t>
            </a:r>
            <a:r>
              <a:rPr lang="cs-CZ" dirty="0" smtClean="0"/>
              <a:t> atmosféře vydrží až 25 let</a:t>
            </a:r>
            <a:r>
              <a:rPr lang="cs-CZ" sz="2400" dirty="0" smtClean="0"/>
              <a:t>)</a:t>
            </a:r>
          </a:p>
          <a:p>
            <a:endParaRPr lang="cs-CZ" sz="22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6632"/>
            <a:ext cx="4495800" cy="6552728"/>
          </a:xfrm>
        </p:spPr>
        <p:txBody>
          <a:bodyPr>
            <a:normAutofit/>
          </a:bodyPr>
          <a:lstStyle/>
          <a:p>
            <a:r>
              <a:rPr lang="cs-CZ" sz="2600" b="1" u="sng" dirty="0" smtClean="0">
                <a:solidFill>
                  <a:srgbClr val="FF0000"/>
                </a:solidFill>
              </a:rPr>
              <a:t>X  problém </a:t>
            </a:r>
            <a:r>
              <a:rPr lang="cs-CZ" sz="2600" dirty="0" smtClean="0"/>
              <a:t>-  dlouhé roky putují atmosférou </a:t>
            </a:r>
            <a:r>
              <a:rPr lang="cs-CZ" sz="2600" dirty="0" smtClean="0"/>
              <a:t>                           a </a:t>
            </a:r>
            <a:r>
              <a:rPr lang="cs-CZ" sz="2600" b="1" dirty="0" smtClean="0"/>
              <a:t>rozkládají molekuly ozónu </a:t>
            </a:r>
            <a:r>
              <a:rPr lang="cs-CZ" sz="2600" dirty="0" smtClean="0"/>
              <a:t>(narušují ochranu </a:t>
            </a:r>
            <a:r>
              <a:rPr lang="cs-CZ" sz="2600" dirty="0" smtClean="0"/>
              <a:t>                                před </a:t>
            </a:r>
            <a:r>
              <a:rPr lang="cs-CZ" sz="2600" dirty="0" smtClean="0"/>
              <a:t>UV-paprsky) </a:t>
            </a:r>
          </a:p>
          <a:p>
            <a:r>
              <a:rPr lang="cs-CZ" sz="2600" dirty="0" smtClean="0"/>
              <a:t>Na konci 20. století  se státy zavázaly </a:t>
            </a:r>
            <a:r>
              <a:rPr lang="cs-CZ" sz="2600" b="1" dirty="0" smtClean="0"/>
              <a:t>freony dále nevyužívat </a:t>
            </a:r>
          </a:p>
          <a:p>
            <a:r>
              <a:rPr lang="cs-CZ" sz="2200" dirty="0" smtClean="0"/>
              <a:t>Přesto ještě dnes je ozónová vrstva poškozována freony, které byly </a:t>
            </a:r>
            <a:r>
              <a:rPr lang="cs-CZ" sz="2200" dirty="0" smtClean="0"/>
              <a:t>            do </a:t>
            </a:r>
            <a:r>
              <a:rPr lang="cs-CZ" sz="2200" dirty="0" smtClean="0"/>
              <a:t>ovzduší dodány v 90. letech </a:t>
            </a:r>
            <a:r>
              <a:rPr lang="cs-CZ" sz="2200" dirty="0" smtClean="0"/>
              <a:t>          20</a:t>
            </a:r>
            <a:r>
              <a:rPr lang="cs-CZ" sz="2200" dirty="0" smtClean="0"/>
              <a:t>. st. </a:t>
            </a:r>
          </a:p>
          <a:p>
            <a:endParaRPr lang="cs-CZ" dirty="0"/>
          </a:p>
        </p:txBody>
      </p:sp>
      <p:pic>
        <p:nvPicPr>
          <p:cNvPr id="6146" name="Picture 2" descr="http://nd01.jxs.cz/556/724/73731831ac_22973064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653136"/>
            <a:ext cx="2592287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52120" y="6304096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Obr.16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56058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6350"/>
            <a:ext cx="2376264" cy="778098"/>
          </a:xfrm>
        </p:spPr>
        <p:txBody>
          <a:bodyPr/>
          <a:lstStyle/>
          <a:p>
            <a:r>
              <a:rPr lang="cs-CZ" b="1" u="sng" dirty="0" smtClean="0"/>
              <a:t>Další 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1" y="836712"/>
            <a:ext cx="5074661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u="sng" dirty="0" smtClean="0">
                <a:solidFill>
                  <a:srgbClr val="92D050"/>
                </a:solidFill>
              </a:rPr>
              <a:t>DDT </a:t>
            </a:r>
            <a:r>
              <a:rPr lang="cs-CZ" sz="4000" dirty="0" smtClean="0"/>
              <a:t>– </a:t>
            </a:r>
            <a:r>
              <a:rPr lang="cs-CZ" sz="2400" dirty="0" err="1" smtClean="0"/>
              <a:t>dichlordifenyltrichlorethan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>
              <a:spcBef>
                <a:spcPct val="0"/>
              </a:spcBef>
            </a:pPr>
            <a:r>
              <a:rPr lang="cs-CZ" sz="2800" dirty="0" smtClean="0"/>
              <a:t>Pesticid - </a:t>
            </a:r>
            <a:r>
              <a:rPr lang="cs-CZ" sz="2800" b="1" dirty="0" smtClean="0"/>
              <a:t>látka ničící plevele </a:t>
            </a:r>
            <a:r>
              <a:rPr lang="cs-CZ" sz="2800" b="1" dirty="0" smtClean="0"/>
              <a:t>             a </a:t>
            </a:r>
            <a:r>
              <a:rPr lang="cs-CZ" sz="2800" b="1" dirty="0" smtClean="0"/>
              <a:t>nemoci </a:t>
            </a:r>
            <a:r>
              <a:rPr lang="cs-CZ" sz="2800" dirty="0" smtClean="0"/>
              <a:t>přenášené hmyzem (např. tyfus, malárie)</a:t>
            </a:r>
          </a:p>
          <a:p>
            <a:pPr>
              <a:spcBef>
                <a:spcPct val="0"/>
              </a:spcBef>
              <a:buFont typeface="Wingdings" pitchFamily="2" charset="2"/>
              <a:buNone/>
            </a:pPr>
            <a:endParaRPr lang="cs-CZ" sz="2800" dirty="0" smtClean="0"/>
          </a:p>
          <a:p>
            <a:pPr>
              <a:spcBef>
                <a:spcPct val="0"/>
              </a:spcBef>
              <a:buFont typeface="Wingdings" pitchFamily="2" charset="2"/>
              <a:buNone/>
            </a:pPr>
            <a:endParaRPr lang="cs-CZ" sz="2800" dirty="0" smtClean="0"/>
          </a:p>
          <a:p>
            <a:pPr>
              <a:spcBef>
                <a:spcPct val="0"/>
              </a:spcBef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X  vedlejší účinky </a:t>
            </a:r>
            <a:r>
              <a:rPr lang="cs-CZ" sz="2800" dirty="0" smtClean="0"/>
              <a:t>(kumulovaný jed = hromadí se v živých organismech,  </a:t>
            </a:r>
            <a:r>
              <a:rPr lang="cs-CZ" sz="2800" b="1" dirty="0" smtClean="0"/>
              <a:t>způsobuje genetické změny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DNES   ZAKÁZANÝ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4" name="Picture 4" descr="http://www.terrapsych.com/DD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4173" y="154895"/>
            <a:ext cx="3350275" cy="2204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DDT (common name not adopted by ISO)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5174" y="2506173"/>
            <a:ext cx="1774599" cy="1792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DDT (common name not adopted by ISO)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85270"/>
            <a:ext cx="1435595" cy="144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042624" y="2354465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Obr.17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67445" y="3935221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Obr.18</a:t>
            </a:r>
            <a:endParaRPr lang="cs-CZ" sz="11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113934" y="4408421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Obr.19</a:t>
            </a:r>
            <a:endParaRPr lang="cs-CZ" sz="11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55323" y="6495251"/>
            <a:ext cx="7058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Obr.20</a:t>
            </a:r>
            <a:endParaRPr lang="cs-CZ" sz="1100" dirty="0"/>
          </a:p>
        </p:txBody>
      </p:sp>
      <p:pic>
        <p:nvPicPr>
          <p:cNvPr id="4098" name="Picture 2" descr="http://www.wikiskripta.eu/images/thumb/5/5b/VACTERL.JPG/180px-VACTERL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9552" y="4408421"/>
            <a:ext cx="1567464" cy="236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98844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b="1" i="1" dirty="0" smtClean="0"/>
              <a:t>Zdroje a použité materiály :</a:t>
            </a:r>
            <a:endParaRPr lang="cs-CZ" sz="1800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052736"/>
            <a:ext cx="843528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100" dirty="0"/>
              <a:t>Obr.1 -  </a:t>
            </a:r>
            <a:r>
              <a:rPr lang="cs-CZ" sz="1100" dirty="0">
                <a:hlinkClick r:id="rId2"/>
              </a:rPr>
              <a:t>http://i.wp.pl/a/f/jpeg/27211/fosgen_-_</a:t>
            </a:r>
            <a:r>
              <a:rPr lang="cs-CZ" sz="1100" dirty="0" smtClean="0">
                <a:hlinkClick r:id="rId2"/>
              </a:rPr>
              <a:t>east.jpeg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/>
              <a:t>Obr.2 - </a:t>
            </a: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i.lidovky.cz/05/122/lngal/HLMfacac_ozon.jpg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Obr.3 </a:t>
            </a:r>
            <a:r>
              <a:rPr lang="cs-CZ" sz="1100" dirty="0"/>
              <a:t>-  </a:t>
            </a:r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upload.wikimedia.org/wikipedia/commons/thumb/2/2c/Trichloroethylene-3D-vdW.png/100px-Trichloroethylene-3D-vdW.png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Obr.4 </a:t>
            </a:r>
            <a:r>
              <a:rPr lang="cs-CZ" sz="1100" dirty="0"/>
              <a:t>– </a:t>
            </a:r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www.wcontact.cz/index/toxi2006/Toxi_N.png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Obr.5 </a:t>
            </a:r>
            <a:r>
              <a:rPr lang="cs-CZ" sz="1100" dirty="0"/>
              <a:t>- </a:t>
            </a: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www.wcontact.cz/index/toxi2006/Toxi_Xi.png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Obr.6 </a:t>
            </a:r>
            <a:r>
              <a:rPr lang="cs-CZ" sz="1100" dirty="0"/>
              <a:t>- </a:t>
            </a:r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upload.wikimedia.org/wikipedia/commons/thumb/7/7b/Chlorobenzene-3D-vdW.png/100px-Chlorobenzene-3D-vdW.png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/>
              <a:t>Obr.7 - </a:t>
            </a:r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sklep.cezal.lublin.pl/68-108-large/jodoform-iodoformium-30g.jpg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Obr.8 </a:t>
            </a:r>
            <a:r>
              <a:rPr lang="cs-CZ" sz="1100" dirty="0"/>
              <a:t>- </a:t>
            </a:r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www.highstepper.cz/photo/original/boty-holiny.jpg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Obr.9 </a:t>
            </a:r>
            <a:r>
              <a:rPr lang="cs-CZ" sz="1100" dirty="0"/>
              <a:t>- </a:t>
            </a:r>
            <a:r>
              <a:rPr lang="cs-CZ" sz="1100" dirty="0">
                <a:hlinkClick r:id="rId10"/>
              </a:rPr>
              <a:t>http://media.daz.ni.cz/photos/2011/10/13/11-14446-linoleum_.</a:t>
            </a:r>
            <a:r>
              <a:rPr lang="cs-CZ" sz="1100" dirty="0" smtClean="0">
                <a:hlinkClick r:id="rId10"/>
              </a:rPr>
              <a:t>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Obr.10 </a:t>
            </a:r>
            <a:r>
              <a:rPr lang="cs-CZ" sz="1100" dirty="0"/>
              <a:t>- </a:t>
            </a:r>
            <a:r>
              <a:rPr lang="cs-CZ" sz="1100" dirty="0">
                <a:hlinkClick r:id="rId11"/>
              </a:rPr>
              <a:t>http://</a:t>
            </a:r>
            <a:r>
              <a:rPr lang="cs-CZ" sz="1100" dirty="0" smtClean="0">
                <a:hlinkClick r:id="rId11"/>
              </a:rPr>
              <a:t>www.pechasan.cz/editor/filestore/Image/pvctrubky.jpg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Obr.11 </a:t>
            </a:r>
            <a:r>
              <a:rPr lang="cs-CZ" sz="1100" dirty="0"/>
              <a:t>- </a:t>
            </a:r>
            <a:r>
              <a:rPr lang="cs-CZ" sz="1100" dirty="0">
                <a:hlinkClick r:id="rId12"/>
              </a:rPr>
              <a:t>http://</a:t>
            </a:r>
            <a:r>
              <a:rPr lang="cs-CZ" sz="1100" dirty="0" smtClean="0">
                <a:hlinkClick r:id="rId12"/>
              </a:rPr>
              <a:t>upload.wikimedia.org/wikipedia/commons/thumb/0/05/Mol_geom_CHCl3.PNG/200px-Mol_geom_CHCl3.PNG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Obr.12 </a:t>
            </a:r>
            <a:r>
              <a:rPr lang="cs-CZ" sz="1100" dirty="0"/>
              <a:t>-  </a:t>
            </a:r>
            <a:r>
              <a:rPr lang="cs-CZ" sz="1100" dirty="0">
                <a:hlinkClick r:id="rId13"/>
              </a:rPr>
              <a:t>http://4.bp.blogspot.com/_</a:t>
            </a:r>
            <a:r>
              <a:rPr lang="cs-CZ" sz="1100" dirty="0" smtClean="0">
                <a:hlinkClick r:id="rId13"/>
              </a:rPr>
              <a:t>StTqKgbQNPg/TIvscCAXNtI/AAAAAAAAAgc/3zSQhyODx2w/s1600/Teflon+formula.gif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Obr.13 </a:t>
            </a:r>
            <a:r>
              <a:rPr lang="cs-CZ" sz="1100" dirty="0"/>
              <a:t>- </a:t>
            </a:r>
            <a:r>
              <a:rPr lang="cs-CZ" sz="1100" dirty="0">
                <a:hlinkClick r:id="rId14"/>
              </a:rPr>
              <a:t>http://</a:t>
            </a:r>
            <a:r>
              <a:rPr lang="cs-CZ" sz="1100" dirty="0" smtClean="0">
                <a:hlinkClick r:id="rId14"/>
              </a:rPr>
              <a:t>tuberose.com/Graphics/teflon.jpg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Obr.14 </a:t>
            </a:r>
            <a:r>
              <a:rPr lang="cs-CZ" sz="1100" dirty="0"/>
              <a:t>- </a:t>
            </a:r>
            <a:r>
              <a:rPr lang="cs-CZ" sz="1100" dirty="0">
                <a:hlinkClick r:id="rId15"/>
              </a:rPr>
              <a:t>http://www.latkytextil.eu/fotky1647/fotos/_</a:t>
            </a:r>
            <a:r>
              <a:rPr lang="cs-CZ" sz="1100" dirty="0" smtClean="0">
                <a:hlinkClick r:id="rId15"/>
              </a:rPr>
              <a:t>vyrn_1023untitled.bmp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Obr.15 </a:t>
            </a:r>
            <a:r>
              <a:rPr lang="cs-CZ" sz="1100" dirty="0"/>
              <a:t>- </a:t>
            </a:r>
            <a:r>
              <a:rPr lang="cs-CZ" sz="1100" dirty="0">
                <a:hlinkClick r:id="rId16"/>
              </a:rPr>
              <a:t>http://</a:t>
            </a:r>
            <a:r>
              <a:rPr lang="cs-CZ" sz="1100" dirty="0" smtClean="0">
                <a:hlinkClick r:id="rId16"/>
              </a:rPr>
              <a:t>t1.gstatic.com/images?q=tbn:ANd9GcSpVBC5VDFDXimebNSYBRoa0c4P2s8JaI5Zy8jNcCWiItgujIp0oPCFFBtF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/>
              <a:t>Obr.16 - </a:t>
            </a:r>
            <a:r>
              <a:rPr lang="cs-CZ" sz="1100" dirty="0">
                <a:hlinkClick r:id="rId17"/>
              </a:rPr>
              <a:t>http://</a:t>
            </a:r>
            <a:r>
              <a:rPr lang="cs-CZ" sz="1100" dirty="0" smtClean="0">
                <a:hlinkClick r:id="rId17"/>
              </a:rPr>
              <a:t>nd01.jxs.cz/556/724/73731831ac_22973064_o2.jpg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Obr.17 </a:t>
            </a:r>
            <a:r>
              <a:rPr lang="cs-CZ" sz="1100" dirty="0"/>
              <a:t>- </a:t>
            </a:r>
            <a:r>
              <a:rPr lang="cs-CZ" sz="1100" dirty="0">
                <a:hlinkClick r:id="rId18"/>
              </a:rPr>
              <a:t>http://1.bp.blogspot.com/-</a:t>
            </a:r>
            <a:r>
              <a:rPr lang="cs-CZ" sz="1100" dirty="0" smtClean="0">
                <a:hlinkClick r:id="rId18"/>
              </a:rPr>
              <a:t>SqeY7Jq6OMg/TgoPCb5XqHI/AAAAAAAABVs/AvHYEhewIbs/s1600/ddt.jpeg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Obr.18 </a:t>
            </a:r>
            <a:r>
              <a:rPr lang="cs-CZ" sz="1100" dirty="0"/>
              <a:t>- </a:t>
            </a:r>
            <a:r>
              <a:rPr lang="cs-CZ" sz="1100" dirty="0">
                <a:hlinkClick r:id="rId19"/>
              </a:rPr>
              <a:t>http://</a:t>
            </a:r>
            <a:r>
              <a:rPr lang="cs-CZ" sz="1100" dirty="0" smtClean="0">
                <a:hlinkClick r:id="rId19"/>
              </a:rPr>
              <a:t>www.envigroup.cz/data/photobank/fotobanka/pruvodce/symboly/t/extra/2008-08-27-08-53-07-8.jpg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/>
              <a:t>Obr.19 -  </a:t>
            </a:r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www.wcontact.cz/index/toxi2006/Toxi_N.png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/>
              <a:t>Obr.20 - </a:t>
            </a:r>
            <a:r>
              <a:rPr lang="cs-CZ" sz="1100" dirty="0">
                <a:hlinkClick r:id="rId20"/>
              </a:rPr>
              <a:t>http</a:t>
            </a:r>
            <a:r>
              <a:rPr lang="cs-CZ" sz="1100">
                <a:hlinkClick r:id="rId20"/>
              </a:rPr>
              <a:t>://</a:t>
            </a:r>
            <a:r>
              <a:rPr lang="cs-CZ" sz="1100" smtClean="0">
                <a:hlinkClick r:id="rId20"/>
              </a:rPr>
              <a:t>www.wikiskripta.eu/images/thumb/5/5b/VACTERL.JPG/180px-VACTERL.JPG</a:t>
            </a:r>
            <a:endParaRPr lang="cs-CZ" sz="1100" smtClean="0"/>
          </a:p>
          <a:p>
            <a:pPr marL="0" indent="0">
              <a:buNone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262390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440</Words>
  <Application>Microsoft Office PowerPoint</Application>
  <PresentationFormat>Předvádění na obrazovce (4:3)</PresentationFormat>
  <Paragraphs>101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Halogenderiváty</vt:lpstr>
      <vt:lpstr>TRIJODMETHAN  - CHl3 (jodoform)</vt:lpstr>
      <vt:lpstr>TRICHLORMETAN  - CHCl3 (chloroform)</vt:lpstr>
      <vt:lpstr>TETRAFLUORETHEN  - CF2 = CF2</vt:lpstr>
      <vt:lpstr>Zvláštní skupina : </vt:lpstr>
      <vt:lpstr>Další : </vt:lpstr>
      <vt:lpstr>Zdroje a použité materiály 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Halogenderiváty</dc:title>
  <dc:creator>user</dc:creator>
  <cp:lastModifiedBy>Dum</cp:lastModifiedBy>
  <cp:revision>31</cp:revision>
  <dcterms:created xsi:type="dcterms:W3CDTF">2012-04-25T18:13:27Z</dcterms:created>
  <dcterms:modified xsi:type="dcterms:W3CDTF">2012-06-27T20:07:01Z</dcterms:modified>
</cp:coreProperties>
</file>