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D21DA72B-FF88-419A-BF56-7634E464898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9C0B4-3752-44B6-92CE-09460A646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pari.cz/123/dezinformace-vyustila-v-savlovy-tanec" TargetMode="External"/><Relationship Id="rId3" Type="http://schemas.openxmlformats.org/officeDocument/2006/relationships/hyperlink" Target="http://www.labuznik.com/article.php?ID=57" TargetMode="External"/><Relationship Id="rId7" Type="http://schemas.openxmlformats.org/officeDocument/2006/relationships/hyperlink" Target="http://zdravi.foodnet.cz/cze/pages/tuky" TargetMode="External"/><Relationship Id="rId12" Type="http://schemas.openxmlformats.org/officeDocument/2006/relationships/hyperlink" Target="http://cicijiang.en.made-in-china.com/product/obSEHeFurmIw/China-Shampoo-5008-.html" TargetMode="External"/><Relationship Id="rId2" Type="http://schemas.openxmlformats.org/officeDocument/2006/relationships/hyperlink" Target="http://fotoblog.in/clanek/1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arevox.fr/medicaments-soins/Medicaments-enfin-un-portail-d-information-public" TargetMode="External"/><Relationship Id="rId11" Type="http://schemas.openxmlformats.org/officeDocument/2006/relationships/hyperlink" Target="http://es.wikipedia.org/wiki/Archivo:Benzoic-acid-3D-vdW.png" TargetMode="External"/><Relationship Id="rId5" Type="http://schemas.openxmlformats.org/officeDocument/2006/relationships/hyperlink" Target="http://www.ireceptar.cz/vareni-a-recepty/zavarovani/ocet-nad-zlato-tipy-triky-a-rady-z-bzence/" TargetMode="External"/><Relationship Id="rId10" Type="http://schemas.openxmlformats.org/officeDocument/2006/relationships/hyperlink" Target="http://www.dadcando.com/default_DOING.asp?project=JamLabels&amp;catagory=StayingIn&amp;lhs=StayingIn" TargetMode="External"/><Relationship Id="rId4" Type="http://schemas.openxmlformats.org/officeDocument/2006/relationships/hyperlink" Target="http://www.vcely-uly.cz/zajimave-clanky" TargetMode="External"/><Relationship Id="rId9" Type="http://schemas.openxmlformats.org/officeDocument/2006/relationships/hyperlink" Target="http://www.zschemie.euweb.cz/kyseliny/kyseliny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88641"/>
            <a:ext cx="5064953" cy="4320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568952" cy="5904656"/>
          </a:xfrm>
        </p:spPr>
        <p:txBody>
          <a:bodyPr>
            <a:normAutofit fontScale="55000" lnSpcReduction="20000"/>
          </a:bodyPr>
          <a:lstStyle/>
          <a:p>
            <a:pPr marL="0" indent="0">
              <a:buFontTx/>
              <a:buNone/>
              <a:defRPr/>
            </a:pPr>
            <a:r>
              <a:rPr lang="cs-CZ" b="1" i="1" dirty="0"/>
              <a:t>Autor  </a:t>
            </a:r>
            <a:r>
              <a:rPr lang="cs-CZ" dirty="0"/>
              <a:t>:    Mgr. Terezie </a:t>
            </a:r>
            <a:r>
              <a:rPr lang="cs-CZ" dirty="0" err="1"/>
              <a:t>Nohýnková</a:t>
            </a:r>
            <a:endParaRPr lang="cs-CZ" dirty="0"/>
          </a:p>
          <a:p>
            <a:pPr marL="0" indent="0">
              <a:buFontTx/>
              <a:buNone/>
              <a:defRPr/>
            </a:pPr>
            <a:r>
              <a:rPr lang="cs-CZ" b="1" i="1" dirty="0"/>
              <a:t>Vzdělávací oblast</a:t>
            </a:r>
            <a:r>
              <a:rPr lang="cs-CZ" dirty="0"/>
              <a:t> :  Člověk a příroda</a:t>
            </a:r>
          </a:p>
          <a:p>
            <a:pPr marL="0" indent="0">
              <a:buFontTx/>
              <a:buNone/>
              <a:defRPr/>
            </a:pPr>
            <a:r>
              <a:rPr lang="cs-CZ" b="1" i="1" dirty="0"/>
              <a:t>Obor</a:t>
            </a:r>
            <a:r>
              <a:rPr lang="cs-CZ" dirty="0"/>
              <a:t> : Chemie</a:t>
            </a:r>
          </a:p>
          <a:p>
            <a:pPr marL="0" indent="0">
              <a:buFontTx/>
              <a:buNone/>
              <a:defRPr/>
            </a:pPr>
            <a:r>
              <a:rPr lang="cs-CZ" dirty="0"/>
              <a:t> </a:t>
            </a:r>
          </a:p>
          <a:p>
            <a:pPr marL="0" indent="0">
              <a:buFontTx/>
              <a:buNone/>
              <a:defRPr/>
            </a:pPr>
            <a:r>
              <a:rPr lang="cs-CZ" b="1" i="1" dirty="0"/>
              <a:t>Téma</a:t>
            </a:r>
            <a:r>
              <a:rPr lang="cs-CZ" dirty="0"/>
              <a:t> :  Organická chemie </a:t>
            </a:r>
          </a:p>
          <a:p>
            <a:pPr marL="0" indent="0">
              <a:buFontTx/>
              <a:buNone/>
              <a:defRPr/>
            </a:pPr>
            <a:r>
              <a:rPr lang="cs-CZ" b="1" u="sng" dirty="0"/>
              <a:t>Název</a:t>
            </a:r>
            <a:r>
              <a:rPr lang="cs-CZ" u="sng" dirty="0"/>
              <a:t> :  </a:t>
            </a:r>
            <a:r>
              <a:rPr lang="cs-CZ" u="sng" dirty="0" smtClean="0"/>
              <a:t>Karboxylové kyseliny</a:t>
            </a:r>
            <a:endParaRPr lang="cs-CZ" u="sng" dirty="0"/>
          </a:p>
          <a:p>
            <a:pPr marL="0" indent="0">
              <a:buFontTx/>
              <a:buNone/>
              <a:defRPr/>
            </a:pPr>
            <a:r>
              <a:rPr lang="cs-CZ" dirty="0"/>
              <a:t> </a:t>
            </a:r>
          </a:p>
          <a:p>
            <a:pPr marL="0" indent="0">
              <a:buFontTx/>
              <a:buNone/>
              <a:defRPr/>
            </a:pPr>
            <a:r>
              <a:rPr lang="cs-CZ" b="1" i="1" dirty="0"/>
              <a:t>Zdroje a použité materiály</a:t>
            </a:r>
            <a:r>
              <a:rPr lang="cs-CZ" dirty="0"/>
              <a:t> :  viz str. 11  </a:t>
            </a:r>
          </a:p>
          <a:p>
            <a:pPr marL="0" indent="0">
              <a:buFontTx/>
              <a:buNone/>
              <a:defRPr/>
            </a:pPr>
            <a:r>
              <a:rPr lang="cs-CZ" dirty="0"/>
              <a:t> </a:t>
            </a:r>
          </a:p>
          <a:p>
            <a:pPr marL="0" indent="0">
              <a:buFontTx/>
              <a:buNone/>
              <a:defRPr/>
            </a:pPr>
            <a:r>
              <a:rPr lang="cs-CZ" b="1" i="1" dirty="0"/>
              <a:t>Anotace </a:t>
            </a:r>
            <a:r>
              <a:rPr lang="cs-CZ" dirty="0"/>
              <a:t>:   formou prezentace </a:t>
            </a:r>
            <a:r>
              <a:rPr lang="cs-CZ" dirty="0" smtClean="0"/>
              <a:t>se </a:t>
            </a:r>
            <a:r>
              <a:rPr lang="cs-CZ" dirty="0"/>
              <a:t>žáci </a:t>
            </a:r>
            <a:r>
              <a:rPr lang="cs-CZ" dirty="0" smtClean="0"/>
              <a:t>seznamují se základními , prakticky využívanými příklady karboxylových</a:t>
            </a:r>
            <a:endParaRPr lang="cs-CZ" dirty="0"/>
          </a:p>
          <a:p>
            <a:pPr marL="0" indent="0">
              <a:buFontTx/>
              <a:buNone/>
              <a:defRPr/>
            </a:pPr>
            <a:r>
              <a:rPr lang="cs-CZ" dirty="0"/>
              <a:t> </a:t>
            </a:r>
          </a:p>
          <a:p>
            <a:pPr marL="0" indent="0">
              <a:buFontTx/>
              <a:buNone/>
              <a:defRPr/>
            </a:pPr>
            <a:r>
              <a:rPr lang="cs-CZ"/>
              <a:t> </a:t>
            </a:r>
            <a:r>
              <a:rPr lang="cs-CZ" b="1" smtClean="0"/>
              <a:t>VY_32_INOVACE_57_KARBOXYLOVE_KYSELINY</a:t>
            </a:r>
            <a:endParaRPr lang="cs-CZ" dirty="0"/>
          </a:p>
          <a:p>
            <a:pPr marL="0" indent="0">
              <a:buFontTx/>
              <a:buNone/>
              <a:defRPr/>
            </a:pPr>
            <a:r>
              <a:rPr lang="cs-CZ" dirty="0"/>
              <a:t> </a:t>
            </a:r>
          </a:p>
          <a:p>
            <a:pPr marL="0" indent="0">
              <a:buFontTx/>
              <a:buNone/>
              <a:defRPr/>
            </a:pPr>
            <a:r>
              <a:rPr lang="cs-CZ" dirty="0"/>
              <a:t> Vytvořeno jako DUM do předmětu chemie pro 9. ročník na ZŠ Studentská Mnichovo Hradiště dne </a:t>
            </a:r>
            <a:r>
              <a:rPr lang="cs-CZ" dirty="0" smtClean="0"/>
              <a:t>2.5.2012</a:t>
            </a:r>
            <a:endParaRPr lang="cs-CZ" dirty="0"/>
          </a:p>
          <a:p>
            <a:pPr marL="0" indent="0">
              <a:buFontTx/>
              <a:buNone/>
              <a:defRPr/>
            </a:pPr>
            <a:r>
              <a:rPr lang="cs-CZ" dirty="0"/>
              <a:t> </a:t>
            </a:r>
          </a:p>
          <a:p>
            <a:pPr marL="0" indent="0">
              <a:buFontTx/>
              <a:buNone/>
              <a:defRPr/>
            </a:pPr>
            <a:r>
              <a:rPr lang="x-none" sz="1600"/>
              <a:t>Vytvořeno v rámci v projektu „EU peníze školám“ </a:t>
            </a:r>
            <a:endParaRPr lang="cs-CZ" sz="1600" dirty="0"/>
          </a:p>
          <a:p>
            <a:pPr marL="0" indent="0">
              <a:buFontTx/>
              <a:buNone/>
              <a:defRPr/>
            </a:pPr>
            <a:r>
              <a:rPr lang="x-none" sz="1600" b="1"/>
              <a:t>OP VK oblast podpory 1.4 s názvem Zlepšení podmínek pro vzdělávání na základních školách</a:t>
            </a:r>
            <a:endParaRPr lang="cs-CZ" sz="1600" dirty="0"/>
          </a:p>
          <a:p>
            <a:endParaRPr lang="cs-CZ" dirty="0"/>
          </a:p>
        </p:txBody>
      </p:sp>
      <p:pic>
        <p:nvPicPr>
          <p:cNvPr id="4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12737"/>
            <a:ext cx="4612332" cy="1119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625650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772400" cy="1470025"/>
          </a:xfrm>
        </p:spPr>
        <p:txBody>
          <a:bodyPr/>
          <a:lstStyle/>
          <a:p>
            <a:r>
              <a:rPr lang="cs-CZ" u="sng" dirty="0" smtClean="0"/>
              <a:t>Karboxylové kyseliny</a:t>
            </a: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636912"/>
            <a:ext cx="6400800" cy="2279104"/>
          </a:xfrm>
        </p:spPr>
        <p:txBody>
          <a:bodyPr>
            <a:normAutofit/>
          </a:bodyPr>
          <a:lstStyle/>
          <a:p>
            <a:r>
              <a:rPr lang="cs-CZ" dirty="0" smtClean="0"/>
              <a:t>Další ze skupiny kyslíkatých derivátů uhlovodíků</a:t>
            </a:r>
          </a:p>
          <a:p>
            <a:r>
              <a:rPr lang="cs-CZ" dirty="0" smtClean="0"/>
              <a:t> Charakteristická skupina   – COOH</a:t>
            </a:r>
          </a:p>
          <a:p>
            <a:r>
              <a:rPr lang="cs-CZ" dirty="0" smtClean="0"/>
              <a:t>         Často triviální názvy                      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509828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260648"/>
            <a:ext cx="6591711" cy="720080"/>
          </a:xfrm>
        </p:spPr>
        <p:txBody>
          <a:bodyPr anchor="ctr">
            <a:normAutofit fontScale="90000"/>
          </a:bodyPr>
          <a:lstStyle/>
          <a:p>
            <a:pPr algn="l"/>
            <a:r>
              <a:rPr lang="cs-CZ" sz="40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Kyselina mravenčí </a:t>
            </a:r>
            <a:r>
              <a:rPr lang="cs-CZ" sz="2700" dirty="0" smtClean="0">
                <a:latin typeface="Comic Sans MS" pitchFamily="66" charset="0"/>
              </a:rPr>
              <a:t>(</a:t>
            </a:r>
            <a:r>
              <a:rPr lang="cs-CZ" sz="2700" dirty="0" err="1" smtClean="0">
                <a:latin typeface="Comic Sans MS" pitchFamily="66" charset="0"/>
              </a:rPr>
              <a:t>methanová</a:t>
            </a:r>
            <a:r>
              <a:rPr lang="cs-CZ" sz="2700" dirty="0" smtClean="0">
                <a:latin typeface="Comic Sans MS" pitchFamily="66" charset="0"/>
              </a:rPr>
              <a:t>)</a:t>
            </a:r>
            <a:r>
              <a:rPr lang="cs-CZ" sz="2700" b="1" dirty="0" smtClean="0">
                <a:latin typeface="Comic Sans MS" pitchFamily="66" charset="0"/>
              </a:rPr>
              <a:t>    </a:t>
            </a:r>
            <a:r>
              <a:rPr lang="cs-CZ" sz="3600" b="1" dirty="0" smtClean="0">
                <a:latin typeface="Comic Sans MS" pitchFamily="66" charset="0"/>
              </a:rPr>
              <a:t/>
            </a:r>
            <a:br>
              <a:rPr lang="cs-CZ" sz="3600" b="1" dirty="0" smtClean="0">
                <a:latin typeface="Comic Sans MS" pitchFamily="66" charset="0"/>
              </a:rPr>
            </a:br>
            <a:r>
              <a:rPr lang="cs-CZ" sz="1100" b="1" dirty="0" smtClean="0">
                <a:latin typeface="Comic Sans MS" pitchFamily="66" charset="0"/>
              </a:rPr>
              <a:t>    </a:t>
            </a:r>
            <a:r>
              <a:rPr lang="cs-CZ" sz="3600" b="1" dirty="0" smtClean="0">
                <a:latin typeface="Comic Sans MS" pitchFamily="66" charset="0"/>
              </a:rPr>
              <a:t/>
            </a:r>
            <a:br>
              <a:rPr lang="cs-CZ" sz="3600" b="1" dirty="0" smtClean="0">
                <a:latin typeface="Comic Sans MS" pitchFamily="66" charset="0"/>
              </a:rPr>
            </a:br>
            <a:endParaRPr lang="cs-CZ" sz="3600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464496" cy="4752528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b="1" u="sng" dirty="0" smtClean="0"/>
              <a:t>V přírodě </a:t>
            </a:r>
            <a:r>
              <a:rPr lang="cs-CZ" dirty="0" smtClean="0"/>
              <a:t>– obsažena </a:t>
            </a:r>
            <a:r>
              <a:rPr lang="cs-CZ" dirty="0" smtClean="0"/>
              <a:t>                   v </a:t>
            </a:r>
            <a:r>
              <a:rPr lang="cs-CZ" dirty="0" smtClean="0"/>
              <a:t>jedu mravenců, vos, včel; žahavá látka kopřiv, výskyt v ovoci, zelenině</a:t>
            </a:r>
          </a:p>
          <a:p>
            <a:pPr>
              <a:buFont typeface="Arial" pitchFamily="34" charset="0"/>
              <a:buChar char="•"/>
            </a:pPr>
            <a:r>
              <a:rPr lang="cs-CZ" b="1" u="sng" dirty="0" smtClean="0"/>
              <a:t>Vlastnosti</a:t>
            </a:r>
            <a:r>
              <a:rPr lang="cs-CZ" dirty="0" smtClean="0"/>
              <a:t> - bezbarvá, ostře páchnoucí kapalina, leptavé </a:t>
            </a:r>
            <a:r>
              <a:rPr lang="cs-CZ" dirty="0"/>
              <a:t>účinky 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u="sng" dirty="0" smtClean="0"/>
              <a:t>Použití</a:t>
            </a:r>
            <a:r>
              <a:rPr lang="cs-CZ" dirty="0" smtClean="0"/>
              <a:t> -, výroba barviv, zpracování kůží, desinfekční přípravek (např</a:t>
            </a:r>
            <a:r>
              <a:rPr lang="cs-CZ" dirty="0"/>
              <a:t>.</a:t>
            </a:r>
            <a:r>
              <a:rPr lang="cs-CZ" dirty="0" smtClean="0"/>
              <a:t> pro včelstva)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 rot="-900000">
            <a:off x="5981969" y="1232195"/>
            <a:ext cx="2580010" cy="483717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6326" y="240024"/>
            <a:ext cx="2589697" cy="2058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9190" y="2430917"/>
            <a:ext cx="2062033" cy="1795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3338" y="4365103"/>
            <a:ext cx="2716608" cy="202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27054" y="2292417"/>
            <a:ext cx="752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3912" y="6109581"/>
            <a:ext cx="752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51674" y="4249508"/>
            <a:ext cx="752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836712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HCOOH</a:t>
            </a:r>
            <a:endParaRPr lang="cs-CZ" sz="3600" b="1" u="sng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91408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9" grpId="0"/>
      <p:bldP spid="10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6120680" cy="792088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CC00"/>
                </a:solidFill>
                <a:latin typeface="Comic Sans MS" pitchFamily="66" charset="0"/>
              </a:rPr>
              <a:t>Kyselina octová </a:t>
            </a:r>
            <a:r>
              <a:rPr lang="cs-CZ" sz="3100" dirty="0" smtClean="0">
                <a:latin typeface="Comic Sans MS" pitchFamily="66" charset="0"/>
              </a:rPr>
              <a:t>(ethanová)</a:t>
            </a:r>
            <a:br>
              <a:rPr lang="cs-CZ" sz="3100" dirty="0" smtClean="0">
                <a:latin typeface="Comic Sans MS" pitchFamily="66" charset="0"/>
              </a:rPr>
            </a:br>
            <a:endParaRPr lang="cs-CZ" baseline="-250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378525" y="1375983"/>
            <a:ext cx="2578608" cy="4839838"/>
          </a:xfrm>
        </p:spPr>
        <p:txBody>
          <a:bodyPr>
            <a:normAutofit fontScale="85000" lnSpcReduction="1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700808"/>
            <a:ext cx="6048672" cy="4837176"/>
          </a:xfrm>
        </p:spPr>
        <p:txBody>
          <a:bodyPr>
            <a:normAutofit fontScale="850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V přírodě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obsažena v rostlinách</a:t>
            </a:r>
          </a:p>
          <a:p>
            <a:pPr>
              <a:buFont typeface="Arial" pitchFamily="34" charset="0"/>
              <a:buChar char="•"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Vlastnosti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bezbarvá,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štiplavě páchnoucí žíravina</a:t>
            </a:r>
          </a:p>
          <a:p>
            <a:pPr>
              <a:buFont typeface="Arial" pitchFamily="34" charset="0"/>
              <a:buChar char="•"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Použití 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potravinářství =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8% roztok ocet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konzervant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ochucovadlo);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- lékařství =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výroba léků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(acylpyrin,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protiotokové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látky)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-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výroba plastů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platíčka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léků),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barviv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(součást temperových barev),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acetonu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836712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C00"/>
                </a:solidFill>
                <a:latin typeface="Comic Sans MS" pitchFamily="66" charset="0"/>
              </a:rPr>
              <a:t>H</a:t>
            </a:r>
            <a:r>
              <a:rPr lang="cs-CZ" sz="3200" b="1" baseline="-25000" dirty="0" smtClean="0">
                <a:solidFill>
                  <a:srgbClr val="FFCC00"/>
                </a:solidFill>
                <a:latin typeface="Comic Sans MS" pitchFamily="66" charset="0"/>
              </a:rPr>
              <a:t>3</a:t>
            </a:r>
            <a:r>
              <a:rPr lang="cs-CZ" sz="3200" b="1" dirty="0" smtClean="0">
                <a:solidFill>
                  <a:srgbClr val="FFCC00"/>
                </a:solidFill>
                <a:latin typeface="Comic Sans MS" pitchFamily="66" charset="0"/>
              </a:rPr>
              <a:t>C - COOH</a:t>
            </a:r>
            <a:endParaRPr lang="cs-CZ" sz="3200" b="1" dirty="0">
              <a:solidFill>
                <a:srgbClr val="FFCC00"/>
              </a:solidFill>
              <a:latin typeface="Comic Sans MS" pitchFamily="66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64"/>
          <a:stretch/>
        </p:blipFill>
        <p:spPr bwMode="auto">
          <a:xfrm>
            <a:off x="5796136" y="819944"/>
            <a:ext cx="3046288" cy="2554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44408" y="3374749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5523" y="4077072"/>
            <a:ext cx="2868965" cy="2340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292080" y="6124393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624365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332657"/>
            <a:ext cx="4320480" cy="792088"/>
          </a:xfrm>
        </p:spPr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Další zástupci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412776"/>
            <a:ext cx="5688632" cy="4983854"/>
          </a:xfrm>
        </p:spPr>
        <p:txBody>
          <a:bodyPr/>
          <a:lstStyle/>
          <a:p>
            <a:pPr marL="0" indent="0">
              <a:buNone/>
            </a:pPr>
            <a:r>
              <a:rPr lang="cs-CZ" sz="3600" b="1" u="sng" dirty="0" smtClean="0">
                <a:solidFill>
                  <a:srgbClr val="FFCC00"/>
                </a:solidFill>
                <a:latin typeface="Comic Sans MS" pitchFamily="66" charset="0"/>
              </a:rPr>
              <a:t>Kyselina máselná </a:t>
            </a:r>
            <a:r>
              <a:rPr lang="cs-CZ" sz="2400" b="1" u="sng" dirty="0" smtClean="0">
                <a:latin typeface="Comic Sans MS" pitchFamily="66" charset="0"/>
              </a:rPr>
              <a:t>(butanová)</a:t>
            </a:r>
          </a:p>
          <a:p>
            <a:pPr marL="0" indent="0">
              <a:buNone/>
            </a:pPr>
            <a:endParaRPr lang="cs-CZ" sz="2400" b="1" u="sng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Nepříjemně páchnoucí látka, obsažena v potu, zvratcích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 </a:t>
            </a:r>
            <a:r>
              <a:rPr lang="cs-CZ" dirty="0" err="1" smtClean="0"/>
              <a:t>živoč</a:t>
            </a:r>
            <a:r>
              <a:rPr lang="cs-CZ" dirty="0" smtClean="0"/>
              <a:t>. tucích a rostl. olejích vázaná </a:t>
            </a:r>
            <a:r>
              <a:rPr lang="cs-CZ" dirty="0"/>
              <a:t>na glycerol </a:t>
            </a:r>
            <a:r>
              <a:rPr lang="cs-CZ" dirty="0" smtClean="0"/>
              <a:t> </a:t>
            </a:r>
            <a:r>
              <a:rPr lang="cs-CZ" dirty="0" smtClean="0">
                <a:sym typeface="Wingdings"/>
              </a:rPr>
              <a:t> uvolňuje se při žluknutí (kažení)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 rot="-900000">
            <a:off x="5730085" y="1016170"/>
            <a:ext cx="2580010" cy="4837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29000"/>
            <a:ext cx="2687905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0516" y="6337190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2390" y="836712"/>
            <a:ext cx="1895475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884368" y="2894112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7951813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9"/>
            <a:ext cx="5328592" cy="648071"/>
          </a:xfrm>
        </p:spPr>
        <p:txBody>
          <a:bodyPr>
            <a:normAutofit/>
          </a:bodyPr>
          <a:lstStyle/>
          <a:p>
            <a:pPr algn="l"/>
            <a:r>
              <a:rPr lang="cs-CZ" sz="3600" b="1" u="sng" dirty="0" smtClean="0">
                <a:solidFill>
                  <a:srgbClr val="FFFF00"/>
                </a:solidFill>
                <a:latin typeface="Comic Sans MS" pitchFamily="66" charset="0"/>
              </a:rPr>
              <a:t>Kyselina citronová</a:t>
            </a:r>
            <a:endParaRPr lang="cs-CZ" sz="3600" b="1" u="sng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980728"/>
            <a:ext cx="6408712" cy="259228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citrusových plodech, nezralém ovoci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Použití jako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konzervační látka        E 330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(pro šťávy, džusy, marmelády apod.)</a:t>
            </a:r>
          </a:p>
          <a:p>
            <a:pPr>
              <a:buFont typeface="Arial" pitchFamily="34" charset="0"/>
              <a:buChar char="•"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4252" y="242268"/>
            <a:ext cx="2145332" cy="1732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50079" y="440958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9</a:t>
            </a:r>
            <a:endParaRPr lang="cs-CZ" sz="1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7951" y="2357123"/>
            <a:ext cx="2016224" cy="2035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740352" y="1983819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23528" y="3501008"/>
            <a:ext cx="5328592" cy="64807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b="1" u="sng" dirty="0" smtClean="0">
                <a:solidFill>
                  <a:srgbClr val="FFFF00"/>
                </a:solidFill>
                <a:latin typeface="Comic Sans MS" pitchFamily="66" charset="0"/>
              </a:rPr>
              <a:t>Kyselina benzoová</a:t>
            </a:r>
            <a:endParaRPr lang="cs-CZ" sz="3600" b="1" u="sng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90724" y="4149079"/>
            <a:ext cx="5933528" cy="259228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SzPct val="160000"/>
              <a:buFont typeface="Wingdings" pitchFamily="2" charset="2"/>
              <a:buChar char=""/>
              <a:defRPr sz="2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31520" indent="-36576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SzPct val="160000"/>
              <a:buFont typeface="Wingdings" pitchFamily="2" charset="2"/>
              <a:buChar char=""/>
              <a:defRPr sz="24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97280" indent="-32004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SzPct val="160000"/>
              <a:buFont typeface="Wingdings" pitchFamily="2" charset="2"/>
              <a:buChar char=""/>
              <a:defRPr sz="2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-27432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SzPct val="160000"/>
              <a:buFont typeface="Wingdings" pitchFamily="2" charset="2"/>
              <a:buChar char=""/>
              <a:defRPr sz="1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45920" indent="-27432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SzPct val="160000"/>
              <a:buFont typeface="Wingdings" pitchFamily="2" charset="2"/>
              <a:buChar char=""/>
              <a:defRPr sz="1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920240" indent="-228600" algn="l" defTabSz="914400" rtl="0" eaLnBrk="1" latinLnBrk="0" hangingPunct="1">
              <a:spcBef>
                <a:spcPts val="24"/>
              </a:spcBef>
              <a:spcAft>
                <a:spcPts val="600"/>
              </a:spcAft>
              <a:buClrTx/>
              <a:buSzPct val="130000"/>
              <a:buFont typeface="Wingdings" pitchFamily="2" charset="2"/>
              <a:buChar char=""/>
              <a:defRPr sz="18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spcBef>
                <a:spcPts val="24"/>
              </a:spcBef>
              <a:spcAft>
                <a:spcPts val="600"/>
              </a:spcAft>
              <a:buClrTx/>
              <a:buSzPct val="130000"/>
              <a:buFont typeface="Wingdings" pitchFamily="2" charset="2"/>
              <a:buChar char=""/>
              <a:defRPr sz="18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468880" indent="-228600" algn="l" defTabSz="914400" rtl="0" eaLnBrk="1" latinLnBrk="0" hangingPunct="1">
              <a:spcBef>
                <a:spcPts val="24"/>
              </a:spcBef>
              <a:spcAft>
                <a:spcPts val="600"/>
              </a:spcAft>
              <a:buClrTx/>
              <a:buSzPct val="130000"/>
              <a:buFont typeface="Wingdings" pitchFamily="2" charset="2"/>
              <a:buChar char=""/>
              <a:defRPr sz="18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24"/>
              </a:spcBef>
              <a:spcAft>
                <a:spcPts val="600"/>
              </a:spcAft>
              <a:buClrTx/>
              <a:buSzPct val="130000"/>
              <a:buFont typeface="Wingdings" pitchFamily="2" charset="2"/>
              <a:buChar char=""/>
              <a:defRPr sz="18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Použití jako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konzervační látka   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 210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(pro hořčice, nealko nápoje apod.)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(Sůl benzoan sodný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 211 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džemy, sýry, zubní pasty)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Dráždivé účinky – nevhodné pro děti do 3 let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upload.wikimedia.org/wikipedia/commons/f/fd/Benzoic-acid-3D-vdW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5077" y="4797152"/>
            <a:ext cx="2257875" cy="179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8380415" y="6492940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10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22063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9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3"/>
            <a:ext cx="6336704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00B0F0"/>
                </a:solidFill>
              </a:rPr>
              <a:t>Kyseliny v kosmetice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980728"/>
            <a:ext cx="8424936" cy="483983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u="sng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Kys</a:t>
            </a:r>
            <a:r>
              <a:rPr lang="cs-CZ" sz="3200" b="1" u="sng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 Palmitová</a:t>
            </a:r>
            <a:r>
              <a:rPr lang="cs-CZ" sz="3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– zisk z kokosového oleje, </a:t>
            </a:r>
          </a:p>
          <a:p>
            <a:pPr>
              <a:buFont typeface="Arial" pitchFamily="34" charset="0"/>
              <a:buChar char="•"/>
            </a:pPr>
            <a:r>
              <a:rPr lang="cs-CZ" sz="3200" b="1" u="sng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Kys</a:t>
            </a:r>
            <a:r>
              <a:rPr lang="cs-CZ" sz="3200" b="1" u="sng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 Stearová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– zisk z hovězího loje</a:t>
            </a:r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Výroba mýdel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krémů, šampónů, sprchových gelů, pěn do koupele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Důvod použití ?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 rot="-900000">
            <a:off x="6306149" y="728138"/>
            <a:ext cx="2580010" cy="4837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http://image.made-in-china.com/2f0j00BCSEhemIlTVw/Shampoo-5008-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9080"/>
            <a:ext cx="3744416" cy="2430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35996" y="6349121"/>
            <a:ext cx="12241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Obr. 11</a:t>
            </a:r>
            <a:endParaRPr lang="cs-CZ" sz="9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05971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1 - http://fotoblog.in/clanek/101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2. -http://www.labuznik.com/article.php?ID=57</a:t>
            </a:r>
            <a:endParaRPr lang="cs-CZ" dirty="0" smtClean="0"/>
          </a:p>
          <a:p>
            <a:r>
              <a:rPr lang="cs-CZ" dirty="0" smtClean="0"/>
              <a:t>3. - </a:t>
            </a:r>
            <a:r>
              <a:rPr lang="cs-CZ" dirty="0" smtClean="0">
                <a:hlinkClick r:id="rId4"/>
              </a:rPr>
              <a:t>http://www.vcely-uly.cz/zajimave-clanky</a:t>
            </a:r>
            <a:endParaRPr lang="cs-CZ" dirty="0" smtClean="0"/>
          </a:p>
          <a:p>
            <a:r>
              <a:rPr lang="cs-CZ" dirty="0"/>
              <a:t>4 - </a:t>
            </a:r>
            <a:r>
              <a:rPr lang="cs-CZ" dirty="0">
                <a:hlinkClick r:id="rId5"/>
              </a:rPr>
              <a:t>http://www.ireceptar.cz/vareni-a-recepty/zavarovani/ocet-nad-zlato-tipy-triky-a-rady-z-bzence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/>
              <a:t>5 -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www.carevox.fr/medicaments-soins/Medicaments-enfin-un-portail-d-information-public</a:t>
            </a:r>
            <a:endParaRPr lang="cs-CZ" dirty="0" smtClean="0"/>
          </a:p>
          <a:p>
            <a:r>
              <a:rPr lang="cs-CZ" dirty="0" smtClean="0"/>
              <a:t>7 </a:t>
            </a:r>
            <a:r>
              <a:rPr lang="cs-CZ" dirty="0"/>
              <a:t>-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zdravi.foodnet.cz/cze/pages/tuky</a:t>
            </a:r>
            <a:endParaRPr lang="cs-CZ" dirty="0" smtClean="0"/>
          </a:p>
          <a:p>
            <a:r>
              <a:rPr lang="cs-CZ" dirty="0"/>
              <a:t>6 -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pari.cz/123/dezinformace-vyustila-v-savlovy-tanec</a:t>
            </a:r>
            <a:endParaRPr lang="cs-CZ" dirty="0" smtClean="0"/>
          </a:p>
          <a:p>
            <a:r>
              <a:rPr lang="cs-CZ" dirty="0" smtClean="0"/>
              <a:t>8 </a:t>
            </a:r>
            <a:r>
              <a:rPr lang="cs-CZ" dirty="0"/>
              <a:t>-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www.zschemie.euweb.cz/kyseliny/kyseliny1.html</a:t>
            </a:r>
            <a:endParaRPr lang="cs-CZ" dirty="0" smtClean="0"/>
          </a:p>
          <a:p>
            <a:r>
              <a:rPr lang="cs-CZ" dirty="0"/>
              <a:t>9 -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www.dadcando.com/default_DOING.asp?project=JamLabels&amp;catagory=StayingIn&amp;lhs=StayingIn</a:t>
            </a:r>
            <a:endParaRPr lang="cs-CZ" dirty="0" smtClean="0"/>
          </a:p>
          <a:p>
            <a:r>
              <a:rPr lang="cs-CZ" dirty="0"/>
              <a:t>10 -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es.wikipedia.org/wiki/Archivo:Benzoic-acid-3D-vdW.png</a:t>
            </a:r>
            <a:endParaRPr lang="cs-CZ" dirty="0" smtClean="0"/>
          </a:p>
          <a:p>
            <a:r>
              <a:rPr lang="cs-CZ" dirty="0"/>
              <a:t>11 - </a:t>
            </a:r>
            <a:r>
              <a:rPr lang="cs-CZ" dirty="0">
                <a:hlinkClick r:id="rId12"/>
              </a:rPr>
              <a:t>http://cicijiang.en.made-in-china.com/product/obSEHeFurmIw/China-Shampoo-5008-.</a:t>
            </a:r>
            <a:r>
              <a:rPr lang="cs-CZ" dirty="0" smtClean="0">
                <a:hlinkClick r:id="rId12"/>
              </a:rPr>
              <a:t>html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13493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181</TotalTime>
  <Words>369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Kilter</vt:lpstr>
      <vt:lpstr>Snímek 1</vt:lpstr>
      <vt:lpstr>Karboxylové kyseliny</vt:lpstr>
      <vt:lpstr>Kyselina mravenčí (methanová)          </vt:lpstr>
      <vt:lpstr>Kyselina octová (ethanová) </vt:lpstr>
      <vt:lpstr>Další zástupci :</vt:lpstr>
      <vt:lpstr>Kyselina citronová</vt:lpstr>
      <vt:lpstr>Kyseliny v kosmetice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Karboxylové kyseliny</dc:title>
  <dc:creator>user</dc:creator>
  <cp:lastModifiedBy>Dum</cp:lastModifiedBy>
  <cp:revision>22</cp:revision>
  <dcterms:created xsi:type="dcterms:W3CDTF">2012-05-16T18:44:21Z</dcterms:created>
  <dcterms:modified xsi:type="dcterms:W3CDTF">2012-06-27T20:21:04Z</dcterms:modified>
</cp:coreProperties>
</file>