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56" r:id="rId4"/>
    <p:sldId id="270" r:id="rId5"/>
    <p:sldId id="268" r:id="rId6"/>
    <p:sldId id="269" r:id="rId7"/>
    <p:sldId id="271" r:id="rId8"/>
    <p:sldId id="272" r:id="rId9"/>
    <p:sldId id="274" r:id="rId10"/>
    <p:sldId id="275" r:id="rId11"/>
    <p:sldId id="276" r:id="rId12"/>
    <p:sldId id="260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17AB"/>
    <a:srgbClr val="08F813"/>
    <a:srgbClr val="FFFF99"/>
    <a:srgbClr val="00CC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</a:t>
          </a:r>
          <a:r>
            <a:rPr lang="cs-CZ" sz="2000" dirty="0" smtClean="0"/>
            <a:t>mužského </a:t>
          </a:r>
          <a:r>
            <a:rPr lang="cs-CZ" sz="2000" smtClean="0"/>
            <a:t>- úvod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7180BD-639D-458D-89E4-733B2B0BCE9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9B6EC78-9B81-4C22-A6AA-1D995D3B3A92}" type="presOf" srcId="{D8197B8C-B260-4A16-BDF4-0947B075E274}" destId="{25B08C86-7E15-44DC-BE7F-FFB55DD49D12}" srcOrd="0" destOrd="0" presId="urn:microsoft.com/office/officeart/2005/8/layout/target3"/>
    <dgm:cxn modelId="{6AFC4B86-357B-479D-A7AF-869D7927632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C0A8C5-BC52-4C7B-991F-DCDFC6EFB911}" type="presOf" srcId="{D1D4F407-5343-4D3F-B5B9-D407B03CAEB4}" destId="{AED2198E-93D5-4001-81B4-73124B309672}" srcOrd="1" destOrd="0" presId="urn:microsoft.com/office/officeart/2005/8/layout/target3"/>
    <dgm:cxn modelId="{FFC6DD51-C378-48B3-BFFF-207434FF3F64}" type="presOf" srcId="{D1B46980-6531-4606-95E6-44980827E919}" destId="{2BE915AB-18AA-4053-B92C-3BFC9ED204BB}" srcOrd="1" destOrd="0" presId="urn:microsoft.com/office/officeart/2005/8/layout/target3"/>
    <dgm:cxn modelId="{0C2F0015-9BCA-495D-8C58-1803B6BF3FB3}" type="presOf" srcId="{D1D4F407-5343-4D3F-B5B9-D407B03CAEB4}" destId="{D005CE8C-CC26-4C3E-AC11-E15060ECD759}" srcOrd="0" destOrd="0" presId="urn:microsoft.com/office/officeart/2005/8/layout/target3"/>
    <dgm:cxn modelId="{600C40E7-AF10-4C15-89E6-B672DA62811F}" type="presOf" srcId="{B651F6E3-6281-48DB-9319-2AEAFDAE7572}" destId="{6BB5E863-4638-4E1D-BFDE-399D028AC4ED}" srcOrd="1" destOrd="0" presId="urn:microsoft.com/office/officeart/2005/8/layout/target3"/>
    <dgm:cxn modelId="{A5E2F271-57E4-436A-9020-99C70B715131}" type="presOf" srcId="{B651F6E3-6281-48DB-9319-2AEAFDAE7572}" destId="{619D679B-A015-4ECF-8348-D1034C574F40}" srcOrd="0" destOrd="0" presId="urn:microsoft.com/office/officeart/2005/8/layout/target3"/>
    <dgm:cxn modelId="{CEC98039-67C3-4345-B792-47F39031B54D}" type="presOf" srcId="{757F3AB3-0718-4624-B441-E567A8F0AB56}" destId="{333A1088-737F-45CB-B68E-254E46348037}" srcOrd="0" destOrd="0" presId="urn:microsoft.com/office/officeart/2005/8/layout/target3"/>
    <dgm:cxn modelId="{6781A141-7134-4EC2-8B08-B3C4056C47C7}" type="presOf" srcId="{4C35D32F-0EAB-4CD7-82EE-45574DC2A586}" destId="{8BEBB6EC-1DAA-4CAC-8A25-BC0FCBD5DBD5}" srcOrd="0" destOrd="0" presId="urn:microsoft.com/office/officeart/2005/8/layout/target3"/>
    <dgm:cxn modelId="{5E97FDDD-F20C-4108-A389-B62D043DA99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CCE5CD6-56BD-4310-9CFD-1087DE073FAB}" type="presParOf" srcId="{333A1088-737F-45CB-B68E-254E46348037}" destId="{F5ABB229-8D3B-4694-996A-96F23CF14429}" srcOrd="0" destOrd="0" presId="urn:microsoft.com/office/officeart/2005/8/layout/target3"/>
    <dgm:cxn modelId="{B7538462-2ABF-4AB9-97DE-118CF1A3524D}" type="presParOf" srcId="{333A1088-737F-45CB-B68E-254E46348037}" destId="{F41139FD-01EE-4571-8B17-4FB00FC51163}" srcOrd="1" destOrd="0" presId="urn:microsoft.com/office/officeart/2005/8/layout/target3"/>
    <dgm:cxn modelId="{975E79C2-DAAD-4D09-981F-0789F9DE604C}" type="presParOf" srcId="{333A1088-737F-45CB-B68E-254E46348037}" destId="{D005CE8C-CC26-4C3E-AC11-E15060ECD759}" srcOrd="2" destOrd="0" presId="urn:microsoft.com/office/officeart/2005/8/layout/target3"/>
    <dgm:cxn modelId="{75CE8CE9-BE16-435B-87FE-5843A993FCDE}" type="presParOf" srcId="{333A1088-737F-45CB-B68E-254E46348037}" destId="{2C702D82-9B77-49B7-9568-BB8EB47C3372}" srcOrd="3" destOrd="0" presId="urn:microsoft.com/office/officeart/2005/8/layout/target3"/>
    <dgm:cxn modelId="{CD1889EA-2CF2-4B74-9E6A-B8BEE312F134}" type="presParOf" srcId="{333A1088-737F-45CB-B68E-254E46348037}" destId="{A52A0455-90FF-4808-ABD0-F02540D31D5A}" srcOrd="4" destOrd="0" presId="urn:microsoft.com/office/officeart/2005/8/layout/target3"/>
    <dgm:cxn modelId="{31C31381-055B-49B3-A312-8EFB1696958B}" type="presParOf" srcId="{333A1088-737F-45CB-B68E-254E46348037}" destId="{6140AFEC-043D-4C43-A2F9-D0F5331DF3A3}" srcOrd="5" destOrd="0" presId="urn:microsoft.com/office/officeart/2005/8/layout/target3"/>
    <dgm:cxn modelId="{C8400B51-6475-4CC1-A2D0-8698067D95A2}" type="presParOf" srcId="{333A1088-737F-45CB-B68E-254E46348037}" destId="{9358AC05-5D7D-4327-9F80-1AD486AEA664}" srcOrd="6" destOrd="0" presId="urn:microsoft.com/office/officeart/2005/8/layout/target3"/>
    <dgm:cxn modelId="{294977A2-0A15-4095-B162-19CEC7876A8E}" type="presParOf" srcId="{333A1088-737F-45CB-B68E-254E46348037}" destId="{313FC574-E1CD-4FB4-B054-0B805CE0447D}" srcOrd="7" destOrd="0" presId="urn:microsoft.com/office/officeart/2005/8/layout/target3"/>
    <dgm:cxn modelId="{068A3E90-51FA-453D-88C5-2F2FC202E852}" type="presParOf" srcId="{333A1088-737F-45CB-B68E-254E46348037}" destId="{619D679B-A015-4ECF-8348-D1034C574F40}" srcOrd="8" destOrd="0" presId="urn:microsoft.com/office/officeart/2005/8/layout/target3"/>
    <dgm:cxn modelId="{67851F4D-DC65-4A09-B963-D78D3203CE54}" type="presParOf" srcId="{333A1088-737F-45CB-B68E-254E46348037}" destId="{322283A8-4A27-4CDA-BAE3-F381106A9174}" srcOrd="9" destOrd="0" presId="urn:microsoft.com/office/officeart/2005/8/layout/target3"/>
    <dgm:cxn modelId="{2D324097-2969-4DF7-BFC9-6DC33EB9343E}" type="presParOf" srcId="{333A1088-737F-45CB-B68E-254E46348037}" destId="{FFC9F71D-1B4F-4AD9-A4A6-86ADEFC8AF5C}" srcOrd="10" destOrd="0" presId="urn:microsoft.com/office/officeart/2005/8/layout/target3"/>
    <dgm:cxn modelId="{26D8ACFC-988D-4D58-9246-6487709CAAFF}" type="presParOf" srcId="{333A1088-737F-45CB-B68E-254E46348037}" destId="{25B08C86-7E15-44DC-BE7F-FFB55DD49D12}" srcOrd="11" destOrd="0" presId="urn:microsoft.com/office/officeart/2005/8/layout/target3"/>
    <dgm:cxn modelId="{771E99B5-A55B-474B-B0A7-7253602880D5}" type="presParOf" srcId="{333A1088-737F-45CB-B68E-254E46348037}" destId="{76644BE8-9D7C-4C09-B250-3D10AF48CBB7}" srcOrd="12" destOrd="0" presId="urn:microsoft.com/office/officeart/2005/8/layout/target3"/>
    <dgm:cxn modelId="{705D80C5-7EFE-4D94-9654-30286734F389}" type="presParOf" srcId="{333A1088-737F-45CB-B68E-254E46348037}" destId="{EE85B701-7295-41C0-BA7A-34D3756A2AE6}" srcOrd="13" destOrd="0" presId="urn:microsoft.com/office/officeart/2005/8/layout/target3"/>
    <dgm:cxn modelId="{2DFC5BC7-2A1E-48D4-91CA-BD7A9718D61A}" type="presParOf" srcId="{333A1088-737F-45CB-B68E-254E46348037}" destId="{8BEBB6EC-1DAA-4CAC-8A25-BC0FCBD5DBD5}" srcOrd="14" destOrd="0" presId="urn:microsoft.com/office/officeart/2005/8/layout/target3"/>
    <dgm:cxn modelId="{03BEC216-8957-464F-BA4A-E187C1F7CDBE}" type="presParOf" srcId="{333A1088-737F-45CB-B68E-254E46348037}" destId="{AED2198E-93D5-4001-81B4-73124B309672}" srcOrd="15" destOrd="0" presId="urn:microsoft.com/office/officeart/2005/8/layout/target3"/>
    <dgm:cxn modelId="{A21BE078-EEA8-44EA-80F5-8862B1E5D8C0}" type="presParOf" srcId="{333A1088-737F-45CB-B68E-254E46348037}" destId="{2BE915AB-18AA-4053-B92C-3BFC9ED204BB}" srcOrd="16" destOrd="0" presId="urn:microsoft.com/office/officeart/2005/8/layout/target3"/>
    <dgm:cxn modelId="{6FEF22B2-2C62-4F19-999F-8AF0886450FD}" type="presParOf" srcId="{333A1088-737F-45CB-B68E-254E46348037}" destId="{6BB5E863-4638-4E1D-BFDE-399D028AC4ED}" srcOrd="17" destOrd="0" presId="urn:microsoft.com/office/officeart/2005/8/layout/target3"/>
    <dgm:cxn modelId="{78C3BB44-3960-4A58-AC04-5F5B87456A1B}" type="presParOf" srcId="{333A1088-737F-45CB-B68E-254E46348037}" destId="{5A5FFA88-C948-4069-8E93-59FA12366E83}" srcOrd="18" destOrd="0" presId="urn:microsoft.com/office/officeart/2005/8/layout/target3"/>
    <dgm:cxn modelId="{165C75EF-3DE9-43F0-AEB9-65819C4172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</a:t>
          </a:r>
          <a:r>
            <a:rPr lang="cs-CZ" sz="2000" kern="1200" dirty="0" smtClean="0"/>
            <a:t>mužského </a:t>
          </a:r>
          <a:r>
            <a:rPr lang="cs-CZ" sz="2000" kern="1200" smtClean="0"/>
            <a:t>- úvod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3.jpeg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3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90881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614808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05252" y="764704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3600" dirty="0" smtClean="0"/>
          </a:p>
          <a:p>
            <a:r>
              <a:rPr lang="cs-CZ" sz="2400" dirty="0" smtClean="0"/>
              <a:t>Úvodní hodina do vzorů podstatných jmen rodu mužského. Žáci se pomocí obrázků seznamují se vzory a jejich koncovkami. Důraz je kladen na specifika jednotlivých vzorů. Obrázky podporují proces zapamatování vzorů a budou děti provázet dalšími úkoly v navazujících prezentacích.</a:t>
            </a:r>
          </a:p>
          <a:p>
            <a:endParaRPr lang="cs-CZ" sz="2400" dirty="0"/>
          </a:p>
          <a:p>
            <a:r>
              <a:rPr lang="cs-CZ" sz="2400" dirty="0" smtClean="0"/>
              <a:t>V úvodní hodině po prezentaci následuje seznámení s tabulkou skloňování vzorů rodu mužského a první samostatná cvičení.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CC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mužského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CC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Úvod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2060"/>
                </a:solidFill>
              </a:rPr>
              <a:t>V rodu mužském na nás čeká 6 vzorů: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251520" y="916245"/>
            <a:ext cx="2378831" cy="2693323"/>
            <a:chOff x="251520" y="916245"/>
            <a:chExt cx="2378831" cy="2693323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07218" y="911514"/>
            <a:ext cx="2698053" cy="2716523"/>
            <a:chOff x="2807218" y="911514"/>
            <a:chExt cx="2698053" cy="2716523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68026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FF00"/>
                  </a:solidFill>
                </a:rPr>
                <a:t>HRAD</a:t>
              </a:r>
              <a:endParaRPr lang="cs-CZ" sz="4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13604" y="3854431"/>
            <a:ext cx="2482105" cy="2698051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07217" y="3854429"/>
            <a:ext cx="2698053" cy="2703699"/>
            <a:chOff x="2807217" y="3854429"/>
            <a:chExt cx="2698053" cy="2703699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72951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08F813"/>
                  </a:solidFill>
                </a:rPr>
                <a:t>STROJ</a:t>
              </a:r>
              <a:endParaRPr lang="cs-CZ" sz="4800" b="1" dirty="0">
                <a:solidFill>
                  <a:srgbClr val="08F81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8181975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4 vzory končí na souhlásku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51520" y="916245"/>
            <a:ext cx="2378831" cy="2693323"/>
            <a:chOff x="251520" y="916245"/>
            <a:chExt cx="2378831" cy="2693323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07218" y="911514"/>
            <a:ext cx="2698053" cy="2716523"/>
            <a:chOff x="2807218" y="911514"/>
            <a:chExt cx="2698053" cy="2716523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68026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FF00"/>
                  </a:solidFill>
                </a:rPr>
                <a:t>HRAD</a:t>
              </a:r>
              <a:endParaRPr lang="cs-CZ" sz="4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13604" y="3854431"/>
            <a:ext cx="2482105" cy="2698051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07217" y="3854429"/>
            <a:ext cx="2698053" cy="2703699"/>
            <a:chOff x="2807217" y="3854429"/>
            <a:chExt cx="2698053" cy="2703699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72951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08F813"/>
                  </a:solidFill>
                </a:rPr>
                <a:t>STROJ</a:t>
              </a:r>
              <a:endParaRPr lang="cs-CZ" sz="4800" b="1" dirty="0">
                <a:solidFill>
                  <a:srgbClr val="08F81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772859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 vzory končí na samohlásku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5931441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PÁN A HRAD jsou vzory tvrdé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51520" y="916245"/>
            <a:ext cx="2378831" cy="2693323"/>
            <a:chOff x="251520" y="916245"/>
            <a:chExt cx="2378831" cy="2693323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07218" y="911514"/>
            <a:ext cx="2698053" cy="2716523"/>
            <a:chOff x="2807218" y="911514"/>
            <a:chExt cx="2698053" cy="2716523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68026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FF00"/>
                  </a:solidFill>
                </a:rPr>
                <a:t>HRAD</a:t>
              </a:r>
              <a:endParaRPr lang="cs-CZ" sz="48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868144" y="911514"/>
            <a:ext cx="27363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Končí na tvrdou,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nebo obojetnou souhlásku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3474" y="429309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pán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2. pád - pána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84991" y="429309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hrad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2. pád - hradu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58830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MUŽ A STROJ jsou vzory měkké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13604" y="3854431"/>
            <a:ext cx="2482105" cy="2698051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07217" y="3854429"/>
            <a:ext cx="2698053" cy="2703699"/>
            <a:chOff x="2807217" y="3854429"/>
            <a:chExt cx="2698053" cy="2703699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72951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08F813"/>
                  </a:solidFill>
                </a:rPr>
                <a:t>STROJ</a:t>
              </a:r>
              <a:endParaRPr lang="cs-CZ" sz="4800" b="1" dirty="0">
                <a:solidFill>
                  <a:srgbClr val="08F813"/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5868144" y="3854429"/>
            <a:ext cx="27363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Končí na měkkou,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nebo obojetnou souhlásku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3474" y="2060848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muž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2. pád - muže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21111" y="2060848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stroj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2. pád - stroje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69028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251520" y="916245"/>
            <a:ext cx="2378831" cy="2693323"/>
            <a:chOff x="251520" y="916245"/>
            <a:chExt cx="2378831" cy="2693323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13604" y="3854431"/>
            <a:ext cx="2482105" cy="2698051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5895033" y="1578242"/>
            <a:ext cx="27363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Tvar 1. a 4. pádu se</a:t>
            </a:r>
            <a:r>
              <a:rPr lang="cs-CZ" sz="3600" dirty="0"/>
              <a:t> </a:t>
            </a:r>
            <a:r>
              <a:rPr lang="cs-CZ" sz="3600" dirty="0">
                <a:solidFill>
                  <a:srgbClr val="FF0000"/>
                </a:solidFill>
              </a:rPr>
              <a:t>liší.</a:t>
            </a:r>
          </a:p>
          <a:p>
            <a:endParaRPr lang="cs-CZ" sz="3600" dirty="0" smtClean="0">
              <a:solidFill>
                <a:srgbClr val="002060"/>
              </a:solidFill>
            </a:endParaRPr>
          </a:p>
          <a:p>
            <a:endParaRPr lang="cs-CZ" sz="3600" dirty="0">
              <a:solidFill>
                <a:srgbClr val="002060"/>
              </a:solidFill>
            </a:endParaRPr>
          </a:p>
          <a:p>
            <a:endParaRPr lang="cs-CZ" sz="3600" dirty="0" smtClean="0">
              <a:solidFill>
                <a:srgbClr val="002060"/>
              </a:solidFill>
            </a:endParaRPr>
          </a:p>
          <a:p>
            <a:r>
              <a:rPr lang="cs-CZ" sz="3600" dirty="0" smtClean="0">
                <a:solidFill>
                  <a:srgbClr val="002060"/>
                </a:solidFill>
              </a:rPr>
              <a:t>Pán a muž jsou vzory </a:t>
            </a:r>
            <a:r>
              <a:rPr lang="cs-CZ" sz="3600" dirty="0" smtClean="0">
                <a:solidFill>
                  <a:srgbClr val="FF0000"/>
                </a:solidFill>
              </a:rPr>
              <a:t>životné</a:t>
            </a:r>
          </a:p>
          <a:p>
            <a:endParaRPr lang="cs-CZ" sz="3600" dirty="0"/>
          </a:p>
          <a:p>
            <a:endParaRPr lang="cs-CZ" sz="3600" dirty="0" smtClean="0">
              <a:solidFill>
                <a:srgbClr val="002060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948212" y="2778571"/>
            <a:ext cx="2736304" cy="1569660"/>
            <a:chOff x="5868144" y="4725144"/>
            <a:chExt cx="2736304" cy="1569660"/>
          </a:xfrm>
        </p:grpSpPr>
        <p:sp>
          <p:nvSpPr>
            <p:cNvPr id="13" name="Zaoblený obdélník 12"/>
            <p:cNvSpPr/>
            <p:nvPr/>
          </p:nvSpPr>
          <p:spPr>
            <a:xfrm>
              <a:off x="5868144" y="4725144"/>
              <a:ext cx="2448272" cy="1569660"/>
            </a:xfrm>
            <a:prstGeom prst="roundRect">
              <a:avLst/>
            </a:prstGeom>
            <a:solidFill>
              <a:srgbClr val="FFC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868144" y="4725144"/>
              <a:ext cx="273630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C00000"/>
                  </a:solidFill>
                </a:rPr>
                <a:t>Pozor, životné nemusí být živé!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2915816" y="154245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pán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4. pád - pána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443275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muž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4. pád - muže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9" name="Šipka dolů 18"/>
          <p:cNvSpPr/>
          <p:nvPr/>
        </p:nvSpPr>
        <p:spPr>
          <a:xfrm>
            <a:off x="6588224" y="3112923"/>
            <a:ext cx="864096" cy="1100122"/>
          </a:xfrm>
          <a:prstGeom prst="downArrow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57078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2807218" y="911514"/>
            <a:ext cx="2698053" cy="2716523"/>
            <a:chOff x="2807218" y="911514"/>
            <a:chExt cx="2698053" cy="2716523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68026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FF00"/>
                  </a:solidFill>
                </a:rPr>
                <a:t>HRAD</a:t>
              </a:r>
              <a:endParaRPr lang="cs-CZ" sz="4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07217" y="3854429"/>
            <a:ext cx="2698053" cy="2703699"/>
            <a:chOff x="2807217" y="3854429"/>
            <a:chExt cx="2698053" cy="2703699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72951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08F813"/>
                  </a:solidFill>
                </a:rPr>
                <a:t>STROJ</a:t>
              </a:r>
              <a:endParaRPr lang="cs-CZ" sz="4800" b="1" dirty="0">
                <a:solidFill>
                  <a:srgbClr val="08F813"/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5868144" y="1227379"/>
            <a:ext cx="27363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Tvar 1. a 4. pádu je </a:t>
            </a:r>
            <a:r>
              <a:rPr lang="cs-CZ" sz="3600" dirty="0">
                <a:solidFill>
                  <a:srgbClr val="C00000"/>
                </a:solidFill>
              </a:rPr>
              <a:t>stejný</a:t>
            </a:r>
            <a:r>
              <a:rPr lang="cs-CZ" sz="3600" dirty="0" smtClean="0">
                <a:solidFill>
                  <a:srgbClr val="C00000"/>
                </a:solidFill>
              </a:rPr>
              <a:t>.</a:t>
            </a:r>
          </a:p>
          <a:p>
            <a:endParaRPr lang="cs-CZ" sz="3600" dirty="0">
              <a:solidFill>
                <a:srgbClr val="C00000"/>
              </a:solidFill>
            </a:endParaRPr>
          </a:p>
          <a:p>
            <a:endParaRPr lang="cs-CZ" sz="3600" dirty="0" smtClean="0">
              <a:solidFill>
                <a:srgbClr val="C00000"/>
              </a:solidFill>
            </a:endParaRPr>
          </a:p>
          <a:p>
            <a:endParaRPr lang="cs-CZ" sz="3600" dirty="0">
              <a:solidFill>
                <a:srgbClr val="C00000"/>
              </a:solidFill>
            </a:endParaRPr>
          </a:p>
          <a:p>
            <a:r>
              <a:rPr lang="cs-CZ" sz="3600" dirty="0" smtClean="0">
                <a:solidFill>
                  <a:srgbClr val="002060"/>
                </a:solidFill>
              </a:rPr>
              <a:t>Hrad a stroj jsou vzory </a:t>
            </a:r>
            <a:r>
              <a:rPr lang="cs-CZ" sz="3600" dirty="0" smtClean="0">
                <a:solidFill>
                  <a:srgbClr val="C00000"/>
                </a:solidFill>
              </a:rPr>
              <a:t>neživotné</a:t>
            </a:r>
          </a:p>
          <a:p>
            <a:endParaRPr lang="cs-CZ" sz="3600" dirty="0" smtClean="0">
              <a:solidFill>
                <a:srgbClr val="002060"/>
              </a:solidFill>
            </a:endParaRPr>
          </a:p>
          <a:p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1556792"/>
            <a:ext cx="23042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hrad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4. pád - hrad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4509120"/>
            <a:ext cx="23042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1. pád - stroj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4. pád - stroj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0" name="Šipka dolů 19"/>
          <p:cNvSpPr/>
          <p:nvPr/>
        </p:nvSpPr>
        <p:spPr>
          <a:xfrm>
            <a:off x="6588224" y="3112923"/>
            <a:ext cx="864096" cy="1207610"/>
          </a:xfrm>
          <a:prstGeom prst="downArrow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6991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 vzory končí na samohlásku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475656" y="1772816"/>
            <a:ext cx="28888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O předsedovi a soudci si víc povíme příště.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67470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pl-PL" sz="2000" dirty="0" smtClean="0"/>
              <a:t>Pán: </a:t>
            </a:r>
            <a:r>
              <a:rPr lang="cs-CZ" sz="2000" i="1" dirty="0"/>
              <a:t>http://office.microsoft.com/cs-cz/images/?CTT=6&amp;ver=14&amp;app=powerpnt.exe</a:t>
            </a:r>
          </a:p>
          <a:p>
            <a:r>
              <a:rPr lang="cs-CZ" sz="2000" dirty="0"/>
              <a:t>Hrad: Hrady - zámky EU. </a:t>
            </a:r>
            <a:r>
              <a:rPr lang="cs-CZ" sz="2000" i="1" dirty="0"/>
              <a:t>Hrady - zámky EU</a:t>
            </a:r>
            <a:r>
              <a:rPr lang="cs-CZ" sz="2000" dirty="0"/>
              <a:t> [online]. [cit. 2012-02-29]. Dostupné z: http://www.zamky-hrady.eu/hrady-karlstejn-detaily,71 </a:t>
            </a:r>
          </a:p>
          <a:p>
            <a:r>
              <a:rPr lang="pl-PL" sz="2000" dirty="0" smtClean="0"/>
              <a:t>Muž: WIKIA</a:t>
            </a:r>
            <a:r>
              <a:rPr lang="pl-PL" sz="2000" dirty="0"/>
              <a:t>. </a:t>
            </a:r>
            <a:r>
              <a:rPr lang="pl-PL" sz="2000" i="1" dirty="0"/>
              <a:t>Wikia</a:t>
            </a:r>
            <a:r>
              <a:rPr lang="pl-PL" sz="2000" dirty="0"/>
              <a:t> [online]. 2011 [cit. 2012-02-29]. Dostupné z: http://ppc.wikia.com/wiki/Aragorn </a:t>
            </a:r>
            <a:endParaRPr lang="pl-PL" sz="2000" dirty="0" smtClean="0"/>
          </a:p>
          <a:p>
            <a:r>
              <a:rPr lang="cs-CZ" sz="2000" dirty="0"/>
              <a:t>Stroj: Sedmička.cz. [online]. [cit. 2012-02-29]. Dostupné z: http://www.sedmicka.cz/praha-a-stredni-cechy/clanek/letni-a-zimni-cas-143800 </a:t>
            </a:r>
          </a:p>
          <a:p>
            <a:r>
              <a:rPr lang="cs-CZ" sz="2000" dirty="0" smtClean="0"/>
              <a:t>Předseda: Evropský </a:t>
            </a:r>
            <a:r>
              <a:rPr lang="cs-CZ" sz="2000" dirty="0"/>
              <a:t>parlament. </a:t>
            </a:r>
            <a:r>
              <a:rPr lang="cs-CZ" sz="2000" i="1" dirty="0"/>
              <a:t>Www.europarl.europa.eu</a:t>
            </a:r>
            <a:r>
              <a:rPr lang="cs-CZ" sz="2000" dirty="0"/>
              <a:t> [online]. 25. 5. 2010 [cit. 2012-02-29]. Dostupné z: http://www.europarl.europa.eu/sides/getDoc.do?language=cs&amp;type=IM-PRESS&amp;reference=20100507FCS74267#title3 </a:t>
            </a:r>
            <a:endParaRPr lang="cs-CZ" sz="2000" dirty="0" smtClean="0"/>
          </a:p>
          <a:p>
            <a:r>
              <a:rPr lang="cs-CZ" sz="2000" i="1" dirty="0" smtClean="0"/>
              <a:t>Soudce: </a:t>
            </a:r>
            <a:r>
              <a:rPr lang="cs-CZ" sz="2000" i="1" dirty="0" err="1" smtClean="0"/>
              <a:t>Motoplanet</a:t>
            </a:r>
            <a:r>
              <a:rPr lang="cs-CZ" sz="2000" dirty="0" smtClean="0"/>
              <a:t> </a:t>
            </a:r>
            <a:r>
              <a:rPr lang="cs-CZ" sz="2000" dirty="0"/>
              <a:t>[online]. leden 2012 [cit. 2012-02-29]. Dostupné z: http://www.motoplanet.cz/blog/chapajici-soudce/ 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europarl.europa.eu/eplive/expert/photo/20100511PHT74489/pict_20100511PHT7448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620688"/>
            <a:ext cx="3486150" cy="522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motoplanet.cz/uploads/image/chapajicisoudce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725" y="332656"/>
            <a:ext cx="4800600" cy="459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zamky-hrady.eu/img/hrady/124742694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207" y="2518176"/>
            <a:ext cx="4940548" cy="377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img.mf.cz/844/630/hodinovy-stroj000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830614"/>
            <a:ext cx="57150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NTB3\AppData\Local\Microsoft\Windows\Temporary Internet Files\Content.IE5\9H4LJDO6\MP90017879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20" y="4269828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05607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rodu mužském na nás čeká 6 vzorů:</a:t>
            </a:r>
            <a:endParaRPr lang="cs-CZ" dirty="0"/>
          </a:p>
        </p:txBody>
      </p:sp>
      <p:pic>
        <p:nvPicPr>
          <p:cNvPr id="1029" name="Picture 5" descr="C:\Users\NTB3\AppData\Local\Microsoft\Windows\Temporary Internet Files\Content.IE5\ISXUNCFT\MP90028984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37" b="8457"/>
          <a:stretch/>
        </p:blipFill>
        <p:spPr bwMode="auto">
          <a:xfrm>
            <a:off x="251520" y="916245"/>
            <a:ext cx="2344189" cy="269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images.wikia.com/ppc/images/8/83/Aragor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" r="362"/>
          <a:stretch/>
        </p:blipFill>
        <p:spPr bwMode="auto">
          <a:xfrm>
            <a:off x="113604" y="3854431"/>
            <a:ext cx="2482105" cy="269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ww.zamky-hrady.eu/img/hrady/1247426946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82" r="11782"/>
          <a:stretch/>
        </p:blipFill>
        <p:spPr bwMode="auto">
          <a:xfrm>
            <a:off x="2807218" y="911514"/>
            <a:ext cx="2698053" cy="269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http://img.mf.cz/844/630/hodinovy-stroj0002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0" r="21194"/>
          <a:stretch/>
        </p:blipFill>
        <p:spPr bwMode="auto">
          <a:xfrm>
            <a:off x="2807217" y="3854429"/>
            <a:ext cx="2698053" cy="269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europarl.europa.eu/eplive/expert/photo/20100511PHT74489/pict_20100511PHT74489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67" b="16667"/>
          <a:stretch/>
        </p:blipFill>
        <p:spPr bwMode="auto">
          <a:xfrm>
            <a:off x="6084168" y="916245"/>
            <a:ext cx="2584763" cy="258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motoplanet.cz/uploads/image/chapajicisoudce2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2" r="2182"/>
          <a:stretch/>
        </p:blipFill>
        <p:spPr bwMode="auto">
          <a:xfrm>
            <a:off x="6112062" y="3854431"/>
            <a:ext cx="2556869" cy="2556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3" y="2778571"/>
            <a:ext cx="13707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PÁN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07218" y="2797040"/>
            <a:ext cx="16802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HRAD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3604" y="5721485"/>
            <a:ext cx="14205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MUŽ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29990" y="5727131"/>
            <a:ext cx="17295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8F813"/>
                </a:solidFill>
              </a:rPr>
              <a:t>STROJ</a:t>
            </a:r>
            <a:endParaRPr lang="cs-CZ" sz="4800" b="1" dirty="0">
              <a:solidFill>
                <a:srgbClr val="08F81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2819750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PŘEDSEDA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5733256"/>
            <a:ext cx="23086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SOUDCE</a:t>
            </a:r>
            <a:endParaRPr lang="cs-CZ" sz="4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95893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375</TotalTime>
  <Words>432</Words>
  <Application>Microsoft Office PowerPoint</Application>
  <PresentationFormat>Předvádění na obrazovce (4:3)</PresentationFormat>
  <Paragraphs>88</Paragraphs>
  <Slides>14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Vzory podstatných jmen rodu mužského</vt:lpstr>
      <vt:lpstr>V rodu mužském na nás čeká 6 vzorů:</vt:lpstr>
      <vt:lpstr>4 vzory končí na souhlásku</vt:lpstr>
      <vt:lpstr>2 vzory končí na samohlásku</vt:lpstr>
      <vt:lpstr>PÁN A HRAD jsou vzory tvrdé</vt:lpstr>
      <vt:lpstr>MUŽ A STROJ jsou vzory měkké</vt:lpstr>
      <vt:lpstr>Prezentace aplikace PowerPoint</vt:lpstr>
      <vt:lpstr>Prezentace aplikace PowerPoint</vt:lpstr>
      <vt:lpstr>2 vzory končí na samohlásku</vt:lpstr>
      <vt:lpstr>Citace</vt:lpstr>
      <vt:lpstr>Prezentace aplikace PowerPoint</vt:lpstr>
      <vt:lpstr>V rodu mužském na nás čeká 6 vzorů: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47</cp:revision>
  <dcterms:created xsi:type="dcterms:W3CDTF">2011-10-18T13:52:16Z</dcterms:created>
  <dcterms:modified xsi:type="dcterms:W3CDTF">2012-06-26T19:40:47Z</dcterms:modified>
</cp:coreProperties>
</file>