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8" r:id="rId2"/>
    <p:sldId id="257" r:id="rId3"/>
    <p:sldId id="256" r:id="rId4"/>
    <p:sldId id="270" r:id="rId5"/>
    <p:sldId id="268" r:id="rId6"/>
    <p:sldId id="269" r:id="rId7"/>
    <p:sldId id="276" r:id="rId8"/>
    <p:sldId id="280" r:id="rId9"/>
    <p:sldId id="281" r:id="rId10"/>
    <p:sldId id="283" r:id="rId11"/>
    <p:sldId id="282" r:id="rId12"/>
    <p:sldId id="285" r:id="rId13"/>
    <p:sldId id="286" r:id="rId14"/>
    <p:sldId id="27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C17AB"/>
    <a:srgbClr val="08F813"/>
    <a:srgbClr val="FFFF99"/>
    <a:srgbClr val="00CC00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NÁZEV:VY_32_INOVACE_3.2.9.1.D02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Vzory podstatných jmen rodu mužského 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97FDDD-F20C-4108-A389-B62D043DA99C}" type="presOf" srcId="{D8197B8C-B260-4A16-BDF4-0947B075E274}" destId="{5A5FFA88-C948-4069-8E93-59FA12366E83}" srcOrd="1" destOrd="0" presId="urn:microsoft.com/office/officeart/2005/8/layout/target3"/>
    <dgm:cxn modelId="{99B6EC78-9B81-4C22-A6AA-1D995D3B3A92}" type="presOf" srcId="{D8197B8C-B260-4A16-BDF4-0947B075E274}" destId="{25B08C86-7E15-44DC-BE7F-FFB55DD49D12}" srcOrd="0" destOrd="0" presId="urn:microsoft.com/office/officeart/2005/8/layout/target3"/>
    <dgm:cxn modelId="{CEC98039-67C3-4345-B792-47F39031B54D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7C0A8C5-BC52-4C7B-991F-DCDFC6EFB911}" type="presOf" srcId="{D1D4F407-5343-4D3F-B5B9-D407B03CAEB4}" destId="{AED2198E-93D5-4001-81B4-73124B309672}" srcOrd="1" destOrd="0" presId="urn:microsoft.com/office/officeart/2005/8/layout/target3"/>
    <dgm:cxn modelId="{FFC6DD51-C378-48B3-BFFF-207434FF3F64}" type="presOf" srcId="{D1B46980-6531-4606-95E6-44980827E919}" destId="{2BE915AB-18AA-4053-B92C-3BFC9ED204BB}" srcOrd="1" destOrd="0" presId="urn:microsoft.com/office/officeart/2005/8/layout/target3"/>
    <dgm:cxn modelId="{A5E2F271-57E4-436A-9020-99C70B71513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AFC4B86-357B-479D-A7AF-869D7927632B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781A141-7134-4EC2-8B08-B3C4056C47C7}" type="presOf" srcId="{4C35D32F-0EAB-4CD7-82EE-45574DC2A586}" destId="{8BEBB6EC-1DAA-4CAC-8A25-BC0FCBD5DBD5}" srcOrd="0" destOrd="0" presId="urn:microsoft.com/office/officeart/2005/8/layout/target3"/>
    <dgm:cxn modelId="{0C2F0015-9BCA-495D-8C58-1803B6BF3FB3}" type="presOf" srcId="{D1D4F407-5343-4D3F-B5B9-D407B03CAEB4}" destId="{D005CE8C-CC26-4C3E-AC11-E15060ECD759}" srcOrd="0" destOrd="0" presId="urn:microsoft.com/office/officeart/2005/8/layout/target3"/>
    <dgm:cxn modelId="{D67180BD-639D-458D-89E4-733B2B0BCE91}" type="presOf" srcId="{4C35D32F-0EAB-4CD7-82EE-45574DC2A586}" destId="{890E4F0B-2866-4A3F-A3C7-2A14B1797930}" srcOrd="1" destOrd="0" presId="urn:microsoft.com/office/officeart/2005/8/layout/target3"/>
    <dgm:cxn modelId="{600C40E7-AF10-4C15-89E6-B672DA62811F}" type="presOf" srcId="{B651F6E3-6281-48DB-9319-2AEAFDAE7572}" destId="{6BB5E863-4638-4E1D-BFDE-399D028AC4ED}" srcOrd="1" destOrd="0" presId="urn:microsoft.com/office/officeart/2005/8/layout/target3"/>
    <dgm:cxn modelId="{DCCE5CD6-56BD-4310-9CFD-1087DE073FAB}" type="presParOf" srcId="{333A1088-737F-45CB-B68E-254E46348037}" destId="{F5ABB229-8D3B-4694-996A-96F23CF14429}" srcOrd="0" destOrd="0" presId="urn:microsoft.com/office/officeart/2005/8/layout/target3"/>
    <dgm:cxn modelId="{B7538462-2ABF-4AB9-97DE-118CF1A3524D}" type="presParOf" srcId="{333A1088-737F-45CB-B68E-254E46348037}" destId="{F41139FD-01EE-4571-8B17-4FB00FC51163}" srcOrd="1" destOrd="0" presId="urn:microsoft.com/office/officeart/2005/8/layout/target3"/>
    <dgm:cxn modelId="{975E79C2-DAAD-4D09-981F-0789F9DE604C}" type="presParOf" srcId="{333A1088-737F-45CB-B68E-254E46348037}" destId="{D005CE8C-CC26-4C3E-AC11-E15060ECD759}" srcOrd="2" destOrd="0" presId="urn:microsoft.com/office/officeart/2005/8/layout/target3"/>
    <dgm:cxn modelId="{75CE8CE9-BE16-435B-87FE-5843A993FCDE}" type="presParOf" srcId="{333A1088-737F-45CB-B68E-254E46348037}" destId="{2C702D82-9B77-49B7-9568-BB8EB47C3372}" srcOrd="3" destOrd="0" presId="urn:microsoft.com/office/officeart/2005/8/layout/target3"/>
    <dgm:cxn modelId="{CD1889EA-2CF2-4B74-9E6A-B8BEE312F134}" type="presParOf" srcId="{333A1088-737F-45CB-B68E-254E46348037}" destId="{A52A0455-90FF-4808-ABD0-F02540D31D5A}" srcOrd="4" destOrd="0" presId="urn:microsoft.com/office/officeart/2005/8/layout/target3"/>
    <dgm:cxn modelId="{31C31381-055B-49B3-A312-8EFB1696958B}" type="presParOf" srcId="{333A1088-737F-45CB-B68E-254E46348037}" destId="{6140AFEC-043D-4C43-A2F9-D0F5331DF3A3}" srcOrd="5" destOrd="0" presId="urn:microsoft.com/office/officeart/2005/8/layout/target3"/>
    <dgm:cxn modelId="{C8400B51-6475-4CC1-A2D0-8698067D95A2}" type="presParOf" srcId="{333A1088-737F-45CB-B68E-254E46348037}" destId="{9358AC05-5D7D-4327-9F80-1AD486AEA664}" srcOrd="6" destOrd="0" presId="urn:microsoft.com/office/officeart/2005/8/layout/target3"/>
    <dgm:cxn modelId="{294977A2-0A15-4095-B162-19CEC7876A8E}" type="presParOf" srcId="{333A1088-737F-45CB-B68E-254E46348037}" destId="{313FC574-E1CD-4FB4-B054-0B805CE0447D}" srcOrd="7" destOrd="0" presId="urn:microsoft.com/office/officeart/2005/8/layout/target3"/>
    <dgm:cxn modelId="{068A3E90-51FA-453D-88C5-2F2FC202E852}" type="presParOf" srcId="{333A1088-737F-45CB-B68E-254E46348037}" destId="{619D679B-A015-4ECF-8348-D1034C574F40}" srcOrd="8" destOrd="0" presId="urn:microsoft.com/office/officeart/2005/8/layout/target3"/>
    <dgm:cxn modelId="{67851F4D-DC65-4A09-B963-D78D3203CE54}" type="presParOf" srcId="{333A1088-737F-45CB-B68E-254E46348037}" destId="{322283A8-4A27-4CDA-BAE3-F381106A9174}" srcOrd="9" destOrd="0" presId="urn:microsoft.com/office/officeart/2005/8/layout/target3"/>
    <dgm:cxn modelId="{2D324097-2969-4DF7-BFC9-6DC33EB9343E}" type="presParOf" srcId="{333A1088-737F-45CB-B68E-254E46348037}" destId="{FFC9F71D-1B4F-4AD9-A4A6-86ADEFC8AF5C}" srcOrd="10" destOrd="0" presId="urn:microsoft.com/office/officeart/2005/8/layout/target3"/>
    <dgm:cxn modelId="{26D8ACFC-988D-4D58-9246-6487709CAAFF}" type="presParOf" srcId="{333A1088-737F-45CB-B68E-254E46348037}" destId="{25B08C86-7E15-44DC-BE7F-FFB55DD49D12}" srcOrd="11" destOrd="0" presId="urn:microsoft.com/office/officeart/2005/8/layout/target3"/>
    <dgm:cxn modelId="{771E99B5-A55B-474B-B0A7-7253602880D5}" type="presParOf" srcId="{333A1088-737F-45CB-B68E-254E46348037}" destId="{76644BE8-9D7C-4C09-B250-3D10AF48CBB7}" srcOrd="12" destOrd="0" presId="urn:microsoft.com/office/officeart/2005/8/layout/target3"/>
    <dgm:cxn modelId="{705D80C5-7EFE-4D94-9654-30286734F389}" type="presParOf" srcId="{333A1088-737F-45CB-B68E-254E46348037}" destId="{EE85B701-7295-41C0-BA7A-34D3756A2AE6}" srcOrd="13" destOrd="0" presId="urn:microsoft.com/office/officeart/2005/8/layout/target3"/>
    <dgm:cxn modelId="{2DFC5BC7-2A1E-48D4-91CA-BD7A9718D61A}" type="presParOf" srcId="{333A1088-737F-45CB-B68E-254E46348037}" destId="{8BEBB6EC-1DAA-4CAC-8A25-BC0FCBD5DBD5}" srcOrd="14" destOrd="0" presId="urn:microsoft.com/office/officeart/2005/8/layout/target3"/>
    <dgm:cxn modelId="{03BEC216-8957-464F-BA4A-E187C1F7CDBE}" type="presParOf" srcId="{333A1088-737F-45CB-B68E-254E46348037}" destId="{AED2198E-93D5-4001-81B4-73124B309672}" srcOrd="15" destOrd="0" presId="urn:microsoft.com/office/officeart/2005/8/layout/target3"/>
    <dgm:cxn modelId="{A21BE078-EEA8-44EA-80F5-8862B1E5D8C0}" type="presParOf" srcId="{333A1088-737F-45CB-B68E-254E46348037}" destId="{2BE915AB-18AA-4053-B92C-3BFC9ED204BB}" srcOrd="16" destOrd="0" presId="urn:microsoft.com/office/officeart/2005/8/layout/target3"/>
    <dgm:cxn modelId="{6FEF22B2-2C62-4F19-999F-8AF0886450FD}" type="presParOf" srcId="{333A1088-737F-45CB-B68E-254E46348037}" destId="{6BB5E863-4638-4E1D-BFDE-399D028AC4ED}" srcOrd="17" destOrd="0" presId="urn:microsoft.com/office/officeart/2005/8/layout/target3"/>
    <dgm:cxn modelId="{78C3BB44-3960-4A58-AC04-5F5B87456A1B}" type="presParOf" srcId="{333A1088-737F-45CB-B68E-254E46348037}" destId="{5A5FFA88-C948-4069-8E93-59FA12366E83}" srcOrd="18" destOrd="0" presId="urn:microsoft.com/office/officeart/2005/8/layout/target3"/>
    <dgm:cxn modelId="{165C75EF-3DE9-43F0-AEB9-65819C41726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NÁZEV:VY_32_INOVACE_3.2.9.1.D02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Vzory podstatných jmen rodu mužského 2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1780B-B84E-42A7-88FE-CE1DD92B392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68841-9818-4F1A-803B-A4E885EB5F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32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603975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364993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2473457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864588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982166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9483591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720000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57559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9173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012086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754157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68799058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8614808"/>
      </p:ext>
    </p:extLst>
  </p:cSld>
  <p:clrMapOvr>
    <a:masterClrMapping/>
  </p:clrMapOvr>
  <p:transition>
    <p:fade/>
    <p:sndAc>
      <p:stSnd>
        <p:snd r:embed="rId3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05252" y="764704"/>
            <a:ext cx="75608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Anotace:</a:t>
            </a:r>
          </a:p>
          <a:p>
            <a:endParaRPr lang="cs-CZ" sz="3600" dirty="0" smtClean="0"/>
          </a:p>
          <a:p>
            <a:r>
              <a:rPr lang="cs-CZ" sz="2400" dirty="0" smtClean="0"/>
              <a:t>Lekce navazuje na úvodní hodinu do vzorů podstatných jmen rodu mužského. Žáci se pomocí obrázků seznamují se vzory a jejich koncovkami. Obrázky podporují proces zapamatování vzorů.</a:t>
            </a:r>
          </a:p>
          <a:p>
            <a:r>
              <a:rPr lang="cs-CZ" sz="2400" dirty="0" smtClean="0"/>
              <a:t>Podrobnosti o vzorech předseda a soudce.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672451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918648" cy="2376263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CC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Vzory podstatných jmen rodu mužského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CC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365104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298637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Už víme, že rod mužský má </a:t>
            </a:r>
            <a:r>
              <a:rPr lang="cs-CZ" dirty="0">
                <a:solidFill>
                  <a:srgbClr val="002060"/>
                </a:solidFill>
              </a:rPr>
              <a:t>6 vzorů: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251520" y="916245"/>
            <a:ext cx="2378831" cy="2693323"/>
            <a:chOff x="251520" y="916245"/>
            <a:chExt cx="2378831" cy="2693323"/>
          </a:xfrm>
        </p:grpSpPr>
        <p:pic>
          <p:nvPicPr>
            <p:cNvPr id="1029" name="Picture 5" descr="C:\Users\NTB3\AppData\Local\Microsoft\Windows\Temporary Internet Files\Content.IE5\ISXUNCFT\MP900289844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0137" b="8457"/>
            <a:stretch/>
          </p:blipFill>
          <p:spPr bwMode="auto">
            <a:xfrm>
              <a:off x="251520" y="916245"/>
              <a:ext cx="2344189" cy="26933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259633" y="2778571"/>
              <a:ext cx="137071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002060"/>
                  </a:solidFill>
                </a:rPr>
                <a:t>PÁN</a:t>
              </a:r>
              <a:endParaRPr lang="cs-CZ" sz="4800" b="1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807218" y="911514"/>
            <a:ext cx="2698053" cy="2716523"/>
            <a:chOff x="2807218" y="911514"/>
            <a:chExt cx="2698053" cy="2716523"/>
          </a:xfrm>
        </p:grpSpPr>
        <p:pic>
          <p:nvPicPr>
            <p:cNvPr id="15" name="Picture 8" descr="http://www.zamky-hrady.eu/img/hrady/1247426946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1782" r="11782"/>
            <a:stretch/>
          </p:blipFill>
          <p:spPr bwMode="auto">
            <a:xfrm>
              <a:off x="2807218" y="911514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807218" y="2797040"/>
              <a:ext cx="168026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FF00"/>
                  </a:solidFill>
                </a:rPr>
                <a:t>HRAD</a:t>
              </a:r>
              <a:endParaRPr lang="cs-CZ" sz="48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13604" y="3854431"/>
            <a:ext cx="2482105" cy="2698051"/>
            <a:chOff x="113604" y="3854431"/>
            <a:chExt cx="2482105" cy="2698051"/>
          </a:xfrm>
        </p:grpSpPr>
        <p:pic>
          <p:nvPicPr>
            <p:cNvPr id="1038" name="Picture 14" descr="http://images.wikia.com/ppc/images/8/83/Aragorn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62" r="362"/>
            <a:stretch/>
          </p:blipFill>
          <p:spPr bwMode="auto">
            <a:xfrm>
              <a:off x="113604" y="3854431"/>
              <a:ext cx="2482105" cy="2698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13604" y="5721485"/>
              <a:ext cx="142058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0000"/>
                  </a:solidFill>
                </a:rPr>
                <a:t>MUŽ</a:t>
              </a:r>
              <a:endParaRPr lang="cs-CZ" sz="4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807217" y="3854429"/>
            <a:ext cx="2698053" cy="2703699"/>
            <a:chOff x="2807217" y="3854429"/>
            <a:chExt cx="2698053" cy="2703699"/>
          </a:xfrm>
        </p:grpSpPr>
        <p:pic>
          <p:nvPicPr>
            <p:cNvPr id="16" name="Picture 12" descr="http://img.mf.cz/844/630/hodinovy-stroj0002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140" r="21194"/>
            <a:stretch/>
          </p:blipFill>
          <p:spPr bwMode="auto">
            <a:xfrm>
              <a:off x="2807217" y="3854429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829990" y="5727131"/>
              <a:ext cx="172951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08F813"/>
                  </a:solidFill>
                </a:rPr>
                <a:t>STROJ</a:t>
              </a:r>
              <a:endParaRPr lang="cs-CZ" sz="4800" b="1" dirty="0">
                <a:solidFill>
                  <a:srgbClr val="08F813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940152" y="916245"/>
            <a:ext cx="2880320" cy="2734502"/>
            <a:chOff x="5940152" y="916245"/>
            <a:chExt cx="2880320" cy="2734502"/>
          </a:xfrm>
        </p:grpSpPr>
        <p:pic>
          <p:nvPicPr>
            <p:cNvPr id="17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940152" y="2819750"/>
              <a:ext cx="288032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PŘEDSEDA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112062" y="3854431"/>
            <a:ext cx="2556869" cy="2709822"/>
            <a:chOff x="6112062" y="3854431"/>
            <a:chExt cx="2556869" cy="2709822"/>
          </a:xfrm>
        </p:grpSpPr>
        <p:pic>
          <p:nvPicPr>
            <p:cNvPr id="18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300192" y="5733256"/>
              <a:ext cx="230864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SOUDCE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581819757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4 vzory končí na souhlásku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251520" y="916245"/>
            <a:ext cx="2378831" cy="2693323"/>
            <a:chOff x="251520" y="916245"/>
            <a:chExt cx="2378831" cy="2693323"/>
          </a:xfrm>
        </p:grpSpPr>
        <p:pic>
          <p:nvPicPr>
            <p:cNvPr id="1029" name="Picture 5" descr="C:\Users\NTB3\AppData\Local\Microsoft\Windows\Temporary Internet Files\Content.IE5\ISXUNCFT\MP900289844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0137" b="8457"/>
            <a:stretch/>
          </p:blipFill>
          <p:spPr bwMode="auto">
            <a:xfrm>
              <a:off x="251520" y="916245"/>
              <a:ext cx="2344189" cy="26933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259633" y="2778571"/>
              <a:ext cx="137071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002060"/>
                  </a:solidFill>
                </a:rPr>
                <a:t>PÁN</a:t>
              </a:r>
              <a:endParaRPr lang="cs-CZ" sz="4800" b="1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807218" y="911514"/>
            <a:ext cx="2698053" cy="2716523"/>
            <a:chOff x="2807218" y="911514"/>
            <a:chExt cx="2698053" cy="2716523"/>
          </a:xfrm>
        </p:grpSpPr>
        <p:pic>
          <p:nvPicPr>
            <p:cNvPr id="15" name="Picture 8" descr="http://www.zamky-hrady.eu/img/hrady/1247426946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1782" r="11782"/>
            <a:stretch/>
          </p:blipFill>
          <p:spPr bwMode="auto">
            <a:xfrm>
              <a:off x="2807218" y="911514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807218" y="2797040"/>
              <a:ext cx="168026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FF00"/>
                  </a:solidFill>
                </a:rPr>
                <a:t>HRAD</a:t>
              </a:r>
              <a:endParaRPr lang="cs-CZ" sz="48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13604" y="3854431"/>
            <a:ext cx="2482105" cy="2698051"/>
            <a:chOff x="113604" y="3854431"/>
            <a:chExt cx="2482105" cy="2698051"/>
          </a:xfrm>
        </p:grpSpPr>
        <p:pic>
          <p:nvPicPr>
            <p:cNvPr id="1038" name="Picture 14" descr="http://images.wikia.com/ppc/images/8/83/Aragorn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62" r="362"/>
            <a:stretch/>
          </p:blipFill>
          <p:spPr bwMode="auto">
            <a:xfrm>
              <a:off x="113604" y="3854431"/>
              <a:ext cx="2482105" cy="2698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13604" y="5721485"/>
              <a:ext cx="142058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0000"/>
                  </a:solidFill>
                </a:rPr>
                <a:t>MUŽ</a:t>
              </a:r>
              <a:endParaRPr lang="cs-CZ" sz="4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807217" y="3854429"/>
            <a:ext cx="2698053" cy="2703699"/>
            <a:chOff x="2807217" y="3854429"/>
            <a:chExt cx="2698053" cy="2703699"/>
          </a:xfrm>
        </p:grpSpPr>
        <p:pic>
          <p:nvPicPr>
            <p:cNvPr id="16" name="Picture 12" descr="http://img.mf.cz/844/630/hodinovy-stroj0002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140" r="21194"/>
            <a:stretch/>
          </p:blipFill>
          <p:spPr bwMode="auto">
            <a:xfrm>
              <a:off x="2807217" y="3854429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829990" y="5727131"/>
              <a:ext cx="172951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08F813"/>
                  </a:solidFill>
                </a:rPr>
                <a:t>STROJ</a:t>
              </a:r>
              <a:endParaRPr lang="cs-CZ" sz="4800" b="1" dirty="0">
                <a:solidFill>
                  <a:srgbClr val="08F81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418772859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… a 2 vzory končí na samohlásku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5940152" y="916245"/>
            <a:ext cx="2880320" cy="2734502"/>
            <a:chOff x="5940152" y="916245"/>
            <a:chExt cx="2880320" cy="2734502"/>
          </a:xfrm>
        </p:grpSpPr>
        <p:pic>
          <p:nvPicPr>
            <p:cNvPr id="17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940152" y="2819750"/>
              <a:ext cx="288032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PŘEDSEDA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112062" y="3854431"/>
            <a:ext cx="2556869" cy="2709822"/>
            <a:chOff x="6112062" y="3854431"/>
            <a:chExt cx="2556869" cy="2709822"/>
          </a:xfrm>
        </p:grpSpPr>
        <p:pic>
          <p:nvPicPr>
            <p:cNvPr id="18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300192" y="5733256"/>
              <a:ext cx="230864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SOUDCE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755576" y="1124744"/>
            <a:ext cx="4824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Předseda končí na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-a</a:t>
            </a:r>
          </a:p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Tvrdý vzor - píšeme tvrdé -</a:t>
            </a:r>
            <a:r>
              <a:rPr lang="cs-CZ" sz="3200" b="1" dirty="0" smtClean="0">
                <a:solidFill>
                  <a:srgbClr val="C00000"/>
                </a:solidFill>
              </a:rPr>
              <a:t>y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4375558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Soudce končí na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-e</a:t>
            </a:r>
          </a:p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Měkký vzor - píšeme měkké </a:t>
            </a:r>
            <a:r>
              <a:rPr lang="cs-CZ" sz="3200" b="1" dirty="0" smtClean="0">
                <a:solidFill>
                  <a:srgbClr val="C00000"/>
                </a:solidFill>
              </a:rPr>
              <a:t>-i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99592" y="2208626"/>
            <a:ext cx="4608512" cy="1505551"/>
          </a:xfrm>
          <a:prstGeom prst="round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Pozor, ve 3. a 6. pádu </a:t>
            </a:r>
          </a:p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v koncovce -</a:t>
            </a:r>
            <a:r>
              <a:rPr lang="cs-CZ" sz="3200" dirty="0" err="1" smtClean="0">
                <a:solidFill>
                  <a:srgbClr val="C00000"/>
                </a:solidFill>
              </a:rPr>
              <a:t>ovi</a:t>
            </a:r>
            <a:r>
              <a:rPr lang="cs-CZ" sz="3200" dirty="0" smtClean="0">
                <a:solidFill>
                  <a:srgbClr val="C00000"/>
                </a:solidFill>
              </a:rPr>
              <a:t> píšeme měkké </a:t>
            </a:r>
            <a:r>
              <a:rPr lang="cs-CZ" sz="3200" b="1" dirty="0" smtClean="0">
                <a:solidFill>
                  <a:srgbClr val="C00000"/>
                </a:solidFill>
              </a:rPr>
              <a:t>i</a:t>
            </a:r>
            <a:r>
              <a:rPr lang="cs-CZ" sz="3200" dirty="0" smtClean="0">
                <a:solidFill>
                  <a:srgbClr val="C00000"/>
                </a:solidFill>
              </a:rPr>
              <a:t>!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9314410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Oba vzory jsou životné.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5940152" y="916245"/>
            <a:ext cx="2880320" cy="2734502"/>
            <a:chOff x="5940152" y="916245"/>
            <a:chExt cx="2880320" cy="2734502"/>
          </a:xfrm>
        </p:grpSpPr>
        <p:pic>
          <p:nvPicPr>
            <p:cNvPr id="17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940152" y="2819750"/>
              <a:ext cx="288032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PŘEDSEDA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112062" y="3854431"/>
            <a:ext cx="2556869" cy="2709822"/>
            <a:chOff x="6112062" y="3854431"/>
            <a:chExt cx="2556869" cy="2709822"/>
          </a:xfrm>
        </p:grpSpPr>
        <p:pic>
          <p:nvPicPr>
            <p:cNvPr id="18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300192" y="5733256"/>
              <a:ext cx="230864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SOUDCE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827584" y="3854431"/>
            <a:ext cx="5112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Přestože vzor soudce má </a:t>
            </a:r>
          </a:p>
          <a:p>
            <a:r>
              <a:rPr lang="cs-CZ" sz="3200" dirty="0" smtClean="0"/>
              <a:t>v 1. i 4. pádě č.j. </a:t>
            </a:r>
            <a:r>
              <a:rPr lang="cs-CZ" sz="3200" b="1" dirty="0" smtClean="0"/>
              <a:t>shodný tvar!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600674704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ýbuch 1 5"/>
          <p:cNvSpPr/>
          <p:nvPr/>
        </p:nvSpPr>
        <p:spPr>
          <a:xfrm>
            <a:off x="179512" y="4493068"/>
            <a:ext cx="2520280" cy="1279594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Přiřaďte slova ke správnému vzoru: 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5940152" y="916245"/>
            <a:ext cx="2880320" cy="2734502"/>
            <a:chOff x="5940152" y="916245"/>
            <a:chExt cx="2880320" cy="2734502"/>
          </a:xfrm>
        </p:grpSpPr>
        <p:pic>
          <p:nvPicPr>
            <p:cNvPr id="17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940152" y="2819750"/>
              <a:ext cx="288032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PŘEDSEDA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112062" y="3854431"/>
            <a:ext cx="2556869" cy="2709822"/>
            <a:chOff x="6112062" y="3854431"/>
            <a:chExt cx="2556869" cy="2709822"/>
          </a:xfrm>
        </p:grpSpPr>
        <p:pic>
          <p:nvPicPr>
            <p:cNvPr id="18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300192" y="5733256"/>
              <a:ext cx="230864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SOUDCE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593304" y="916245"/>
            <a:ext cx="37444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traktorista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průvodce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houslista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správce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o kolegovi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bez Ládi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se strážcem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ke králi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3528" y="5733256"/>
            <a:ext cx="5472608" cy="915194"/>
          </a:xfrm>
          <a:prstGeom prst="roundRect">
            <a:avLst/>
          </a:prstGeom>
          <a:solidFill>
            <a:srgbClr val="08F8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Našli jste vetřelce? Kde je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                   a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proč?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3275856" y="1196752"/>
            <a:ext cx="1944216" cy="4446190"/>
            <a:chOff x="3275856" y="1196752"/>
            <a:chExt cx="1944216" cy="4446190"/>
          </a:xfrm>
        </p:grpSpPr>
        <p:grpSp>
          <p:nvGrpSpPr>
            <p:cNvPr id="16" name="Skupina 15"/>
            <p:cNvGrpSpPr/>
            <p:nvPr/>
          </p:nvGrpSpPr>
          <p:grpSpPr>
            <a:xfrm>
              <a:off x="3275856" y="1196752"/>
              <a:ext cx="1944216" cy="4446190"/>
              <a:chOff x="3275856" y="1196752"/>
              <a:chExt cx="1944216" cy="4446190"/>
            </a:xfrm>
          </p:grpSpPr>
          <p:grpSp>
            <p:nvGrpSpPr>
              <p:cNvPr id="11" name="Skupina 10"/>
              <p:cNvGrpSpPr/>
              <p:nvPr/>
            </p:nvGrpSpPr>
            <p:grpSpPr>
              <a:xfrm>
                <a:off x="3275856" y="1196752"/>
                <a:ext cx="1944216" cy="4446190"/>
                <a:chOff x="3275856" y="1196752"/>
                <a:chExt cx="1944216" cy="4446190"/>
              </a:xfrm>
              <a:solidFill>
                <a:srgbClr val="FFFF00"/>
              </a:solidFill>
            </p:grpSpPr>
            <p:sp>
              <p:nvSpPr>
                <p:cNvPr id="9" name="Rovnoramenný trojúhelník 8"/>
                <p:cNvSpPr/>
                <p:nvPr/>
              </p:nvSpPr>
              <p:spPr>
                <a:xfrm flipV="1">
                  <a:off x="3275856" y="1196752"/>
                  <a:ext cx="1944216" cy="3384376"/>
                </a:xfrm>
                <a:prstGeom prst="triangle">
                  <a:avLst/>
                </a:prstGeom>
                <a:grpFill/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10" name="Ovál 9"/>
                <p:cNvSpPr/>
                <p:nvPr/>
              </p:nvSpPr>
              <p:spPr>
                <a:xfrm>
                  <a:off x="3815916" y="4634830"/>
                  <a:ext cx="864096" cy="1008112"/>
                </a:xfrm>
                <a:prstGeom prst="ellipse">
                  <a:avLst/>
                </a:prstGeom>
                <a:grpFill/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</p:grpSp>
          <p:sp>
            <p:nvSpPr>
              <p:cNvPr id="12" name="TextovéPole 11"/>
              <p:cNvSpPr txBox="1"/>
              <p:nvPr/>
            </p:nvSpPr>
            <p:spPr>
              <a:xfrm>
                <a:off x="3491880" y="1196752"/>
                <a:ext cx="1584176" cy="22467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/>
                  <a:t>král bez krále vidím krále</a:t>
                </a:r>
              </a:p>
              <a:p>
                <a:pPr algn="ctr"/>
                <a:r>
                  <a:rPr lang="cs-CZ" sz="2800" dirty="0" smtClean="0"/>
                  <a:t>=</a:t>
                </a:r>
              </a:p>
            </p:txBody>
          </p:sp>
        </p:grpSp>
        <p:sp>
          <p:nvSpPr>
            <p:cNvPr id="15" name="TextovéPole 14"/>
            <p:cNvSpPr txBox="1"/>
            <p:nvPr/>
          </p:nvSpPr>
          <p:spPr>
            <a:xfrm>
              <a:off x="3815916" y="4869160"/>
              <a:ext cx="864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MUŽ</a:t>
              </a:r>
              <a:endParaRPr lang="cs-CZ" sz="2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985535657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Přiřaďte slova ke správnému vzoru: 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5940152" y="916245"/>
            <a:ext cx="2880320" cy="2734502"/>
            <a:chOff x="5940152" y="916245"/>
            <a:chExt cx="2880320" cy="2734502"/>
          </a:xfrm>
        </p:grpSpPr>
        <p:pic>
          <p:nvPicPr>
            <p:cNvPr id="17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940152" y="2819750"/>
              <a:ext cx="288032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PŘEDSEDA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112062" y="3854431"/>
            <a:ext cx="2556869" cy="2709822"/>
            <a:chOff x="6112062" y="3854431"/>
            <a:chExt cx="2556869" cy="2709822"/>
          </a:xfrm>
        </p:grpSpPr>
        <p:pic>
          <p:nvPicPr>
            <p:cNvPr id="18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300192" y="5733256"/>
              <a:ext cx="230864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SOUDCE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593304" y="916245"/>
            <a:ext cx="37444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traktorista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průvodce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houslista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správce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o kolegovi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bez Ládi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se strážcem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ke králi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2699792" y="1268760"/>
            <a:ext cx="3096344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2339752" y="2636912"/>
            <a:ext cx="3600400" cy="1368152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2654660" y="2420888"/>
            <a:ext cx="3285492" cy="108012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2465512" y="1988840"/>
            <a:ext cx="3474640" cy="432048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465512" y="1844824"/>
            <a:ext cx="3474640" cy="244827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059832" y="4548526"/>
            <a:ext cx="2880320" cy="46465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195736" y="2914914"/>
            <a:ext cx="3744416" cy="166621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8116582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buch 1 10"/>
          <p:cNvSpPr/>
          <p:nvPr/>
        </p:nvSpPr>
        <p:spPr>
          <a:xfrm>
            <a:off x="2843808" y="3501008"/>
            <a:ext cx="3384376" cy="927829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Přiřaďte slova ke správnému vzoru: 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5940152" y="916245"/>
            <a:ext cx="2880320" cy="2734502"/>
            <a:chOff x="5940152" y="916245"/>
            <a:chExt cx="2880320" cy="2734502"/>
          </a:xfrm>
        </p:grpSpPr>
        <p:pic>
          <p:nvPicPr>
            <p:cNvPr id="17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940152" y="2819750"/>
              <a:ext cx="288032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PŘEDSEDA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3203848" y="1392529"/>
            <a:ext cx="24665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husita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křižák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krocanovi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bez běláska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mezi přáteli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u starosty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jestřába</a:t>
            </a:r>
          </a:p>
          <a:p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179512" y="4005064"/>
            <a:ext cx="2378831" cy="2693323"/>
            <a:chOff x="251520" y="916245"/>
            <a:chExt cx="2378831" cy="2693323"/>
          </a:xfrm>
        </p:grpSpPr>
        <p:pic>
          <p:nvPicPr>
            <p:cNvPr id="20" name="Picture 5" descr="C:\Users\NTB3\AppData\Local\Microsoft\Windows\Temporary Internet Files\Content.IE5\ISXUNCFT\MP900289844[1]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0137" b="8457"/>
            <a:stretch/>
          </p:blipFill>
          <p:spPr bwMode="auto">
            <a:xfrm>
              <a:off x="251520" y="916245"/>
              <a:ext cx="2344189" cy="26933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1259633" y="2778571"/>
              <a:ext cx="137071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002060"/>
                  </a:solidFill>
                </a:rPr>
                <a:t>PÁN</a:t>
              </a:r>
              <a:endParaRPr lang="cs-CZ" sz="4800" b="1" dirty="0">
                <a:solidFill>
                  <a:srgbClr val="002060"/>
                </a:solidFill>
              </a:endParaRPr>
            </a:p>
          </p:txBody>
        </p:sp>
      </p:grpSp>
      <p:sp>
        <p:nvSpPr>
          <p:cNvPr id="10" name="Zaoblený obdélník 9"/>
          <p:cNvSpPr/>
          <p:nvPr/>
        </p:nvSpPr>
        <p:spPr>
          <a:xfrm>
            <a:off x="3319314" y="5733256"/>
            <a:ext cx="5472608" cy="915194"/>
          </a:xfrm>
          <a:prstGeom prst="roundRect">
            <a:avLst/>
          </a:prstGeom>
          <a:solidFill>
            <a:srgbClr val="08F8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Našli jste vetřelce? Kde je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                     a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proč?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579485" y="1019550"/>
            <a:ext cx="1944216" cy="2772749"/>
            <a:chOff x="3275856" y="1196752"/>
            <a:chExt cx="1944216" cy="4403863"/>
          </a:xfrm>
        </p:grpSpPr>
        <p:grpSp>
          <p:nvGrpSpPr>
            <p:cNvPr id="14" name="Skupina 13"/>
            <p:cNvGrpSpPr/>
            <p:nvPr/>
          </p:nvGrpSpPr>
          <p:grpSpPr>
            <a:xfrm>
              <a:off x="3275856" y="1196752"/>
              <a:ext cx="1944216" cy="4403863"/>
              <a:chOff x="3275856" y="1196752"/>
              <a:chExt cx="1944216" cy="4403863"/>
            </a:xfrm>
            <a:solidFill>
              <a:srgbClr val="FFFF00"/>
            </a:solidFill>
          </p:grpSpPr>
          <p:sp>
            <p:nvSpPr>
              <p:cNvPr id="16" name="Rovnoramenný trojúhelník 15"/>
              <p:cNvSpPr/>
              <p:nvPr/>
            </p:nvSpPr>
            <p:spPr>
              <a:xfrm flipV="1">
                <a:off x="3275856" y="1196752"/>
                <a:ext cx="1944216" cy="3384376"/>
              </a:xfrm>
              <a:prstGeom prst="triangle">
                <a:avLst/>
              </a:prstGeom>
              <a:grp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8" name="Ovál 17"/>
              <p:cNvSpPr/>
              <p:nvPr/>
            </p:nvSpPr>
            <p:spPr>
              <a:xfrm>
                <a:off x="3741943" y="4592503"/>
                <a:ext cx="1084049" cy="1008112"/>
              </a:xfrm>
              <a:prstGeom prst="ellipse">
                <a:avLst/>
              </a:prstGeom>
              <a:grp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000" b="1" dirty="0" smtClean="0">
                    <a:solidFill>
                      <a:schemeClr val="tx2">
                        <a:lumMod val="75000"/>
                      </a:schemeClr>
                    </a:solidFill>
                  </a:rPr>
                  <a:t>MUŽ</a:t>
                </a:r>
                <a:endParaRPr lang="cs-CZ" sz="2000" b="1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p:grpSp>
        <p:sp>
          <p:nvSpPr>
            <p:cNvPr id="15" name="TextovéPole 14"/>
            <p:cNvSpPr txBox="1"/>
            <p:nvPr/>
          </p:nvSpPr>
          <p:spPr>
            <a:xfrm>
              <a:off x="3491880" y="1196752"/>
              <a:ext cx="1584176" cy="21997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přítel bez přítele</a:t>
              </a:r>
            </a:p>
            <a:p>
              <a:pPr algn="ctr"/>
              <a:r>
                <a:rPr lang="cs-CZ" sz="2800" dirty="0"/>
                <a:t>=</a:t>
              </a:r>
              <a:endParaRPr lang="cs-CZ" sz="2800" dirty="0" smtClean="0"/>
            </a:p>
          </p:txBody>
        </p:sp>
      </p:grpSp>
    </p:spTree>
    <p:extLst>
      <p:ext uri="{BB962C8B-B14F-4D97-AF65-F5344CB8AC3E}">
        <p14:creationId xmlns:p14="http://schemas.microsoft.com/office/powerpoint/2010/main" xmlns="" val="2195840415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Přiřaďte slova ke správnému vzoru: </a:t>
            </a:r>
            <a:endParaRPr lang="cs-CZ" dirty="0">
              <a:solidFill>
                <a:srgbClr val="002060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5940152" y="916245"/>
            <a:ext cx="2880320" cy="2734502"/>
            <a:chOff x="5940152" y="916245"/>
            <a:chExt cx="2880320" cy="2734502"/>
          </a:xfrm>
        </p:grpSpPr>
        <p:pic>
          <p:nvPicPr>
            <p:cNvPr id="17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940152" y="2819750"/>
              <a:ext cx="288032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PŘEDSEDA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3183855" y="1556792"/>
            <a:ext cx="24665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husita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křižák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krocanovi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bez běláska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mezi přáteli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u starosty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jestřába</a:t>
            </a:r>
          </a:p>
          <a:p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179512" y="4005064"/>
            <a:ext cx="2378831" cy="2693323"/>
            <a:chOff x="251520" y="916245"/>
            <a:chExt cx="2378831" cy="2693323"/>
          </a:xfrm>
        </p:grpSpPr>
        <p:pic>
          <p:nvPicPr>
            <p:cNvPr id="20" name="Picture 5" descr="C:\Users\NTB3\AppData\Local\Microsoft\Windows\Temporary Internet Files\Content.IE5\ISXUNCFT\MP900289844[1]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0137" b="8457"/>
            <a:stretch/>
          </p:blipFill>
          <p:spPr bwMode="auto">
            <a:xfrm>
              <a:off x="251520" y="916245"/>
              <a:ext cx="2344189" cy="26933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1259633" y="2778571"/>
              <a:ext cx="137071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002060"/>
                  </a:solidFill>
                </a:rPr>
                <a:t>PÁN</a:t>
              </a:r>
              <a:endParaRPr lang="cs-CZ" sz="4800" b="1" dirty="0">
                <a:solidFill>
                  <a:srgbClr val="002060"/>
                </a:solidFill>
              </a:endParaRPr>
            </a:p>
          </p:txBody>
        </p:sp>
      </p:grpSp>
      <p:cxnSp>
        <p:nvCxnSpPr>
          <p:cNvPr id="27" name="Přímá spojnice 26"/>
          <p:cNvCxnSpPr/>
          <p:nvPr/>
        </p:nvCxnSpPr>
        <p:spPr>
          <a:xfrm flipV="1">
            <a:off x="4417119" y="1772816"/>
            <a:ext cx="1523033" cy="14401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2604619" y="3587971"/>
            <a:ext cx="579236" cy="41709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1872984" y="2420888"/>
            <a:ext cx="1310871" cy="139806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5178635" y="3650747"/>
            <a:ext cx="1265573" cy="1074397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2025384" y="3119918"/>
            <a:ext cx="1158471" cy="85143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528419" y="5013176"/>
            <a:ext cx="655436" cy="14401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183855" y="3971350"/>
            <a:ext cx="2232248" cy="216595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81062545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002060"/>
                </a:solidFill>
              </a:rPr>
              <a:t>Přiřaďte slova ke správnému vzoru: </a:t>
            </a:r>
          </a:p>
        </p:txBody>
      </p:sp>
      <p:grpSp>
        <p:nvGrpSpPr>
          <p:cNvPr id="14" name="Skupina 13"/>
          <p:cNvGrpSpPr/>
          <p:nvPr/>
        </p:nvGrpSpPr>
        <p:grpSpPr>
          <a:xfrm>
            <a:off x="6112062" y="3854431"/>
            <a:ext cx="2556869" cy="2709822"/>
            <a:chOff x="6112062" y="3854431"/>
            <a:chExt cx="2556869" cy="2709822"/>
          </a:xfrm>
        </p:grpSpPr>
        <p:pic>
          <p:nvPicPr>
            <p:cNvPr id="18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300192" y="5733256"/>
              <a:ext cx="230864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SOUDCE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14795" y="908720"/>
            <a:ext cx="2482105" cy="2698051"/>
            <a:chOff x="113604" y="3854431"/>
            <a:chExt cx="2482105" cy="2698051"/>
          </a:xfrm>
        </p:grpSpPr>
        <p:pic>
          <p:nvPicPr>
            <p:cNvPr id="11" name="Picture 14" descr="http://images.wikia.com/ppc/images/8/83/Aragorn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62" r="362"/>
            <a:stretch/>
          </p:blipFill>
          <p:spPr bwMode="auto">
            <a:xfrm>
              <a:off x="113604" y="3854431"/>
              <a:ext cx="2482105" cy="2698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113604" y="5721485"/>
              <a:ext cx="142058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0000"/>
                  </a:solidFill>
                </a:rPr>
                <a:t>MUŽ</a:t>
              </a:r>
              <a:endParaRPr lang="cs-CZ" sz="4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2987824" y="1556792"/>
            <a:ext cx="347637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hasič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zástupce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bez spisovatele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 vůdci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s horolezcem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škůdci</a:t>
            </a:r>
          </a:p>
          <a:p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0321590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002060"/>
                </a:solidFill>
              </a:rPr>
              <a:t>Přiřaďte slova ke správnému vzoru: </a:t>
            </a:r>
          </a:p>
        </p:txBody>
      </p:sp>
      <p:grpSp>
        <p:nvGrpSpPr>
          <p:cNvPr id="14" name="Skupina 13"/>
          <p:cNvGrpSpPr/>
          <p:nvPr/>
        </p:nvGrpSpPr>
        <p:grpSpPr>
          <a:xfrm>
            <a:off x="6112062" y="3854431"/>
            <a:ext cx="2556869" cy="2709822"/>
            <a:chOff x="6112062" y="3854431"/>
            <a:chExt cx="2556869" cy="2709822"/>
          </a:xfrm>
        </p:grpSpPr>
        <p:pic>
          <p:nvPicPr>
            <p:cNvPr id="18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300192" y="5733256"/>
              <a:ext cx="230864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C000"/>
                  </a:solidFill>
                </a:rPr>
                <a:t>SOUDCE</a:t>
              </a:r>
              <a:endParaRPr lang="cs-CZ" sz="48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14795" y="908720"/>
            <a:ext cx="2482105" cy="2698051"/>
            <a:chOff x="113604" y="3854431"/>
            <a:chExt cx="2482105" cy="2698051"/>
          </a:xfrm>
        </p:grpSpPr>
        <p:pic>
          <p:nvPicPr>
            <p:cNvPr id="11" name="Picture 14" descr="http://images.wikia.com/ppc/images/8/83/Aragorn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62" r="362"/>
            <a:stretch/>
          </p:blipFill>
          <p:spPr bwMode="auto">
            <a:xfrm>
              <a:off x="113604" y="3854431"/>
              <a:ext cx="2482105" cy="2698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113604" y="5721485"/>
              <a:ext cx="142058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>
                  <a:solidFill>
                    <a:srgbClr val="FF0000"/>
                  </a:solidFill>
                </a:rPr>
                <a:t>MUŽ</a:t>
              </a:r>
              <a:endParaRPr lang="cs-CZ" sz="4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2987824" y="1556792"/>
            <a:ext cx="347637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hasič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zástupce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bez spisovatele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 vůdci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s horolezcem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škůdci</a:t>
            </a:r>
          </a:p>
          <a:p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2596900" y="1412776"/>
            <a:ext cx="399086" cy="504057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" name="Volný tvar 3"/>
          <p:cNvSpPr/>
          <p:nvPr/>
        </p:nvSpPr>
        <p:spPr>
          <a:xfrm>
            <a:off x="4496234" y="3541951"/>
            <a:ext cx="1615827" cy="312480"/>
          </a:xfrm>
          <a:custGeom>
            <a:avLst/>
            <a:gdLst>
              <a:gd name="connsiteX0" fmla="*/ 0 w 3231655"/>
              <a:gd name="connsiteY0" fmla="*/ 235226 h 1750260"/>
              <a:gd name="connsiteX1" fmla="*/ 1300163 w 3231655"/>
              <a:gd name="connsiteY1" fmla="*/ 106638 h 1750260"/>
              <a:gd name="connsiteX2" fmla="*/ 3028950 w 3231655"/>
              <a:gd name="connsiteY2" fmla="*/ 1592538 h 1750260"/>
              <a:gd name="connsiteX3" fmla="*/ 3128963 w 3231655"/>
              <a:gd name="connsiteY3" fmla="*/ 1635401 h 1750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31655" h="1750260">
                <a:moveTo>
                  <a:pt x="0" y="235226"/>
                </a:moveTo>
                <a:cubicBezTo>
                  <a:pt x="397669" y="57822"/>
                  <a:pt x="795338" y="-119581"/>
                  <a:pt x="1300163" y="106638"/>
                </a:cubicBezTo>
                <a:cubicBezTo>
                  <a:pt x="1804988" y="332857"/>
                  <a:pt x="2724150" y="1337744"/>
                  <a:pt x="3028950" y="1592538"/>
                </a:cubicBezTo>
                <a:cubicBezTo>
                  <a:pt x="3333750" y="1847332"/>
                  <a:pt x="3231356" y="1741366"/>
                  <a:pt x="3128963" y="1635401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2607280" y="2550435"/>
            <a:ext cx="524560" cy="504057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Volný tvar 18"/>
          <p:cNvSpPr/>
          <p:nvPr/>
        </p:nvSpPr>
        <p:spPr>
          <a:xfrm>
            <a:off x="5010151" y="2331762"/>
            <a:ext cx="2874218" cy="1457712"/>
          </a:xfrm>
          <a:custGeom>
            <a:avLst/>
            <a:gdLst>
              <a:gd name="connsiteX0" fmla="*/ 0 w 3231655"/>
              <a:gd name="connsiteY0" fmla="*/ 235226 h 1750260"/>
              <a:gd name="connsiteX1" fmla="*/ 1300163 w 3231655"/>
              <a:gd name="connsiteY1" fmla="*/ 106638 h 1750260"/>
              <a:gd name="connsiteX2" fmla="*/ 3028950 w 3231655"/>
              <a:gd name="connsiteY2" fmla="*/ 1592538 h 1750260"/>
              <a:gd name="connsiteX3" fmla="*/ 3128963 w 3231655"/>
              <a:gd name="connsiteY3" fmla="*/ 1635401 h 1750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31655" h="1750260">
                <a:moveTo>
                  <a:pt x="0" y="235226"/>
                </a:moveTo>
                <a:cubicBezTo>
                  <a:pt x="397669" y="57822"/>
                  <a:pt x="795338" y="-119581"/>
                  <a:pt x="1300163" y="106638"/>
                </a:cubicBezTo>
                <a:cubicBezTo>
                  <a:pt x="1804988" y="332857"/>
                  <a:pt x="2724150" y="1337744"/>
                  <a:pt x="3028950" y="1592538"/>
                </a:cubicBezTo>
                <a:cubicBezTo>
                  <a:pt x="3333750" y="1847332"/>
                  <a:pt x="3231356" y="1741366"/>
                  <a:pt x="3128963" y="1635401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>
            <a:off x="2534163" y="3537446"/>
            <a:ext cx="524560" cy="504057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283968" y="4653136"/>
            <a:ext cx="1656184" cy="14401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0555183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r>
              <a:rPr lang="pl-PL" sz="2000" dirty="0" smtClean="0"/>
              <a:t>Pán: </a:t>
            </a:r>
            <a:r>
              <a:rPr lang="cs-CZ" sz="2000" i="1" dirty="0"/>
              <a:t>http://office.microsoft.com/cs-cz/images/?CTT=6&amp;ver=14&amp;app=powerpnt.exe</a:t>
            </a:r>
          </a:p>
          <a:p>
            <a:r>
              <a:rPr lang="cs-CZ" sz="2000" dirty="0"/>
              <a:t>Hrad: Hrady - zámky EU. </a:t>
            </a:r>
            <a:r>
              <a:rPr lang="cs-CZ" sz="2000" i="1" dirty="0"/>
              <a:t>Hrady - zámky EU</a:t>
            </a:r>
            <a:r>
              <a:rPr lang="cs-CZ" sz="2000" dirty="0"/>
              <a:t> [online]. [cit. 2012-02-29]. Dostupné z: http://www.zamky-hrady.eu/hrady-karlstejn-detaily,71 </a:t>
            </a:r>
          </a:p>
          <a:p>
            <a:r>
              <a:rPr lang="pl-PL" sz="2000" dirty="0" smtClean="0"/>
              <a:t>Muž: WIKIA</a:t>
            </a:r>
            <a:r>
              <a:rPr lang="pl-PL" sz="2000" dirty="0"/>
              <a:t>. </a:t>
            </a:r>
            <a:r>
              <a:rPr lang="pl-PL" sz="2000" i="1" dirty="0"/>
              <a:t>Wikia</a:t>
            </a:r>
            <a:r>
              <a:rPr lang="pl-PL" sz="2000" dirty="0"/>
              <a:t> [online]. 2011 [cit. 2012-02-29]. Dostupné z: http://ppc.wikia.com/wiki/Aragorn </a:t>
            </a:r>
            <a:endParaRPr lang="pl-PL" sz="2000" dirty="0" smtClean="0"/>
          </a:p>
          <a:p>
            <a:r>
              <a:rPr lang="cs-CZ" sz="2000" dirty="0"/>
              <a:t>Stroj: Sedmička.cz. [online]. [cit. 2012-02-29]. Dostupné z: http://www.sedmicka.cz/praha-a-stredni-cechy/clanek/letni-a-zimni-cas-143800 </a:t>
            </a:r>
          </a:p>
          <a:p>
            <a:r>
              <a:rPr lang="cs-CZ" sz="2000" dirty="0" smtClean="0"/>
              <a:t>Předseda: Evropský </a:t>
            </a:r>
            <a:r>
              <a:rPr lang="cs-CZ" sz="2000" dirty="0"/>
              <a:t>parlament. </a:t>
            </a:r>
            <a:r>
              <a:rPr lang="cs-CZ" sz="2000" i="1" dirty="0"/>
              <a:t>Www.europarl.europa.eu</a:t>
            </a:r>
            <a:r>
              <a:rPr lang="cs-CZ" sz="2000" dirty="0"/>
              <a:t> [online]. 25. 5. 2010 [cit. 2012-02-29]. Dostupné z: http://www.europarl.europa.eu/sides/getDoc.do?language=cs&amp;type=IM-PRESS&amp;reference=20100507FCS74267#title3 </a:t>
            </a:r>
            <a:endParaRPr lang="cs-CZ" sz="2000" dirty="0" smtClean="0"/>
          </a:p>
          <a:p>
            <a:r>
              <a:rPr lang="cs-CZ" sz="2000" i="1" dirty="0" smtClean="0"/>
              <a:t>Soudce: </a:t>
            </a:r>
            <a:r>
              <a:rPr lang="cs-CZ" sz="2000" i="1" dirty="0" err="1" smtClean="0"/>
              <a:t>Motoplanet</a:t>
            </a:r>
            <a:r>
              <a:rPr lang="cs-CZ" sz="2000" dirty="0" smtClean="0"/>
              <a:t> </a:t>
            </a:r>
            <a:r>
              <a:rPr lang="cs-CZ" sz="2000" dirty="0"/>
              <a:t>[online]. leden 2012 [cit. 2012-02-29]. Dostupné z: http://www.motoplanet.cz/blog/chapajici-soudce/ 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3464602911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492</TotalTime>
  <Words>429</Words>
  <Application>Microsoft Office PowerPoint</Application>
  <PresentationFormat>Předvádění na obrazovce (4:3)</PresentationFormat>
  <Paragraphs>114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Vzory podstatných jmen rodu mužského</vt:lpstr>
      <vt:lpstr>Už víme, že rod mužský má 6 vzorů:</vt:lpstr>
      <vt:lpstr>4 vzory končí na souhlásku</vt:lpstr>
      <vt:lpstr>… a 2 vzory končí na samohlásku</vt:lpstr>
      <vt:lpstr>Oba vzory jsou životné.</vt:lpstr>
      <vt:lpstr>Přiřaďte slova ke správnému vzoru: </vt:lpstr>
      <vt:lpstr>Přiřaďte slova ke správnému vzoru: </vt:lpstr>
      <vt:lpstr>Přiřaďte slova ke správnému vzoru: </vt:lpstr>
      <vt:lpstr>Přiřaďte slova ke správnému vzoru: </vt:lpstr>
      <vt:lpstr>Přiřaďte slova ke správnému vzoru: </vt:lpstr>
      <vt:lpstr>Přiřaďte slova ke správnému vzoru: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Dum</cp:lastModifiedBy>
  <cp:revision>76</cp:revision>
  <dcterms:created xsi:type="dcterms:W3CDTF">2011-10-18T13:52:16Z</dcterms:created>
  <dcterms:modified xsi:type="dcterms:W3CDTF">2012-06-28T05:47:22Z</dcterms:modified>
</cp:coreProperties>
</file>