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8" r:id="rId2"/>
    <p:sldId id="257" r:id="rId3"/>
    <p:sldId id="256" r:id="rId4"/>
    <p:sldId id="270" r:id="rId5"/>
    <p:sldId id="287" r:id="rId6"/>
    <p:sldId id="288" r:id="rId7"/>
    <p:sldId id="289" r:id="rId8"/>
    <p:sldId id="290" r:id="rId9"/>
    <p:sldId id="27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17AB"/>
    <a:srgbClr val="08F813"/>
    <a:srgbClr val="FFFF99"/>
    <a:srgbClr val="00CC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7" d="100"/>
          <a:sy n="67" d="100"/>
        </p:scale>
        <p:origin x="-5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NÁZEV:VY_32_INOVACE_3.2.9.1.D03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Vzory podstatných jmen rodu mužského </a:t>
          </a:r>
          <a:r>
            <a:rPr lang="cs-CZ" sz="2000" dirty="0" smtClean="0"/>
            <a:t>3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7180BD-639D-458D-89E4-733B2B0BCE91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9B6EC78-9B81-4C22-A6AA-1D995D3B3A92}" type="presOf" srcId="{D8197B8C-B260-4A16-BDF4-0947B075E274}" destId="{25B08C86-7E15-44DC-BE7F-FFB55DD49D12}" srcOrd="0" destOrd="0" presId="urn:microsoft.com/office/officeart/2005/8/layout/target3"/>
    <dgm:cxn modelId="{6AFC4B86-357B-479D-A7AF-869D7927632B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7C0A8C5-BC52-4C7B-991F-DCDFC6EFB911}" type="presOf" srcId="{D1D4F407-5343-4D3F-B5B9-D407B03CAEB4}" destId="{AED2198E-93D5-4001-81B4-73124B309672}" srcOrd="1" destOrd="0" presId="urn:microsoft.com/office/officeart/2005/8/layout/target3"/>
    <dgm:cxn modelId="{FFC6DD51-C378-48B3-BFFF-207434FF3F64}" type="presOf" srcId="{D1B46980-6531-4606-95E6-44980827E919}" destId="{2BE915AB-18AA-4053-B92C-3BFC9ED204BB}" srcOrd="1" destOrd="0" presId="urn:microsoft.com/office/officeart/2005/8/layout/target3"/>
    <dgm:cxn modelId="{0C2F0015-9BCA-495D-8C58-1803B6BF3FB3}" type="presOf" srcId="{D1D4F407-5343-4D3F-B5B9-D407B03CAEB4}" destId="{D005CE8C-CC26-4C3E-AC11-E15060ECD759}" srcOrd="0" destOrd="0" presId="urn:microsoft.com/office/officeart/2005/8/layout/target3"/>
    <dgm:cxn modelId="{600C40E7-AF10-4C15-89E6-B672DA62811F}" type="presOf" srcId="{B651F6E3-6281-48DB-9319-2AEAFDAE7572}" destId="{6BB5E863-4638-4E1D-BFDE-399D028AC4ED}" srcOrd="1" destOrd="0" presId="urn:microsoft.com/office/officeart/2005/8/layout/target3"/>
    <dgm:cxn modelId="{A5E2F271-57E4-436A-9020-99C70B715131}" type="presOf" srcId="{B651F6E3-6281-48DB-9319-2AEAFDAE7572}" destId="{619D679B-A015-4ECF-8348-D1034C574F40}" srcOrd="0" destOrd="0" presId="urn:microsoft.com/office/officeart/2005/8/layout/target3"/>
    <dgm:cxn modelId="{CEC98039-67C3-4345-B792-47F39031B54D}" type="presOf" srcId="{757F3AB3-0718-4624-B441-E567A8F0AB56}" destId="{333A1088-737F-45CB-B68E-254E46348037}" srcOrd="0" destOrd="0" presId="urn:microsoft.com/office/officeart/2005/8/layout/target3"/>
    <dgm:cxn modelId="{6781A141-7134-4EC2-8B08-B3C4056C47C7}" type="presOf" srcId="{4C35D32F-0EAB-4CD7-82EE-45574DC2A586}" destId="{8BEBB6EC-1DAA-4CAC-8A25-BC0FCBD5DBD5}" srcOrd="0" destOrd="0" presId="urn:microsoft.com/office/officeart/2005/8/layout/target3"/>
    <dgm:cxn modelId="{5E97FDDD-F20C-4108-A389-B62D043DA99C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CCE5CD6-56BD-4310-9CFD-1087DE073FAB}" type="presParOf" srcId="{333A1088-737F-45CB-B68E-254E46348037}" destId="{F5ABB229-8D3B-4694-996A-96F23CF14429}" srcOrd="0" destOrd="0" presId="urn:microsoft.com/office/officeart/2005/8/layout/target3"/>
    <dgm:cxn modelId="{B7538462-2ABF-4AB9-97DE-118CF1A3524D}" type="presParOf" srcId="{333A1088-737F-45CB-B68E-254E46348037}" destId="{F41139FD-01EE-4571-8B17-4FB00FC51163}" srcOrd="1" destOrd="0" presId="urn:microsoft.com/office/officeart/2005/8/layout/target3"/>
    <dgm:cxn modelId="{975E79C2-DAAD-4D09-981F-0789F9DE604C}" type="presParOf" srcId="{333A1088-737F-45CB-B68E-254E46348037}" destId="{D005CE8C-CC26-4C3E-AC11-E15060ECD759}" srcOrd="2" destOrd="0" presId="urn:microsoft.com/office/officeart/2005/8/layout/target3"/>
    <dgm:cxn modelId="{75CE8CE9-BE16-435B-87FE-5843A993FCDE}" type="presParOf" srcId="{333A1088-737F-45CB-B68E-254E46348037}" destId="{2C702D82-9B77-49B7-9568-BB8EB47C3372}" srcOrd="3" destOrd="0" presId="urn:microsoft.com/office/officeart/2005/8/layout/target3"/>
    <dgm:cxn modelId="{CD1889EA-2CF2-4B74-9E6A-B8BEE312F134}" type="presParOf" srcId="{333A1088-737F-45CB-B68E-254E46348037}" destId="{A52A0455-90FF-4808-ABD0-F02540D31D5A}" srcOrd="4" destOrd="0" presId="urn:microsoft.com/office/officeart/2005/8/layout/target3"/>
    <dgm:cxn modelId="{31C31381-055B-49B3-A312-8EFB1696958B}" type="presParOf" srcId="{333A1088-737F-45CB-B68E-254E46348037}" destId="{6140AFEC-043D-4C43-A2F9-D0F5331DF3A3}" srcOrd="5" destOrd="0" presId="urn:microsoft.com/office/officeart/2005/8/layout/target3"/>
    <dgm:cxn modelId="{C8400B51-6475-4CC1-A2D0-8698067D95A2}" type="presParOf" srcId="{333A1088-737F-45CB-B68E-254E46348037}" destId="{9358AC05-5D7D-4327-9F80-1AD486AEA664}" srcOrd="6" destOrd="0" presId="urn:microsoft.com/office/officeart/2005/8/layout/target3"/>
    <dgm:cxn modelId="{294977A2-0A15-4095-B162-19CEC7876A8E}" type="presParOf" srcId="{333A1088-737F-45CB-B68E-254E46348037}" destId="{313FC574-E1CD-4FB4-B054-0B805CE0447D}" srcOrd="7" destOrd="0" presId="urn:microsoft.com/office/officeart/2005/8/layout/target3"/>
    <dgm:cxn modelId="{068A3E90-51FA-453D-88C5-2F2FC202E852}" type="presParOf" srcId="{333A1088-737F-45CB-B68E-254E46348037}" destId="{619D679B-A015-4ECF-8348-D1034C574F40}" srcOrd="8" destOrd="0" presId="urn:microsoft.com/office/officeart/2005/8/layout/target3"/>
    <dgm:cxn modelId="{67851F4D-DC65-4A09-B963-D78D3203CE54}" type="presParOf" srcId="{333A1088-737F-45CB-B68E-254E46348037}" destId="{322283A8-4A27-4CDA-BAE3-F381106A9174}" srcOrd="9" destOrd="0" presId="urn:microsoft.com/office/officeart/2005/8/layout/target3"/>
    <dgm:cxn modelId="{2D324097-2969-4DF7-BFC9-6DC33EB9343E}" type="presParOf" srcId="{333A1088-737F-45CB-B68E-254E46348037}" destId="{FFC9F71D-1B4F-4AD9-A4A6-86ADEFC8AF5C}" srcOrd="10" destOrd="0" presId="urn:microsoft.com/office/officeart/2005/8/layout/target3"/>
    <dgm:cxn modelId="{26D8ACFC-988D-4D58-9246-6487709CAAFF}" type="presParOf" srcId="{333A1088-737F-45CB-B68E-254E46348037}" destId="{25B08C86-7E15-44DC-BE7F-FFB55DD49D12}" srcOrd="11" destOrd="0" presId="urn:microsoft.com/office/officeart/2005/8/layout/target3"/>
    <dgm:cxn modelId="{771E99B5-A55B-474B-B0A7-7253602880D5}" type="presParOf" srcId="{333A1088-737F-45CB-B68E-254E46348037}" destId="{76644BE8-9D7C-4C09-B250-3D10AF48CBB7}" srcOrd="12" destOrd="0" presId="urn:microsoft.com/office/officeart/2005/8/layout/target3"/>
    <dgm:cxn modelId="{705D80C5-7EFE-4D94-9654-30286734F389}" type="presParOf" srcId="{333A1088-737F-45CB-B68E-254E46348037}" destId="{EE85B701-7295-41C0-BA7A-34D3756A2AE6}" srcOrd="13" destOrd="0" presId="urn:microsoft.com/office/officeart/2005/8/layout/target3"/>
    <dgm:cxn modelId="{2DFC5BC7-2A1E-48D4-91CA-BD7A9718D61A}" type="presParOf" srcId="{333A1088-737F-45CB-B68E-254E46348037}" destId="{8BEBB6EC-1DAA-4CAC-8A25-BC0FCBD5DBD5}" srcOrd="14" destOrd="0" presId="urn:microsoft.com/office/officeart/2005/8/layout/target3"/>
    <dgm:cxn modelId="{03BEC216-8957-464F-BA4A-E187C1F7CDBE}" type="presParOf" srcId="{333A1088-737F-45CB-B68E-254E46348037}" destId="{AED2198E-93D5-4001-81B4-73124B309672}" srcOrd="15" destOrd="0" presId="urn:microsoft.com/office/officeart/2005/8/layout/target3"/>
    <dgm:cxn modelId="{A21BE078-EEA8-44EA-80F5-8862B1E5D8C0}" type="presParOf" srcId="{333A1088-737F-45CB-B68E-254E46348037}" destId="{2BE915AB-18AA-4053-B92C-3BFC9ED204BB}" srcOrd="16" destOrd="0" presId="urn:microsoft.com/office/officeart/2005/8/layout/target3"/>
    <dgm:cxn modelId="{6FEF22B2-2C62-4F19-999F-8AF0886450FD}" type="presParOf" srcId="{333A1088-737F-45CB-B68E-254E46348037}" destId="{6BB5E863-4638-4E1D-BFDE-399D028AC4ED}" srcOrd="17" destOrd="0" presId="urn:microsoft.com/office/officeart/2005/8/layout/target3"/>
    <dgm:cxn modelId="{78C3BB44-3960-4A58-AC04-5F5B87456A1B}" type="presParOf" srcId="{333A1088-737F-45CB-B68E-254E46348037}" destId="{5A5FFA88-C948-4069-8E93-59FA12366E83}" srcOrd="18" destOrd="0" presId="urn:microsoft.com/office/officeart/2005/8/layout/target3"/>
    <dgm:cxn modelId="{165C75EF-3DE9-43F0-AEB9-65819C41726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NÁZEV:VY_32_INOVACE_3.2.9.1.D03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Vzory podstatných jmen rodu mužského </a:t>
          </a:r>
          <a:r>
            <a:rPr lang="cs-CZ" sz="2000" kern="1200" dirty="0" smtClean="0"/>
            <a:t>3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1780B-B84E-42A7-88FE-CE1DD92B392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C68841-9818-4F1A-803B-A4E885EB5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2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603975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649933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473457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645884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821663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483591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720000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57559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91734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2086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54157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1DC4F-6E2B-4412-9224-CB6AE709393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90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  <p:sndAc>
      <p:stSnd>
        <p:snd r:embed="rId13" name="type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2535499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8614808"/>
      </p:ext>
    </p:extLst>
  </p:cSld>
  <p:clrMapOvr>
    <a:masterClrMapping/>
  </p:clrMapOvr>
  <p:transition>
    <p:fade/>
    <p:sndAc>
      <p:stSnd>
        <p:snd r:embed="rId3" name="typ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05252" y="764704"/>
            <a:ext cx="7560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Anotace:</a:t>
            </a:r>
          </a:p>
          <a:p>
            <a:endParaRPr lang="cs-CZ" sz="3600" dirty="0" smtClean="0"/>
          </a:p>
          <a:p>
            <a:r>
              <a:rPr lang="cs-CZ" sz="2400" dirty="0" smtClean="0"/>
              <a:t>Po </a:t>
            </a:r>
            <a:r>
              <a:rPr lang="cs-CZ" sz="2400" dirty="0" smtClean="0"/>
              <a:t>vzorech předseda a </a:t>
            </a:r>
            <a:r>
              <a:rPr lang="cs-CZ" sz="2400" dirty="0" smtClean="0"/>
              <a:t>soudce následuje vysvětlení 5. pádu podstatných jmen podle vzoru soudce a krátké cvičení.</a:t>
            </a:r>
          </a:p>
          <a:p>
            <a:r>
              <a:rPr lang="cs-CZ" sz="2400" dirty="0" smtClean="0"/>
              <a:t>Snímek č. 7 je určen k tisku a samostatné práci, snímek č. 8 </a:t>
            </a:r>
            <a:r>
              <a:rPr lang="cs-CZ" sz="2400" smtClean="0"/>
              <a:t>ke kontrole na tabuli.</a:t>
            </a: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67245118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7918648" cy="2376263"/>
          </a:xfrm>
        </p:spPr>
        <p:txBody>
          <a:bodyPr>
            <a:noAutofit/>
          </a:bodyPr>
          <a:lstStyle/>
          <a:p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Vzory podstatných jmen rodu mužského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CC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365104"/>
            <a:ext cx="6400800" cy="1752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</a:p>
          <a:p>
            <a:r>
              <a:rPr lang="cs-CZ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SOUDCE - 5. pád</a:t>
            </a:r>
            <a:endParaRPr lang="cs-CZ" sz="44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2986376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Už víme, že rod mužský má </a:t>
            </a:r>
            <a:r>
              <a:rPr lang="cs-CZ" dirty="0">
                <a:solidFill>
                  <a:srgbClr val="002060"/>
                </a:solidFill>
              </a:rPr>
              <a:t>6 vzorů: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251520" y="916245"/>
            <a:ext cx="2378831" cy="2693323"/>
            <a:chOff x="251520" y="916245"/>
            <a:chExt cx="2378831" cy="2693323"/>
          </a:xfrm>
        </p:grpSpPr>
        <p:pic>
          <p:nvPicPr>
            <p:cNvPr id="1029" name="Picture 5" descr="C:\Users\NTB3\AppData\Local\Microsoft\Windows\Temporary Internet Files\Content.IE5\ISXUNCFT\MP900289844[1]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137" b="8457"/>
            <a:stretch/>
          </p:blipFill>
          <p:spPr bwMode="auto">
            <a:xfrm>
              <a:off x="251520" y="916245"/>
              <a:ext cx="2344189" cy="2693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1259633" y="2778571"/>
              <a:ext cx="13707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002060"/>
                  </a:solidFill>
                </a:rPr>
                <a:t>PÁN</a:t>
              </a:r>
              <a:endParaRPr lang="cs-CZ" sz="48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2807218" y="911514"/>
            <a:ext cx="2698053" cy="2716523"/>
            <a:chOff x="2807218" y="911514"/>
            <a:chExt cx="2698053" cy="2716523"/>
          </a:xfrm>
        </p:grpSpPr>
        <p:pic>
          <p:nvPicPr>
            <p:cNvPr id="15" name="Picture 8" descr="http://www.zamky-hrady.eu/img/hrady/1247426946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82" r="11782"/>
            <a:stretch/>
          </p:blipFill>
          <p:spPr bwMode="auto">
            <a:xfrm>
              <a:off x="2807218" y="911514"/>
              <a:ext cx="2698053" cy="26980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2807218" y="2797040"/>
              <a:ext cx="168026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FF00"/>
                  </a:solidFill>
                </a:rPr>
                <a:t>HRAD</a:t>
              </a:r>
              <a:endParaRPr lang="cs-CZ" sz="48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13604" y="3854431"/>
            <a:ext cx="2482105" cy="2698051"/>
            <a:chOff x="113604" y="3854431"/>
            <a:chExt cx="2482105" cy="2698051"/>
          </a:xfrm>
        </p:grpSpPr>
        <p:pic>
          <p:nvPicPr>
            <p:cNvPr id="1038" name="Picture 14" descr="http://images.wikia.com/ppc/images/8/83/Aragorn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" r="362"/>
            <a:stretch/>
          </p:blipFill>
          <p:spPr bwMode="auto">
            <a:xfrm>
              <a:off x="113604" y="3854431"/>
              <a:ext cx="2482105" cy="2698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113604" y="5721485"/>
              <a:ext cx="142058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MUŽ</a:t>
              </a:r>
              <a:endParaRPr lang="cs-CZ" sz="4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2807217" y="3854429"/>
            <a:ext cx="2698053" cy="2703699"/>
            <a:chOff x="2807217" y="3854429"/>
            <a:chExt cx="2698053" cy="2703699"/>
          </a:xfrm>
        </p:grpSpPr>
        <p:pic>
          <p:nvPicPr>
            <p:cNvPr id="16" name="Picture 12" descr="http://img.mf.cz/844/630/hodinovy-stroj0002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40" r="21194"/>
            <a:stretch/>
          </p:blipFill>
          <p:spPr bwMode="auto">
            <a:xfrm>
              <a:off x="2807217" y="3854429"/>
              <a:ext cx="2698053" cy="26980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2829990" y="5727131"/>
              <a:ext cx="17295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08F813"/>
                  </a:solidFill>
                </a:rPr>
                <a:t>STROJ</a:t>
              </a:r>
              <a:endParaRPr lang="cs-CZ" sz="4800" b="1" dirty="0">
                <a:solidFill>
                  <a:srgbClr val="08F813"/>
                </a:solidFill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5940152" y="916245"/>
            <a:ext cx="2880320" cy="2734502"/>
            <a:chOff x="5940152" y="916245"/>
            <a:chExt cx="2880320" cy="2734502"/>
          </a:xfrm>
        </p:grpSpPr>
        <p:pic>
          <p:nvPicPr>
            <p:cNvPr id="17" name="Picture 2" descr="http://www.europarl.europa.eu/eplive/expert/photo/20100511PHT74489/pict_20100511PHT74489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667" b="16667"/>
            <a:stretch/>
          </p:blipFill>
          <p:spPr bwMode="auto">
            <a:xfrm>
              <a:off x="6084168" y="916245"/>
              <a:ext cx="2584763" cy="25847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5940152" y="2819750"/>
              <a:ext cx="28803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 smtClean="0">
                  <a:solidFill>
                    <a:srgbClr val="FFC000"/>
                  </a:solidFill>
                </a:rPr>
                <a:t>PŘEDSEDA</a:t>
              </a:r>
              <a:endParaRPr lang="cs-CZ" sz="4800" b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6112062" y="3854431"/>
            <a:ext cx="2556869" cy="2709822"/>
            <a:chOff x="6112062" y="3854431"/>
            <a:chExt cx="2556869" cy="2709822"/>
          </a:xfrm>
        </p:grpSpPr>
        <p:pic>
          <p:nvPicPr>
            <p:cNvPr id="18" name="Picture 4" descr="http://www.motoplanet.cz/uploads/image/chapajicisoudce2.jpg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2" r="2182"/>
            <a:stretch/>
          </p:blipFill>
          <p:spPr bwMode="auto">
            <a:xfrm>
              <a:off x="6112062" y="3854431"/>
              <a:ext cx="2556869" cy="2556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6300192" y="5733256"/>
              <a:ext cx="230864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C000"/>
                  </a:solidFill>
                </a:rPr>
                <a:t>SOUDCE</a:t>
              </a:r>
              <a:endParaRPr lang="cs-CZ" sz="4800" b="1" dirty="0">
                <a:solidFill>
                  <a:srgbClr val="FFC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1819757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pád </a:t>
            </a:r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4932040" y="1772816"/>
            <a:ext cx="3960440" cy="4791437"/>
            <a:chOff x="6112062" y="3854431"/>
            <a:chExt cx="2556869" cy="2709822"/>
          </a:xfrm>
        </p:grpSpPr>
        <p:pic>
          <p:nvPicPr>
            <p:cNvPr id="4" name="Picture 4" descr="http://www.motoplanet.cz/uploads/image/chapajicisoudce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2" r="2182"/>
            <a:stretch/>
          </p:blipFill>
          <p:spPr bwMode="auto">
            <a:xfrm>
              <a:off x="6112062" y="3854431"/>
              <a:ext cx="2556869" cy="2556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6300192" y="5733256"/>
              <a:ext cx="230864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C000"/>
                  </a:solidFill>
                </a:rPr>
                <a:t>SOUDCE</a:t>
              </a:r>
              <a:endParaRPr lang="cs-CZ" sz="4800" b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6" name="Zaoblený obdélník 5"/>
          <p:cNvSpPr/>
          <p:nvPr/>
        </p:nvSpPr>
        <p:spPr>
          <a:xfrm>
            <a:off x="539552" y="1988840"/>
            <a:ext cx="3888432" cy="367240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Pozor!!!</a:t>
            </a: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U vzoru SOUDCE se </a:t>
            </a: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5. pád rovná 1. pádu!</a:t>
            </a:r>
          </a:p>
          <a:p>
            <a:pPr algn="ctr"/>
            <a:endParaRPr lang="cs-CZ" sz="2800" dirty="0">
              <a:solidFill>
                <a:srgbClr val="FFFF00"/>
              </a:solidFill>
            </a:endParaRP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Kdo, co? SOUDCE</a:t>
            </a: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Oslovujeme: SOUDCE!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129518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pád </a:t>
            </a:r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6444208" y="3501008"/>
            <a:ext cx="2448272" cy="3063245"/>
            <a:chOff x="6112062" y="3854431"/>
            <a:chExt cx="2556869" cy="2709822"/>
          </a:xfrm>
        </p:grpSpPr>
        <p:pic>
          <p:nvPicPr>
            <p:cNvPr id="4" name="Picture 4" descr="http://www.motoplanet.cz/uploads/image/chapajicisoudce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2" r="2182"/>
            <a:stretch/>
          </p:blipFill>
          <p:spPr bwMode="auto">
            <a:xfrm>
              <a:off x="6112062" y="3854431"/>
              <a:ext cx="2556869" cy="2556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6300192" y="5733256"/>
              <a:ext cx="230864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C000"/>
                  </a:solidFill>
                </a:rPr>
                <a:t>SOUDCE</a:t>
              </a:r>
              <a:endParaRPr lang="cs-CZ" sz="4800" b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6" name="Zaoblený obdélník 5"/>
          <p:cNvSpPr/>
          <p:nvPr/>
        </p:nvSpPr>
        <p:spPr>
          <a:xfrm>
            <a:off x="5796136" y="853877"/>
            <a:ext cx="3096344" cy="230425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Pozor!!!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U vzoru SOUDCE se 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5. pád rovná 1. pádu!</a:t>
            </a:r>
          </a:p>
          <a:p>
            <a:pPr algn="ctr"/>
            <a:endParaRPr lang="cs-CZ" sz="2000" dirty="0">
              <a:solidFill>
                <a:srgbClr val="FFFF00"/>
              </a:solidFill>
            </a:endParaRP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Kdo, co? SOUDCE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Oslovujeme: SOUDCE!</a:t>
            </a:r>
            <a:endParaRPr lang="cs-CZ" sz="2000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1412776"/>
            <a:ext cx="48245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Např.: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správce - </a:t>
            </a:r>
            <a:r>
              <a:rPr lang="cs-CZ" sz="2800" dirty="0" smtClean="0">
                <a:solidFill>
                  <a:srgbClr val="00B050"/>
                </a:solidFill>
              </a:rPr>
              <a:t>Pane </a:t>
            </a:r>
            <a:r>
              <a:rPr lang="cs-CZ" sz="2800" b="1" dirty="0" smtClean="0">
                <a:solidFill>
                  <a:srgbClr val="00B050"/>
                </a:solidFill>
              </a:rPr>
              <a:t>správce</a:t>
            </a:r>
            <a:r>
              <a:rPr lang="cs-CZ" sz="2800" dirty="0" smtClean="0">
                <a:solidFill>
                  <a:srgbClr val="00B050"/>
                </a:solidFill>
              </a:rPr>
              <a:t>!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průvodce - </a:t>
            </a:r>
            <a:r>
              <a:rPr lang="cs-CZ" sz="2800" dirty="0" smtClean="0">
                <a:solidFill>
                  <a:srgbClr val="00B050"/>
                </a:solidFill>
              </a:rPr>
              <a:t>Pane </a:t>
            </a:r>
            <a:r>
              <a:rPr lang="cs-CZ" sz="2800" b="1" dirty="0" smtClean="0">
                <a:solidFill>
                  <a:srgbClr val="00B050"/>
                </a:solidFill>
              </a:rPr>
              <a:t>průvodce</a:t>
            </a:r>
            <a:r>
              <a:rPr lang="cs-CZ" sz="2800" dirty="0" smtClean="0">
                <a:solidFill>
                  <a:srgbClr val="00B050"/>
                </a:solidFill>
              </a:rPr>
              <a:t>!</a:t>
            </a:r>
          </a:p>
          <a:p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ALE u vzoru muž 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(nekončí v 1. pádě na -E):</a:t>
            </a:r>
          </a:p>
          <a:p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otec - </a:t>
            </a:r>
            <a:r>
              <a:rPr lang="cs-CZ" sz="2800" dirty="0" smtClean="0">
                <a:solidFill>
                  <a:srgbClr val="C00000"/>
                </a:solidFill>
              </a:rPr>
              <a:t>Otče!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chlapec - </a:t>
            </a:r>
            <a:r>
              <a:rPr lang="cs-CZ" sz="2800" dirty="0" smtClean="0">
                <a:solidFill>
                  <a:srgbClr val="C00000"/>
                </a:solidFill>
              </a:rPr>
              <a:t>Chlapče!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484319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Oslovte tyto osoby (v 5. pádě):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484784"/>
            <a:ext cx="50405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škůdce - ______________!</a:t>
            </a:r>
          </a:p>
          <a:p>
            <a:r>
              <a:rPr lang="cs-CZ" sz="3200" dirty="0" smtClean="0"/>
              <a:t>lovec - _______________!</a:t>
            </a:r>
          </a:p>
          <a:p>
            <a:r>
              <a:rPr lang="cs-CZ" sz="3200" dirty="0" smtClean="0"/>
              <a:t>ochránce - ____________!</a:t>
            </a:r>
          </a:p>
          <a:p>
            <a:r>
              <a:rPr lang="cs-CZ" sz="3200" dirty="0" smtClean="0"/>
              <a:t>vůdce - _______________!</a:t>
            </a:r>
          </a:p>
          <a:p>
            <a:r>
              <a:rPr lang="cs-CZ" sz="3200" dirty="0" smtClean="0"/>
              <a:t>horolezec - ____________!</a:t>
            </a:r>
          </a:p>
          <a:p>
            <a:r>
              <a:rPr lang="cs-CZ" sz="3200" dirty="0" smtClean="0"/>
              <a:t>znalec - _______________!</a:t>
            </a:r>
          </a:p>
          <a:p>
            <a:r>
              <a:rPr lang="cs-CZ" sz="3200" dirty="0" smtClean="0"/>
              <a:t>zrádce - _______________!</a:t>
            </a:r>
            <a:endParaRPr lang="cs-CZ" sz="28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6464615" y="3974354"/>
            <a:ext cx="2376086" cy="2767013"/>
            <a:chOff x="6112062" y="3854431"/>
            <a:chExt cx="2556869" cy="2709822"/>
          </a:xfrm>
        </p:grpSpPr>
        <p:pic>
          <p:nvPicPr>
            <p:cNvPr id="5" name="Picture 4" descr="http://www.motoplanet.cz/uploads/image/chapajicisoudce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2" r="2182"/>
            <a:stretch/>
          </p:blipFill>
          <p:spPr bwMode="auto">
            <a:xfrm>
              <a:off x="6112062" y="3854431"/>
              <a:ext cx="2556869" cy="2556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300192" y="5733256"/>
              <a:ext cx="230864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C000"/>
                  </a:solidFill>
                </a:rPr>
                <a:t>SOUDCE</a:t>
              </a:r>
              <a:endParaRPr lang="cs-CZ" sz="4800" b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64615" y="1340768"/>
            <a:ext cx="2323622" cy="2413045"/>
            <a:chOff x="113604" y="3854431"/>
            <a:chExt cx="2482105" cy="2698051"/>
          </a:xfrm>
        </p:grpSpPr>
        <p:pic>
          <p:nvPicPr>
            <p:cNvPr id="8" name="Picture 14" descr="http://images.wikia.com/ppc/images/8/83/Aragorn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" r="362"/>
            <a:stretch/>
          </p:blipFill>
          <p:spPr bwMode="auto">
            <a:xfrm>
              <a:off x="113604" y="3854431"/>
              <a:ext cx="2482105" cy="2698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113604" y="5721485"/>
              <a:ext cx="142058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MUŽ</a:t>
              </a:r>
              <a:endParaRPr lang="cs-CZ" sz="48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644868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Oslovte tyto osoby (v 5. pádě):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484784"/>
            <a:ext cx="50405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škůdce - </a:t>
            </a:r>
            <a:r>
              <a:rPr lang="cs-CZ" sz="3200" dirty="0" smtClean="0">
                <a:solidFill>
                  <a:schemeClr val="tx2"/>
                </a:solidFill>
              </a:rPr>
              <a:t>Škůdce!</a:t>
            </a:r>
          </a:p>
          <a:p>
            <a:r>
              <a:rPr lang="cs-CZ" sz="3200" dirty="0" smtClean="0"/>
              <a:t>lovec - </a:t>
            </a:r>
            <a:r>
              <a:rPr lang="cs-CZ" sz="3200" dirty="0" smtClean="0">
                <a:solidFill>
                  <a:srgbClr val="C00000"/>
                </a:solidFill>
              </a:rPr>
              <a:t>Lovče!</a:t>
            </a:r>
          </a:p>
          <a:p>
            <a:r>
              <a:rPr lang="cs-CZ" sz="3200" dirty="0" smtClean="0"/>
              <a:t>ochránce - </a:t>
            </a:r>
            <a:r>
              <a:rPr lang="cs-CZ" sz="3200" dirty="0" smtClean="0">
                <a:solidFill>
                  <a:schemeClr val="tx2"/>
                </a:solidFill>
              </a:rPr>
              <a:t>Ochránce!</a:t>
            </a:r>
          </a:p>
          <a:p>
            <a:r>
              <a:rPr lang="cs-CZ" sz="3200" dirty="0" smtClean="0"/>
              <a:t>vůdce - </a:t>
            </a:r>
            <a:r>
              <a:rPr lang="cs-CZ" sz="3200" dirty="0" smtClean="0">
                <a:solidFill>
                  <a:schemeClr val="tx2"/>
                </a:solidFill>
              </a:rPr>
              <a:t>Vůdce!</a:t>
            </a:r>
          </a:p>
          <a:p>
            <a:r>
              <a:rPr lang="cs-CZ" sz="3200" dirty="0" smtClean="0"/>
              <a:t>horolezec </a:t>
            </a:r>
            <a:r>
              <a:rPr lang="cs-CZ" sz="3200" dirty="0" smtClean="0">
                <a:solidFill>
                  <a:srgbClr val="C00000"/>
                </a:solidFill>
              </a:rPr>
              <a:t>- Horolezče!</a:t>
            </a:r>
          </a:p>
          <a:p>
            <a:r>
              <a:rPr lang="cs-CZ" sz="3200" dirty="0" smtClean="0"/>
              <a:t>znalec - </a:t>
            </a:r>
            <a:r>
              <a:rPr lang="cs-CZ" sz="3200" dirty="0" smtClean="0">
                <a:solidFill>
                  <a:srgbClr val="C00000"/>
                </a:solidFill>
              </a:rPr>
              <a:t>Znalče!</a:t>
            </a:r>
          </a:p>
          <a:p>
            <a:r>
              <a:rPr lang="cs-CZ" sz="3200" dirty="0" smtClean="0"/>
              <a:t>zrádce - </a:t>
            </a:r>
            <a:r>
              <a:rPr lang="cs-CZ" sz="3200" dirty="0" smtClean="0">
                <a:solidFill>
                  <a:schemeClr val="tx2"/>
                </a:solidFill>
              </a:rPr>
              <a:t>Zrádce!</a:t>
            </a:r>
            <a:endParaRPr lang="cs-CZ" sz="2800" dirty="0">
              <a:solidFill>
                <a:schemeClr val="tx2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6464615" y="3974354"/>
            <a:ext cx="2376086" cy="2767013"/>
            <a:chOff x="6112062" y="3854431"/>
            <a:chExt cx="2556869" cy="2709822"/>
          </a:xfrm>
        </p:grpSpPr>
        <p:pic>
          <p:nvPicPr>
            <p:cNvPr id="5" name="Picture 4" descr="http://www.motoplanet.cz/uploads/image/chapajicisoudce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2" r="2182"/>
            <a:stretch/>
          </p:blipFill>
          <p:spPr bwMode="auto">
            <a:xfrm>
              <a:off x="6112062" y="3854431"/>
              <a:ext cx="2556869" cy="2556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300192" y="5733256"/>
              <a:ext cx="230864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C000"/>
                  </a:solidFill>
                </a:rPr>
                <a:t>SOUDCE</a:t>
              </a:r>
              <a:endParaRPr lang="cs-CZ" sz="4800" b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64615" y="1340768"/>
            <a:ext cx="2323622" cy="2413045"/>
            <a:chOff x="113604" y="3854431"/>
            <a:chExt cx="2482105" cy="2698051"/>
          </a:xfrm>
        </p:grpSpPr>
        <p:pic>
          <p:nvPicPr>
            <p:cNvPr id="8" name="Picture 14" descr="http://images.wikia.com/ppc/images/8/83/Aragorn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" r="362"/>
            <a:stretch/>
          </p:blipFill>
          <p:spPr bwMode="auto">
            <a:xfrm>
              <a:off x="113604" y="3854431"/>
              <a:ext cx="2482105" cy="2698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113604" y="5721485"/>
              <a:ext cx="142058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b="1" dirty="0" smtClean="0">
                  <a:solidFill>
                    <a:srgbClr val="FF0000"/>
                  </a:solidFill>
                </a:rPr>
                <a:t>MUŽ</a:t>
              </a:r>
              <a:endParaRPr lang="cs-CZ" sz="48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6411096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/>
          </a:bodyPr>
          <a:lstStyle/>
          <a:p>
            <a:r>
              <a:rPr lang="pl-PL" sz="2000" dirty="0" smtClean="0"/>
              <a:t>Pán: </a:t>
            </a:r>
            <a:r>
              <a:rPr lang="cs-CZ" sz="2000" i="1" dirty="0"/>
              <a:t>http://office.microsoft.com/cs-cz/images/?CTT=6&amp;ver=14&amp;app=powerpnt.exe</a:t>
            </a:r>
          </a:p>
          <a:p>
            <a:r>
              <a:rPr lang="cs-CZ" sz="2000" dirty="0"/>
              <a:t>Hrad: Hrady - zámky EU. </a:t>
            </a:r>
            <a:r>
              <a:rPr lang="cs-CZ" sz="2000" i="1" dirty="0"/>
              <a:t>Hrady - zámky EU</a:t>
            </a:r>
            <a:r>
              <a:rPr lang="cs-CZ" sz="2000" dirty="0"/>
              <a:t> [online]. [cit. 2012-02-29]. Dostupné z: http://www.zamky-hrady.eu/hrady-karlstejn-detaily,71 </a:t>
            </a:r>
          </a:p>
          <a:p>
            <a:r>
              <a:rPr lang="pl-PL" sz="2000" dirty="0" smtClean="0"/>
              <a:t>Muž: WIKIA</a:t>
            </a:r>
            <a:r>
              <a:rPr lang="pl-PL" sz="2000" dirty="0"/>
              <a:t>. </a:t>
            </a:r>
            <a:r>
              <a:rPr lang="pl-PL" sz="2000" i="1" dirty="0"/>
              <a:t>Wikia</a:t>
            </a:r>
            <a:r>
              <a:rPr lang="pl-PL" sz="2000" dirty="0"/>
              <a:t> [online]. 2011 [cit. 2012-02-29]. Dostupné z: http://ppc.wikia.com/wiki/Aragorn </a:t>
            </a:r>
            <a:endParaRPr lang="pl-PL" sz="2000" dirty="0" smtClean="0"/>
          </a:p>
          <a:p>
            <a:r>
              <a:rPr lang="cs-CZ" sz="2000" dirty="0"/>
              <a:t>Stroj: Sedmička.cz. [online]. [cit. 2012-02-29]. Dostupné z: http://www.sedmicka.cz/praha-a-stredni-cechy/clanek/letni-a-zimni-cas-143800 </a:t>
            </a:r>
          </a:p>
          <a:p>
            <a:r>
              <a:rPr lang="cs-CZ" sz="2000" dirty="0" smtClean="0"/>
              <a:t>Předseda: Evropský </a:t>
            </a:r>
            <a:r>
              <a:rPr lang="cs-CZ" sz="2000" dirty="0"/>
              <a:t>parlament. </a:t>
            </a:r>
            <a:r>
              <a:rPr lang="cs-CZ" sz="2000" i="1" dirty="0"/>
              <a:t>Www.europarl.europa.eu</a:t>
            </a:r>
            <a:r>
              <a:rPr lang="cs-CZ" sz="2000" dirty="0"/>
              <a:t> [online]. 25. 5. 2010 [cit. 2012-02-29]. Dostupné z: http://www.europarl.europa.eu/sides/getDoc.do?language=cs&amp;type=IM-PRESS&amp;reference=20100507FCS74267#title3 </a:t>
            </a:r>
            <a:endParaRPr lang="cs-CZ" sz="2000" dirty="0" smtClean="0"/>
          </a:p>
          <a:p>
            <a:r>
              <a:rPr lang="cs-CZ" sz="2000" i="1" dirty="0" smtClean="0"/>
              <a:t>Soudce: </a:t>
            </a:r>
            <a:r>
              <a:rPr lang="cs-CZ" sz="2000" i="1" dirty="0" err="1" smtClean="0"/>
              <a:t>Motoplanet</a:t>
            </a:r>
            <a:r>
              <a:rPr lang="cs-CZ" sz="2000" dirty="0" smtClean="0"/>
              <a:t> </a:t>
            </a:r>
            <a:r>
              <a:rPr lang="cs-CZ" sz="2000" dirty="0"/>
              <a:t>[online]. leden 2012 [cit. 2012-02-29]. Dostupné z: http://www.motoplanet.cz/blog/chapajici-soudce/ </a:t>
            </a:r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464602911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497</TotalTime>
  <Words>375</Words>
  <Application>Microsoft Office PowerPoint</Application>
  <PresentationFormat>Předvádění na obrazovce (4:3)</PresentationFormat>
  <Paragraphs>73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Vzory podstatných jmen rodu mužského</vt:lpstr>
      <vt:lpstr>Už víme, že rod mužský má 6 vzorů:</vt:lpstr>
      <vt:lpstr>5. pád </vt:lpstr>
      <vt:lpstr>5. pád </vt:lpstr>
      <vt:lpstr>Oslovte tyto osoby (v 5. pádě):</vt:lpstr>
      <vt:lpstr>Oslovte tyto osoby (v 5. pádě):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Dočkalová Jana</dc:creator>
  <cp:lastModifiedBy>NTB3</cp:lastModifiedBy>
  <cp:revision>77</cp:revision>
  <dcterms:created xsi:type="dcterms:W3CDTF">2011-10-18T13:52:16Z</dcterms:created>
  <dcterms:modified xsi:type="dcterms:W3CDTF">2012-06-27T23:10:53Z</dcterms:modified>
</cp:coreProperties>
</file>