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85" r:id="rId2"/>
    <p:sldId id="257" r:id="rId3"/>
    <p:sldId id="256" r:id="rId4"/>
    <p:sldId id="284" r:id="rId5"/>
    <p:sldId id="282" r:id="rId6"/>
    <p:sldId id="283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1616"/>
    <a:srgbClr val="FFFF00"/>
    <a:srgbClr val="66FF66"/>
    <a:srgbClr val="00CC00"/>
    <a:srgbClr val="00FF00"/>
    <a:srgbClr val="08F813"/>
    <a:srgbClr val="4C17AB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67" d="100"/>
          <a:sy n="67" d="100"/>
        </p:scale>
        <p:origin x="-52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NÁZEV:VY_32_INOVACE_3.2.9.1.D05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</a:t>
          </a:r>
          <a:r>
            <a:rPr lang="cs-CZ" sz="2000" dirty="0" smtClean="0"/>
            <a:t>jmen - shrnutí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975276C-1550-48DE-99C2-0F25414477F2}" type="presOf" srcId="{D1B46980-6531-4606-95E6-44980827E919}" destId="{2BE915AB-18AA-4053-B92C-3BFC9ED204BB}" srcOrd="1" destOrd="0" presId="urn:microsoft.com/office/officeart/2005/8/layout/target3"/>
    <dgm:cxn modelId="{0819EFC3-A603-4712-BA8B-5A7D19034139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2743BE9-503E-4041-BF4B-7E8BFB18AF98}" type="presOf" srcId="{B651F6E3-6281-48DB-9319-2AEAFDAE7572}" destId="{619D679B-A015-4ECF-8348-D1034C574F40}" srcOrd="0" destOrd="0" presId="urn:microsoft.com/office/officeart/2005/8/layout/target3"/>
    <dgm:cxn modelId="{C62581A3-4E42-471C-A579-8CE0D047EF87}" type="presOf" srcId="{D8197B8C-B260-4A16-BDF4-0947B075E274}" destId="{25B08C86-7E15-44DC-BE7F-FFB55DD49D12}" srcOrd="0" destOrd="0" presId="urn:microsoft.com/office/officeart/2005/8/layout/target3"/>
    <dgm:cxn modelId="{E2C72878-88F1-4C6D-8BB9-98DA58F3D3F8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02C8B76-299E-4115-850B-F92721BD5C6C}" type="presOf" srcId="{4C35D32F-0EAB-4CD7-82EE-45574DC2A586}" destId="{890E4F0B-2866-4A3F-A3C7-2A14B1797930}" srcOrd="1" destOrd="0" presId="urn:microsoft.com/office/officeart/2005/8/layout/target3"/>
    <dgm:cxn modelId="{958CF0BF-EE91-42F0-8404-87D68AE31910}" type="presOf" srcId="{D1B46980-6531-4606-95E6-44980827E919}" destId="{6140AFEC-043D-4C43-A2F9-D0F5331DF3A3}" srcOrd="0" destOrd="0" presId="urn:microsoft.com/office/officeart/2005/8/layout/target3"/>
    <dgm:cxn modelId="{68D8603F-EBA6-4787-A799-6D432C72FDFD}" type="presOf" srcId="{D1D4F407-5343-4D3F-B5B9-D407B03CAEB4}" destId="{D005CE8C-CC26-4C3E-AC11-E15060ECD759}" srcOrd="0" destOrd="0" presId="urn:microsoft.com/office/officeart/2005/8/layout/target3"/>
    <dgm:cxn modelId="{8385F507-BFA9-46C9-85D5-7458E8493AA3}" type="presOf" srcId="{D8197B8C-B260-4A16-BDF4-0947B075E274}" destId="{5A5FFA88-C948-4069-8E93-59FA12366E83}" srcOrd="1" destOrd="0" presId="urn:microsoft.com/office/officeart/2005/8/layout/target3"/>
    <dgm:cxn modelId="{4B53F698-B2F7-4F3E-8A00-CDF8E2C81149}" type="presOf" srcId="{B651F6E3-6281-48DB-9319-2AEAFDAE7572}" destId="{6BB5E863-4638-4E1D-BFDE-399D028AC4ED}" srcOrd="1" destOrd="0" presId="urn:microsoft.com/office/officeart/2005/8/layout/target3"/>
    <dgm:cxn modelId="{A438CA6F-5920-408B-8EA7-8FD8F77F9C0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377666-0316-4B87-A854-8CDB930AFD5F}" type="presParOf" srcId="{333A1088-737F-45CB-B68E-254E46348037}" destId="{F5ABB229-8D3B-4694-996A-96F23CF14429}" srcOrd="0" destOrd="0" presId="urn:microsoft.com/office/officeart/2005/8/layout/target3"/>
    <dgm:cxn modelId="{63DF8891-3ADB-4D84-964D-B26E220F311C}" type="presParOf" srcId="{333A1088-737F-45CB-B68E-254E46348037}" destId="{F41139FD-01EE-4571-8B17-4FB00FC51163}" srcOrd="1" destOrd="0" presId="urn:microsoft.com/office/officeart/2005/8/layout/target3"/>
    <dgm:cxn modelId="{D05F2B96-FA8E-4C16-ACD5-B85D3A518E98}" type="presParOf" srcId="{333A1088-737F-45CB-B68E-254E46348037}" destId="{D005CE8C-CC26-4C3E-AC11-E15060ECD759}" srcOrd="2" destOrd="0" presId="urn:microsoft.com/office/officeart/2005/8/layout/target3"/>
    <dgm:cxn modelId="{AAB3F61D-8B13-404F-A1CB-57D4D8AA8AF1}" type="presParOf" srcId="{333A1088-737F-45CB-B68E-254E46348037}" destId="{2C702D82-9B77-49B7-9568-BB8EB47C3372}" srcOrd="3" destOrd="0" presId="urn:microsoft.com/office/officeart/2005/8/layout/target3"/>
    <dgm:cxn modelId="{42DB7C37-2733-4711-822D-87C867C981A3}" type="presParOf" srcId="{333A1088-737F-45CB-B68E-254E46348037}" destId="{A52A0455-90FF-4808-ABD0-F02540D31D5A}" srcOrd="4" destOrd="0" presId="urn:microsoft.com/office/officeart/2005/8/layout/target3"/>
    <dgm:cxn modelId="{BCF4569A-8A78-46AC-A6BE-E31B4D5932EE}" type="presParOf" srcId="{333A1088-737F-45CB-B68E-254E46348037}" destId="{6140AFEC-043D-4C43-A2F9-D0F5331DF3A3}" srcOrd="5" destOrd="0" presId="urn:microsoft.com/office/officeart/2005/8/layout/target3"/>
    <dgm:cxn modelId="{24A491D7-DD65-40E5-8ED2-7530DA1F8418}" type="presParOf" srcId="{333A1088-737F-45CB-B68E-254E46348037}" destId="{9358AC05-5D7D-4327-9F80-1AD486AEA664}" srcOrd="6" destOrd="0" presId="urn:microsoft.com/office/officeart/2005/8/layout/target3"/>
    <dgm:cxn modelId="{5445E79C-2A39-46E4-A821-8A18EED496D7}" type="presParOf" srcId="{333A1088-737F-45CB-B68E-254E46348037}" destId="{313FC574-E1CD-4FB4-B054-0B805CE0447D}" srcOrd="7" destOrd="0" presId="urn:microsoft.com/office/officeart/2005/8/layout/target3"/>
    <dgm:cxn modelId="{1A688489-5D9A-4DBB-AEB7-799A4C133338}" type="presParOf" srcId="{333A1088-737F-45CB-B68E-254E46348037}" destId="{619D679B-A015-4ECF-8348-D1034C574F40}" srcOrd="8" destOrd="0" presId="urn:microsoft.com/office/officeart/2005/8/layout/target3"/>
    <dgm:cxn modelId="{B455AED7-2D51-486F-A2F9-5C499EE33181}" type="presParOf" srcId="{333A1088-737F-45CB-B68E-254E46348037}" destId="{322283A8-4A27-4CDA-BAE3-F381106A9174}" srcOrd="9" destOrd="0" presId="urn:microsoft.com/office/officeart/2005/8/layout/target3"/>
    <dgm:cxn modelId="{A0869C34-A7F9-4CCE-98C0-F39393CD125F}" type="presParOf" srcId="{333A1088-737F-45CB-B68E-254E46348037}" destId="{FFC9F71D-1B4F-4AD9-A4A6-86ADEFC8AF5C}" srcOrd="10" destOrd="0" presId="urn:microsoft.com/office/officeart/2005/8/layout/target3"/>
    <dgm:cxn modelId="{FFA73386-32C5-471D-8219-E4FD46E19A24}" type="presParOf" srcId="{333A1088-737F-45CB-B68E-254E46348037}" destId="{25B08C86-7E15-44DC-BE7F-FFB55DD49D12}" srcOrd="11" destOrd="0" presId="urn:microsoft.com/office/officeart/2005/8/layout/target3"/>
    <dgm:cxn modelId="{B5A0FE9D-6A17-4F7F-856D-D2E3CC1B565C}" type="presParOf" srcId="{333A1088-737F-45CB-B68E-254E46348037}" destId="{76644BE8-9D7C-4C09-B250-3D10AF48CBB7}" srcOrd="12" destOrd="0" presId="urn:microsoft.com/office/officeart/2005/8/layout/target3"/>
    <dgm:cxn modelId="{6E106EDE-0914-42E0-A9BA-CB13CC6E1AF5}" type="presParOf" srcId="{333A1088-737F-45CB-B68E-254E46348037}" destId="{EE85B701-7295-41C0-BA7A-34D3756A2AE6}" srcOrd="13" destOrd="0" presId="urn:microsoft.com/office/officeart/2005/8/layout/target3"/>
    <dgm:cxn modelId="{2360C94C-2908-4261-A57E-A32FD0F4D23B}" type="presParOf" srcId="{333A1088-737F-45CB-B68E-254E46348037}" destId="{8BEBB6EC-1DAA-4CAC-8A25-BC0FCBD5DBD5}" srcOrd="14" destOrd="0" presId="urn:microsoft.com/office/officeart/2005/8/layout/target3"/>
    <dgm:cxn modelId="{7E21A06A-D875-4CF1-A66D-DEE8F439E04A}" type="presParOf" srcId="{333A1088-737F-45CB-B68E-254E46348037}" destId="{AED2198E-93D5-4001-81B4-73124B309672}" srcOrd="15" destOrd="0" presId="urn:microsoft.com/office/officeart/2005/8/layout/target3"/>
    <dgm:cxn modelId="{3165D4B7-5315-43EB-8FC1-4F6433927EC4}" type="presParOf" srcId="{333A1088-737F-45CB-B68E-254E46348037}" destId="{2BE915AB-18AA-4053-B92C-3BFC9ED204BB}" srcOrd="16" destOrd="0" presId="urn:microsoft.com/office/officeart/2005/8/layout/target3"/>
    <dgm:cxn modelId="{E2D15201-3329-4A56-8905-35A10F7B79E1}" type="presParOf" srcId="{333A1088-737F-45CB-B68E-254E46348037}" destId="{6BB5E863-4638-4E1D-BFDE-399D028AC4ED}" srcOrd="17" destOrd="0" presId="urn:microsoft.com/office/officeart/2005/8/layout/target3"/>
    <dgm:cxn modelId="{20FCBD21-9276-4CB3-9D42-22819D6CEAA3}" type="presParOf" srcId="{333A1088-737F-45CB-B68E-254E46348037}" destId="{5A5FFA88-C948-4069-8E93-59FA12366E83}" srcOrd="18" destOrd="0" presId="urn:microsoft.com/office/officeart/2005/8/layout/target3"/>
    <dgm:cxn modelId="{4F7DDB9E-8A35-41F5-BCB7-EB06460EC2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NÁZEV:VY_32_INOVACE_3.2.9.1.D05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</a:t>
          </a:r>
          <a:r>
            <a:rPr lang="cs-CZ" sz="2000" kern="1200" dirty="0" smtClean="0"/>
            <a:t>jmen - shrnutí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E1780B-B84E-42A7-88FE-CE1DD92B3921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C68841-9818-4F1A-803B-A4E885EB5F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249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603975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4993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473457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864588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9821663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9483591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720000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7559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91734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012086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541578"/>
      </p:ext>
    </p:extLst>
  </p:cSld>
  <p:clrMapOvr>
    <a:masterClrMapping/>
  </p:clrMapOvr>
  <p:transition>
    <p:fade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1DC4F-6E2B-4412-9224-CB6AE7093932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E6D9-1EA6-44D1-94D2-04D79BD935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90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fade/>
    <p:sndAc>
      <p:stSnd>
        <p:snd r:embed="rId13" name="type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audio" Target="../media/audio1.wav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jpeg"/><Relationship Id="rId18" Type="http://schemas.openxmlformats.org/officeDocument/2006/relationships/image" Target="../media/image15.jpeg"/><Relationship Id="rId3" Type="http://schemas.openxmlformats.org/officeDocument/2006/relationships/audio" Target="../media/audio2.wav"/><Relationship Id="rId7" Type="http://schemas.openxmlformats.org/officeDocument/2006/relationships/image" Target="../media/image4.png"/><Relationship Id="rId12" Type="http://schemas.openxmlformats.org/officeDocument/2006/relationships/image" Target="../media/image9.jpeg"/><Relationship Id="rId17" Type="http://schemas.openxmlformats.org/officeDocument/2006/relationships/image" Target="../media/image14.jpeg"/><Relationship Id="rId2" Type="http://schemas.openxmlformats.org/officeDocument/2006/relationships/audio" Target="../media/audio1.wav"/><Relationship Id="rId16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8.jpg"/><Relationship Id="rId5" Type="http://schemas.openxmlformats.org/officeDocument/2006/relationships/audio" Target="../media/audio3.wav"/><Relationship Id="rId15" Type="http://schemas.openxmlformats.org/officeDocument/2006/relationships/image" Target="../media/image12.jpeg"/><Relationship Id="rId10" Type="http://schemas.openxmlformats.org/officeDocument/2006/relationships/image" Target="../media/image7.jpeg"/><Relationship Id="rId4" Type="http://schemas.openxmlformats.org/officeDocument/2006/relationships/image" Target="../media/image2.png"/><Relationship Id="rId9" Type="http://schemas.openxmlformats.org/officeDocument/2006/relationships/image" Target="../media/image6.jpeg"/><Relationship Id="rId1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382277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3081126"/>
      </p:ext>
    </p:extLst>
  </p:cSld>
  <p:clrMapOvr>
    <a:masterClrMapping/>
  </p:clrMapOvr>
  <p:transition>
    <p:fade/>
    <p:sndAc>
      <p:stSnd>
        <p:snd r:embed="rId3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05252" y="764704"/>
            <a:ext cx="7560840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endParaRPr lang="cs-CZ" sz="2800" dirty="0"/>
          </a:p>
          <a:p>
            <a:r>
              <a:rPr lang="cs-CZ" sz="2800" dirty="0" smtClean="0"/>
              <a:t>Krátká rozcvička na úvod opakovací hodiny.</a:t>
            </a:r>
          </a:p>
          <a:p>
            <a:r>
              <a:rPr lang="cs-CZ" sz="2800" dirty="0" smtClean="0"/>
              <a:t>S pomocí obrázků si žáci připomenou všechny vzory podstatných jmen.</a:t>
            </a:r>
          </a:p>
          <a:p>
            <a:r>
              <a:rPr lang="cs-CZ" sz="2800" dirty="0" smtClean="0"/>
              <a:t>List č. 5 vytiskneme. Žáci samostatně hledají správný rod a vzor daných podstatných jmen.</a:t>
            </a:r>
          </a:p>
          <a:p>
            <a:r>
              <a:rPr lang="cs-CZ" sz="2800" dirty="0" smtClean="0"/>
              <a:t>Následuje společná kontrola s interaktivní tabulí.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7672451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1340768"/>
            <a:ext cx="7918648" cy="2376263"/>
          </a:xfrm>
        </p:spPr>
        <p:txBody>
          <a:bodyPr>
            <a:no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solidFill>
                  <a:srgbClr val="00CC00"/>
                </a:soli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Arial Black" pitchFamily="34" charset="0"/>
              </a:rPr>
              <a:t>Vzory podstatných jmen - souhrn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00CC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365104"/>
            <a:ext cx="6400800" cy="17526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Rozcvička</a:t>
            </a:r>
            <a:endParaRPr lang="cs-CZ" sz="4400" b="1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9863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>
            <a:hlinkClick r:id="" action="ppaction://noaction">
              <a:snd r:embed="rId3" name="applause.wav"/>
            </a:hlinkClick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85479" y="1351865"/>
            <a:ext cx="2641025" cy="1958369"/>
          </a:xfrm>
          <a:prstGeom prst="rect">
            <a:avLst/>
          </a:prstGeom>
        </p:spPr>
      </p:pic>
      <p:pic>
        <p:nvPicPr>
          <p:cNvPr id="4" name="Obrázek 3">
            <a:hlinkClick r:id="" action="ppaction://noaction">
              <a:snd r:embed="rId5" name="explode.wav"/>
            </a:hlinkClick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8581" y="1383321"/>
            <a:ext cx="1804241" cy="2298228"/>
          </a:xfrm>
          <a:prstGeom prst="rect">
            <a:avLst/>
          </a:prstGeom>
        </p:spPr>
      </p:pic>
      <p:pic>
        <p:nvPicPr>
          <p:cNvPr id="5" name="Obrázek 4">
            <a:hlinkClick r:id="" action="ppaction://noaction">
              <a:snd r:embed="rId5" name="explode.wav"/>
            </a:hlinkClick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076" y="1383321"/>
            <a:ext cx="2266255" cy="2266255"/>
          </a:xfrm>
          <a:prstGeom prst="rect">
            <a:avLst/>
          </a:prstGeom>
        </p:spPr>
      </p:pic>
      <p:pic>
        <p:nvPicPr>
          <p:cNvPr id="6" name="Obrázek 5">
            <a:hlinkClick r:id="" action="ppaction://noaction">
              <a:snd r:embed="rId5" name="explode.wav"/>
            </a:hlinkClick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22822" y="1371220"/>
            <a:ext cx="2393660" cy="2165876"/>
          </a:xfrm>
          <a:prstGeom prst="rect">
            <a:avLst/>
          </a:prstGeom>
        </p:spPr>
      </p:pic>
      <p:pic>
        <p:nvPicPr>
          <p:cNvPr id="9" name="Obrázek 8">
            <a:hlinkClick r:id="" action="ppaction://noaction">
              <a:snd r:embed="rId5" name="explode.wav"/>
            </a:hlinkClick>
          </p:cNvPr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06" y="2999660"/>
            <a:ext cx="1385810" cy="2016390"/>
          </a:xfrm>
          <a:prstGeom prst="rect">
            <a:avLst/>
          </a:prstGeom>
        </p:spPr>
      </p:pic>
      <p:pic>
        <p:nvPicPr>
          <p:cNvPr id="10" name="Obrázek 9">
            <a:hlinkClick r:id="" action="ppaction://noaction">
              <a:snd r:embed="rId3" name="applause.wav"/>
            </a:hlinkClick>
          </p:cNvPr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5218" y="3518117"/>
            <a:ext cx="1857002" cy="1497933"/>
          </a:xfrm>
          <a:prstGeom prst="rect">
            <a:avLst/>
          </a:prstGeom>
        </p:spPr>
      </p:pic>
      <p:pic>
        <p:nvPicPr>
          <p:cNvPr id="11" name="Obrázek 10">
            <a:hlinkClick r:id="" action="ppaction://noaction">
              <a:snd r:embed="rId5" name="explode.wav"/>
            </a:hlinkClick>
          </p:cNvPr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2450" y="3518117"/>
            <a:ext cx="1497933" cy="1497933"/>
          </a:xfrm>
          <a:prstGeom prst="rect">
            <a:avLst/>
          </a:prstGeom>
          <a:ln>
            <a:solidFill>
              <a:srgbClr val="FF0000"/>
            </a:solidFill>
          </a:ln>
        </p:spPr>
      </p:pic>
      <p:pic>
        <p:nvPicPr>
          <p:cNvPr id="12" name="Obrázek 11">
            <a:hlinkClick r:id="" action="ppaction://noaction">
              <a:snd r:embed="rId5" name="explode.wav"/>
            </a:hlinkClick>
          </p:cNvPr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037" y="3503159"/>
            <a:ext cx="1401313" cy="1470312"/>
          </a:xfrm>
          <a:prstGeom prst="rect">
            <a:avLst/>
          </a:prstGeom>
          <a:ln>
            <a:solidFill>
              <a:srgbClr val="0070C0"/>
            </a:solidFill>
          </a:ln>
        </p:spPr>
      </p:pic>
      <p:grpSp>
        <p:nvGrpSpPr>
          <p:cNvPr id="13" name="Skupina 12"/>
          <p:cNvGrpSpPr/>
          <p:nvPr/>
        </p:nvGrpSpPr>
        <p:grpSpPr>
          <a:xfrm>
            <a:off x="0" y="5038215"/>
            <a:ext cx="1540699" cy="1808318"/>
            <a:chOff x="251520" y="916245"/>
            <a:chExt cx="2346743" cy="2837266"/>
          </a:xfrm>
        </p:grpSpPr>
        <p:pic>
          <p:nvPicPr>
            <p:cNvPr id="14" name="Picture 5" descr="C:\Users\NTB3\AppData\Local\Microsoft\Windows\Temporary Internet Files\Content.IE5\ISXUNCFT\MP900289844[1].jpg"/>
            <p:cNvPicPr>
              <a:picLocks noChangeAspect="1" noChangeArrowheads="1"/>
            </p:cNvPicPr>
            <p:nvPr/>
          </p:nvPicPr>
          <p:blipFill rotWithShape="1"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0137" b="8457"/>
            <a:stretch/>
          </p:blipFill>
          <p:spPr bwMode="auto">
            <a:xfrm>
              <a:off x="251520" y="916245"/>
              <a:ext cx="2344189" cy="269332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1230613" y="2819879"/>
              <a:ext cx="1367650" cy="9336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b="1" dirty="0" smtClean="0">
                  <a:solidFill>
                    <a:srgbClr val="002060"/>
                  </a:solidFill>
                </a:rPr>
                <a:t>PÁN</a:t>
              </a:r>
              <a:endParaRPr lang="cs-CZ" sz="2800" b="1" dirty="0">
                <a:solidFill>
                  <a:srgbClr val="002060"/>
                </a:solidFill>
              </a:endParaRPr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585218" y="5187757"/>
            <a:ext cx="1521725" cy="1658776"/>
            <a:chOff x="2807218" y="911514"/>
            <a:chExt cx="2698053" cy="2827200"/>
          </a:xfrm>
        </p:grpSpPr>
        <p:pic>
          <p:nvPicPr>
            <p:cNvPr id="17" name="Picture 8" descr="http://www.zamky-hrady.eu/img/hrady/1247426946.jpg"/>
            <p:cNvPicPr>
              <a:picLocks noChangeAspect="1" noChangeArrowheads="1"/>
            </p:cNvPicPr>
            <p:nvPr/>
          </p:nvPicPr>
          <p:blipFill rotWithShape="1"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1782" r="11782"/>
            <a:stretch/>
          </p:blipFill>
          <p:spPr bwMode="auto">
            <a:xfrm>
              <a:off x="2807218" y="911514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2807218" y="2797040"/>
              <a:ext cx="1930613" cy="94167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FF00"/>
                  </a:solidFill>
                </a:rPr>
                <a:t>HRAD</a:t>
              </a:r>
              <a:endParaRPr lang="cs-CZ" sz="2800" b="1" dirty="0">
                <a:solidFill>
                  <a:srgbClr val="FFFF00"/>
                </a:solidFill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133236" y="5255526"/>
            <a:ext cx="1506067" cy="1536913"/>
            <a:chOff x="113604" y="3854431"/>
            <a:chExt cx="2482105" cy="2698051"/>
          </a:xfrm>
        </p:grpSpPr>
        <p:pic>
          <p:nvPicPr>
            <p:cNvPr id="20" name="Picture 14" descr="http://images.wikia.com/ppc/images/8/83/Aragorn.jpg"/>
            <p:cNvPicPr>
              <a:picLocks noChangeAspect="1" noChangeArrowheads="1"/>
            </p:cNvPicPr>
            <p:nvPr/>
          </p:nvPicPr>
          <p:blipFill rotWithShape="1">
            <a:blip r:embed="rId1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62" r="362"/>
            <a:stretch/>
          </p:blipFill>
          <p:spPr bwMode="auto">
            <a:xfrm>
              <a:off x="113604" y="3854431"/>
              <a:ext cx="2482105" cy="26980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13604" y="5721485"/>
              <a:ext cx="90441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0000"/>
                  </a:solidFill>
                </a:rPr>
                <a:t>MUŽ</a:t>
              </a:r>
              <a:endParaRPr lang="cs-CZ" sz="2800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666171" y="5074146"/>
            <a:ext cx="1456149" cy="1683523"/>
            <a:chOff x="-2104393" y="9901341"/>
            <a:chExt cx="2698053" cy="2698053"/>
          </a:xfrm>
        </p:grpSpPr>
        <p:pic>
          <p:nvPicPr>
            <p:cNvPr id="23" name="Picture 12" descr="http://img.mf.cz/844/630/hodinovy-stroj0002.jpg"/>
            <p:cNvPicPr>
              <a:picLocks noChangeAspect="1" noChangeArrowheads="1"/>
            </p:cNvPicPr>
            <p:nvPr/>
          </p:nvPicPr>
          <p:blipFill rotWithShape="1">
            <a:blip r:embed="rId1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140" r="21194"/>
            <a:stretch/>
          </p:blipFill>
          <p:spPr bwMode="auto">
            <a:xfrm>
              <a:off x="-2104393" y="9901341"/>
              <a:ext cx="2698053" cy="269805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4" name="TextovéPole 23"/>
            <p:cNvSpPr txBox="1"/>
            <p:nvPr/>
          </p:nvSpPr>
          <p:spPr>
            <a:xfrm>
              <a:off x="-2055199" y="11896487"/>
              <a:ext cx="108459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08F813"/>
                  </a:solidFill>
                </a:rPr>
                <a:t>STROJ</a:t>
              </a:r>
              <a:endParaRPr lang="cs-CZ" sz="2800" b="1" dirty="0">
                <a:solidFill>
                  <a:srgbClr val="08F813"/>
                </a:solidFill>
              </a:endParaRPr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6122320" y="5134571"/>
            <a:ext cx="1591503" cy="1753012"/>
            <a:chOff x="5940152" y="916245"/>
            <a:chExt cx="2880320" cy="2754988"/>
          </a:xfrm>
        </p:grpSpPr>
        <p:pic>
          <p:nvPicPr>
            <p:cNvPr id="26" name="Picture 2" descr="http://www.europarl.europa.eu/eplive/expert/photo/20100511PHT74489/pict_20100511PHT74489.jpg"/>
            <p:cNvPicPr>
              <a:picLocks noChangeAspect="1" noChangeArrowheads="1"/>
            </p:cNvPicPr>
            <p:nvPr/>
          </p:nvPicPr>
          <p:blipFill rotWithShape="1">
            <a:blip r:embed="rId1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6667" b="16667"/>
            <a:stretch/>
          </p:blipFill>
          <p:spPr bwMode="auto">
            <a:xfrm>
              <a:off x="6084168" y="916245"/>
              <a:ext cx="2584763" cy="258476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5940152" y="2945692"/>
              <a:ext cx="2880320" cy="72554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FFC000"/>
                  </a:solidFill>
                </a:rPr>
                <a:t>PŘEDSEDA</a:t>
              </a:r>
              <a:endParaRPr lang="cs-CZ" sz="2400" b="1" dirty="0">
                <a:solidFill>
                  <a:srgbClr val="FFC000"/>
                </a:solidFill>
              </a:endParaRPr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7630090" y="5136087"/>
            <a:ext cx="1507770" cy="1634673"/>
            <a:chOff x="6021420" y="3854431"/>
            <a:chExt cx="2647511" cy="2556869"/>
          </a:xfrm>
        </p:grpSpPr>
        <p:pic>
          <p:nvPicPr>
            <p:cNvPr id="29" name="Picture 4" descr="http://www.motoplanet.cz/uploads/image/chapajicisoudce2.jpg"/>
            <p:cNvPicPr>
              <a:picLocks noChangeAspect="1" noChangeArrowheads="1"/>
            </p:cNvPicPr>
            <p:nvPr/>
          </p:nvPicPr>
          <p:blipFill rotWithShape="1">
            <a:blip r:embed="rId1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182" r="2182"/>
            <a:stretch/>
          </p:blipFill>
          <p:spPr bwMode="auto">
            <a:xfrm>
              <a:off x="6112062" y="3854431"/>
              <a:ext cx="2556869" cy="255686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0" name="TextovéPole 29"/>
            <p:cNvSpPr txBox="1"/>
            <p:nvPr/>
          </p:nvSpPr>
          <p:spPr>
            <a:xfrm>
              <a:off x="6021420" y="5733255"/>
              <a:ext cx="142218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FFC000"/>
                  </a:solidFill>
                </a:rPr>
                <a:t>SOUDCE</a:t>
              </a:r>
              <a:endParaRPr lang="cs-CZ" sz="2800" b="1" dirty="0">
                <a:solidFill>
                  <a:srgbClr val="FFC000"/>
                </a:solidFill>
              </a:endParaRPr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251520" y="260648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spc="3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Podívej, kolik vzorů už známe:</a:t>
            </a:r>
            <a:endParaRPr lang="cs-CZ" sz="3600" b="1" spc="30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86812976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745555" y="2192090"/>
            <a:ext cx="16276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most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86384" y="2865710"/>
            <a:ext cx="17500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žížala</a:t>
            </a:r>
            <a:endParaRPr lang="cs-CZ" sz="5400" b="1" cap="none" spc="0" dirty="0">
              <a:ln w="11430">
                <a:solidFill>
                  <a:srgbClr val="FF0000"/>
                </a:solidFill>
              </a:ln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2017417"/>
            <a:ext cx="1510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zlost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1268760"/>
            <a:ext cx="14368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2967335"/>
            <a:ext cx="24811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starosta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08095" y="3543399"/>
            <a:ext cx="2167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strážce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18713" y="4005064"/>
            <a:ext cx="1923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prales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67598" y="4444867"/>
            <a:ext cx="16216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4C17AB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/>
              </a:rPr>
              <a:t>křoví</a:t>
            </a:r>
            <a:endParaRPr lang="cs-CZ" sz="5400" b="1" cap="none" spc="0" dirty="0">
              <a:ln w="10541" cmpd="sng">
                <a:solidFill>
                  <a:srgbClr val="4C17AB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7164" y="5176944"/>
            <a:ext cx="28745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>
                  <a:solidFill>
                    <a:srgbClr val="08F813"/>
                  </a:solidFill>
                </a:ln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pařeniště</a:t>
            </a:r>
            <a:endParaRPr lang="cs-CZ" sz="5400" b="1" cap="none" spc="0" dirty="0">
              <a:ln w="11430">
                <a:solidFill>
                  <a:srgbClr val="08F813"/>
                </a:solidFill>
              </a:ln>
              <a:solidFill>
                <a:srgbClr val="00B05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922366" y="1268760"/>
            <a:ext cx="19121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chemeClr val="accent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konev</a:t>
            </a:r>
            <a:endParaRPr lang="cs-CZ" sz="5400" b="1" cap="none" spc="0" dirty="0">
              <a:ln w="1905"/>
              <a:solidFill>
                <a:schemeClr val="accent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10638" y="4928394"/>
            <a:ext cx="17663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solidFill>
                    <a:srgbClr val="00CC00"/>
                  </a:solidFill>
                </a:ln>
                <a:solidFill>
                  <a:srgbClr val="00FF00"/>
                </a:solidFill>
                <a:effectLst/>
              </a:rPr>
              <a:t>učitel</a:t>
            </a:r>
            <a:endParaRPr lang="cs-CZ" sz="5400" b="1" cap="none" spc="0" dirty="0">
              <a:ln>
                <a:solidFill>
                  <a:srgbClr val="00CC00"/>
                </a:solidFill>
              </a:ln>
              <a:solidFill>
                <a:srgbClr val="00FF00"/>
              </a:solidFill>
              <a:effectLst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70692" y="1099905"/>
            <a:ext cx="8146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cíl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00180" y="5641518"/>
            <a:ext cx="16445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rokle</a:t>
            </a:r>
            <a:endParaRPr lang="cs-CZ" sz="5400" b="1" cap="none" spc="0" dirty="0">
              <a:ln w="10541" cmpd="sng">
                <a:solidFill>
                  <a:schemeClr val="accent4">
                    <a:lumMod val="7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461041" y="260648"/>
            <a:ext cx="8229600" cy="8392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Urči rod a vzor podstatných jmen!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66419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745555" y="2192090"/>
            <a:ext cx="162762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most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86384" y="2865710"/>
            <a:ext cx="175003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žížala</a:t>
            </a:r>
            <a:endParaRPr lang="cs-CZ" sz="5400" b="1" cap="none" spc="0" dirty="0">
              <a:ln w="11430">
                <a:solidFill>
                  <a:srgbClr val="FF0000"/>
                </a:solidFill>
              </a:ln>
              <a:solidFill>
                <a:srgbClr val="FFC00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11760" y="2017417"/>
            <a:ext cx="15106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zlost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611560" y="1268760"/>
            <a:ext cx="14368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host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2967335"/>
            <a:ext cx="24811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starosta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108095" y="3543399"/>
            <a:ext cx="216738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strážce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318713" y="4005064"/>
            <a:ext cx="19231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prales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067598" y="4286189"/>
            <a:ext cx="16216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rgbClr val="4C17AB"/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/>
              </a:rPr>
              <a:t>křoví</a:t>
            </a:r>
            <a:endParaRPr lang="cs-CZ" sz="5400" b="1" cap="none" spc="0" dirty="0">
              <a:ln w="10541" cmpd="sng">
                <a:solidFill>
                  <a:srgbClr val="4C17AB"/>
                </a:solidFill>
                <a:prstDash val="solid"/>
              </a:ln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597164" y="5176944"/>
            <a:ext cx="28745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>
                  <a:solidFill>
                    <a:srgbClr val="08F813"/>
                  </a:solidFill>
                </a:ln>
                <a:solidFill>
                  <a:srgbClr val="00B05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pařeniště</a:t>
            </a:r>
            <a:endParaRPr lang="cs-CZ" sz="5400" b="1" cap="none" spc="0" dirty="0">
              <a:ln w="11430">
                <a:solidFill>
                  <a:srgbClr val="08F813"/>
                </a:solidFill>
              </a:ln>
              <a:solidFill>
                <a:srgbClr val="00B05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644116" y="1254410"/>
            <a:ext cx="191212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solidFill>
                  <a:schemeClr val="accent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konev</a:t>
            </a:r>
            <a:endParaRPr lang="cs-CZ" sz="5400" b="1" cap="none" spc="0" dirty="0">
              <a:ln w="1905"/>
              <a:solidFill>
                <a:schemeClr val="accent6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510638" y="4928394"/>
            <a:ext cx="176638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solidFill>
                    <a:srgbClr val="00CC00"/>
                  </a:solidFill>
                </a:ln>
                <a:solidFill>
                  <a:srgbClr val="00FF00"/>
                </a:solidFill>
                <a:effectLst/>
              </a:rPr>
              <a:t>učitel</a:t>
            </a:r>
            <a:endParaRPr lang="cs-CZ" sz="5400" b="1" cap="none" spc="0" dirty="0">
              <a:ln>
                <a:solidFill>
                  <a:srgbClr val="00CC00"/>
                </a:solidFill>
              </a:ln>
              <a:solidFill>
                <a:srgbClr val="00FF00"/>
              </a:solidFill>
              <a:effectLst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570692" y="1099905"/>
            <a:ext cx="8146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FF0000"/>
                </a:solidFill>
                <a:effectLst/>
              </a:rPr>
              <a:t>cíl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FF0000"/>
              </a:soli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976251" y="5558654"/>
            <a:ext cx="164455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4">
                      <a:lumMod val="75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rokle</a:t>
            </a:r>
            <a:endParaRPr lang="cs-CZ" sz="5400" b="1" cap="none" spc="0" dirty="0">
              <a:ln w="10541" cmpd="sng">
                <a:solidFill>
                  <a:schemeClr val="accent4">
                    <a:lumMod val="75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917698" y="2099578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pán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4159995" y="2011997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píseň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745555" y="1889489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stroj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696269" y="2765125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kost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7191789" y="2981149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hrad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1348040" y="3723939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předseda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600179" y="3609540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žena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960547" y="4366144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soudce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1827501" y="4793905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hrad (les)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4523151" y="5108934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stavení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000516" y="5739194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muž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109067" y="5993528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moře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4970826" y="6207447"/>
            <a:ext cx="1436868" cy="56225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růže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461041" y="260648"/>
            <a:ext cx="8229600" cy="83925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Urči rod a vzor podstatných jmen!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2149642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pl-PL" sz="2000" dirty="0" smtClean="0"/>
              <a:t>Pán: </a:t>
            </a:r>
            <a:r>
              <a:rPr lang="cs-CZ" sz="2000" i="1" dirty="0"/>
              <a:t>http://office.microsoft.com/cs-cz/images/?CTT=6&amp;ver=14&amp;app=powerpnt.exe</a:t>
            </a:r>
          </a:p>
          <a:p>
            <a:r>
              <a:rPr lang="cs-CZ" sz="2000" dirty="0"/>
              <a:t>Hrad: Hrady - zámky EU. </a:t>
            </a:r>
            <a:r>
              <a:rPr lang="cs-CZ" sz="2000" i="1" dirty="0"/>
              <a:t>Hrady - zámky EU</a:t>
            </a:r>
            <a:r>
              <a:rPr lang="cs-CZ" sz="2000" dirty="0"/>
              <a:t> [online]. [cit. 2012-02-29]. Dostupné z: http://www.zamky-hrady.eu/hrady-karlstejn-detaily,71 </a:t>
            </a:r>
          </a:p>
          <a:p>
            <a:r>
              <a:rPr lang="pl-PL" sz="2000" dirty="0" smtClean="0"/>
              <a:t>Muž: WIKIA</a:t>
            </a:r>
            <a:r>
              <a:rPr lang="pl-PL" sz="2000" dirty="0"/>
              <a:t>. </a:t>
            </a:r>
            <a:r>
              <a:rPr lang="pl-PL" sz="2000" i="1" dirty="0"/>
              <a:t>Wikia</a:t>
            </a:r>
            <a:r>
              <a:rPr lang="pl-PL" sz="2000" dirty="0"/>
              <a:t> [online]. 2011 [cit. 2012-02-29]. Dostupné z: http://ppc.wikia.com/wiki/Aragorn </a:t>
            </a:r>
            <a:endParaRPr lang="pl-PL" sz="2000" dirty="0" smtClean="0"/>
          </a:p>
          <a:p>
            <a:r>
              <a:rPr lang="cs-CZ" sz="2000" dirty="0"/>
              <a:t>Stroj: Sedmička.cz. [online]. [cit. 2012-02-29]. Dostupné z: http://www.sedmicka.cz/praha-a-stredni-cechy/clanek/letni-a-zimni-cas-143800 </a:t>
            </a:r>
          </a:p>
          <a:p>
            <a:r>
              <a:rPr lang="cs-CZ" sz="2000" dirty="0" smtClean="0"/>
              <a:t>Předseda: Evropský </a:t>
            </a:r>
            <a:r>
              <a:rPr lang="cs-CZ" sz="2000" dirty="0"/>
              <a:t>parlament. </a:t>
            </a:r>
            <a:r>
              <a:rPr lang="cs-CZ" sz="2000" i="1" dirty="0"/>
              <a:t>Www.europarl.europa.eu</a:t>
            </a:r>
            <a:r>
              <a:rPr lang="cs-CZ" sz="2000" dirty="0"/>
              <a:t> [online]. 25. 5. 2010 [cit. 2012-02-29]. Dostupné z: http://www.europarl.europa.eu/sides/getDoc.do?language=cs&amp;type=IM-PRESS&amp;reference=20100507FCS74267#title3 </a:t>
            </a:r>
            <a:endParaRPr lang="cs-CZ" sz="2000" dirty="0" smtClean="0"/>
          </a:p>
          <a:p>
            <a:r>
              <a:rPr lang="cs-CZ" sz="2000" i="1" dirty="0" smtClean="0"/>
              <a:t>Soudce: </a:t>
            </a:r>
            <a:r>
              <a:rPr lang="cs-CZ" sz="2000" i="1" dirty="0" err="1" smtClean="0"/>
              <a:t>Motoplanet</a:t>
            </a:r>
            <a:r>
              <a:rPr lang="cs-CZ" sz="2000" dirty="0" smtClean="0"/>
              <a:t> </a:t>
            </a:r>
            <a:r>
              <a:rPr lang="cs-CZ" sz="2000" dirty="0"/>
              <a:t>[online]. leden 2012 [cit. 2012-02-29]. Dostupné z: http://www.motoplanet.cz/blog/chapajici-soudce/ 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4185673818"/>
      </p:ext>
    </p:extLst>
  </p:cSld>
  <p:clrMapOvr>
    <a:masterClrMapping/>
  </p:clrMapOvr>
  <p:transition>
    <p:fade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521</TotalTime>
  <Words>265</Words>
  <Application>Microsoft Office PowerPoint</Application>
  <PresentationFormat>Předvádění na obrazovce (4:3)</PresentationFormat>
  <Paragraphs>70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Vzory podstatných jmen - souhrn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Dočkalová Jana</dc:creator>
  <cp:lastModifiedBy>NTB3</cp:lastModifiedBy>
  <cp:revision>65</cp:revision>
  <dcterms:created xsi:type="dcterms:W3CDTF">2011-10-18T13:52:16Z</dcterms:created>
  <dcterms:modified xsi:type="dcterms:W3CDTF">2012-06-26T19:52:04Z</dcterms:modified>
</cp:coreProperties>
</file>