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93" r:id="rId2"/>
    <p:sldId id="257" r:id="rId3"/>
    <p:sldId id="256" r:id="rId4"/>
    <p:sldId id="287" r:id="rId5"/>
    <p:sldId id="288" r:id="rId6"/>
    <p:sldId id="292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00CC00"/>
    <a:srgbClr val="FFFF99"/>
    <a:srgbClr val="F61616"/>
    <a:srgbClr val="F45C18"/>
    <a:srgbClr val="FFFF00"/>
    <a:srgbClr val="00FF00"/>
    <a:srgbClr val="08F813"/>
    <a:srgbClr val="4C17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67" d="100"/>
          <a:sy n="67" d="100"/>
        </p:scale>
        <p:origin x="-52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NÁZEV:VY_32_INOVACE_3.2.9.1.D08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Dočkalová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SLOVESA </a:t>
          </a:r>
          <a:r>
            <a:rPr lang="cs-CZ" sz="2000" dirty="0" smtClean="0"/>
            <a:t>osoba a </a:t>
          </a:r>
          <a:r>
            <a:rPr lang="cs-CZ" sz="2000" dirty="0" smtClean="0"/>
            <a:t>číslo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7350C28-D99D-4E39-AB2B-1FD15AAAF422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C67D48-7B49-4791-A7D3-4A6571C93ADF}" type="presOf" srcId="{B651F6E3-6281-48DB-9319-2AEAFDAE7572}" destId="{619D679B-A015-4ECF-8348-D1034C574F40}" srcOrd="0" destOrd="0" presId="urn:microsoft.com/office/officeart/2005/8/layout/target3"/>
    <dgm:cxn modelId="{7D8DD1B1-3A90-4E79-8C36-C54628315DA0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DFA9402-B399-49D3-B9FA-C94E8D41B4CB}" type="presOf" srcId="{D1D4F407-5343-4D3F-B5B9-D407B03CAEB4}" destId="{D005CE8C-CC26-4C3E-AC11-E15060ECD759}" srcOrd="0" destOrd="0" presId="urn:microsoft.com/office/officeart/2005/8/layout/target3"/>
    <dgm:cxn modelId="{C6511B25-988D-4BC3-807A-8B3ACAD6C26F}" type="presOf" srcId="{D8197B8C-B260-4A16-BDF4-0947B075E274}" destId="{5A5FFA88-C948-4069-8E93-59FA12366E83}" srcOrd="1" destOrd="0" presId="urn:microsoft.com/office/officeart/2005/8/layout/target3"/>
    <dgm:cxn modelId="{1D873470-15D0-4D58-B3D5-6E954BF17FE9}" type="presOf" srcId="{757F3AB3-0718-4624-B441-E567A8F0AB56}" destId="{333A1088-737F-45CB-B68E-254E46348037}" srcOrd="0" destOrd="0" presId="urn:microsoft.com/office/officeart/2005/8/layout/target3"/>
    <dgm:cxn modelId="{E68A09D0-7D65-4942-9534-936C1D9872E2}" type="presOf" srcId="{D1B46980-6531-4606-95E6-44980827E919}" destId="{6140AFEC-043D-4C43-A2F9-D0F5331DF3A3}" srcOrd="0" destOrd="0" presId="urn:microsoft.com/office/officeart/2005/8/layout/target3"/>
    <dgm:cxn modelId="{CAD378D7-7473-4E49-A539-ABC41F4E76D9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4C59E34-A203-4BF1-9094-BC2D0189AC1B}" type="presOf" srcId="{D1D4F407-5343-4D3F-B5B9-D407B03CAEB4}" destId="{AED2198E-93D5-4001-81B4-73124B309672}" srcOrd="1" destOrd="0" presId="urn:microsoft.com/office/officeart/2005/8/layout/target3"/>
    <dgm:cxn modelId="{E1D2B79F-AA40-4F37-A0F2-A09924FEEF6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9BE2943-B409-48EB-8C53-6ECFA858B980}" type="presOf" srcId="{4C35D32F-0EAB-4CD7-82EE-45574DC2A586}" destId="{8BEBB6EC-1DAA-4CAC-8A25-BC0FCBD5DBD5}" srcOrd="0" destOrd="0" presId="urn:microsoft.com/office/officeart/2005/8/layout/target3"/>
    <dgm:cxn modelId="{1935818B-F571-4A30-BDB3-AC2B489E2A9E}" type="presParOf" srcId="{333A1088-737F-45CB-B68E-254E46348037}" destId="{F5ABB229-8D3B-4694-996A-96F23CF14429}" srcOrd="0" destOrd="0" presId="urn:microsoft.com/office/officeart/2005/8/layout/target3"/>
    <dgm:cxn modelId="{AC4E587B-81A1-4A98-A9AA-21FD9F09092C}" type="presParOf" srcId="{333A1088-737F-45CB-B68E-254E46348037}" destId="{F41139FD-01EE-4571-8B17-4FB00FC51163}" srcOrd="1" destOrd="0" presId="urn:microsoft.com/office/officeart/2005/8/layout/target3"/>
    <dgm:cxn modelId="{1668F138-3ADA-4955-9524-8FB6A2C6857B}" type="presParOf" srcId="{333A1088-737F-45CB-B68E-254E46348037}" destId="{D005CE8C-CC26-4C3E-AC11-E15060ECD759}" srcOrd="2" destOrd="0" presId="urn:microsoft.com/office/officeart/2005/8/layout/target3"/>
    <dgm:cxn modelId="{F1AD71F1-2162-49B9-A065-E32ED940D736}" type="presParOf" srcId="{333A1088-737F-45CB-B68E-254E46348037}" destId="{2C702D82-9B77-49B7-9568-BB8EB47C3372}" srcOrd="3" destOrd="0" presId="urn:microsoft.com/office/officeart/2005/8/layout/target3"/>
    <dgm:cxn modelId="{C990378E-CF7D-44C8-A460-03E5143C806F}" type="presParOf" srcId="{333A1088-737F-45CB-B68E-254E46348037}" destId="{A52A0455-90FF-4808-ABD0-F02540D31D5A}" srcOrd="4" destOrd="0" presId="urn:microsoft.com/office/officeart/2005/8/layout/target3"/>
    <dgm:cxn modelId="{4D4BB6EC-24A2-4FD5-B2E6-0096F0C48487}" type="presParOf" srcId="{333A1088-737F-45CB-B68E-254E46348037}" destId="{6140AFEC-043D-4C43-A2F9-D0F5331DF3A3}" srcOrd="5" destOrd="0" presId="urn:microsoft.com/office/officeart/2005/8/layout/target3"/>
    <dgm:cxn modelId="{7D711429-5888-4FD5-A3E3-D381ACCF9691}" type="presParOf" srcId="{333A1088-737F-45CB-B68E-254E46348037}" destId="{9358AC05-5D7D-4327-9F80-1AD486AEA664}" srcOrd="6" destOrd="0" presId="urn:microsoft.com/office/officeart/2005/8/layout/target3"/>
    <dgm:cxn modelId="{6E4F424F-622E-48CB-A44E-9CA4929B0534}" type="presParOf" srcId="{333A1088-737F-45CB-B68E-254E46348037}" destId="{313FC574-E1CD-4FB4-B054-0B805CE0447D}" srcOrd="7" destOrd="0" presId="urn:microsoft.com/office/officeart/2005/8/layout/target3"/>
    <dgm:cxn modelId="{4700B1AB-EF33-467E-8776-11E1843241A6}" type="presParOf" srcId="{333A1088-737F-45CB-B68E-254E46348037}" destId="{619D679B-A015-4ECF-8348-D1034C574F40}" srcOrd="8" destOrd="0" presId="urn:microsoft.com/office/officeart/2005/8/layout/target3"/>
    <dgm:cxn modelId="{BE12909E-FD15-42F5-BB38-10BA5E1FE2F9}" type="presParOf" srcId="{333A1088-737F-45CB-B68E-254E46348037}" destId="{322283A8-4A27-4CDA-BAE3-F381106A9174}" srcOrd="9" destOrd="0" presId="urn:microsoft.com/office/officeart/2005/8/layout/target3"/>
    <dgm:cxn modelId="{65A88905-5105-4BF3-B616-92834F1C9607}" type="presParOf" srcId="{333A1088-737F-45CB-B68E-254E46348037}" destId="{FFC9F71D-1B4F-4AD9-A4A6-86ADEFC8AF5C}" srcOrd="10" destOrd="0" presId="urn:microsoft.com/office/officeart/2005/8/layout/target3"/>
    <dgm:cxn modelId="{03F25038-29DB-425A-AD8A-F5BC03715E53}" type="presParOf" srcId="{333A1088-737F-45CB-B68E-254E46348037}" destId="{25B08C86-7E15-44DC-BE7F-FFB55DD49D12}" srcOrd="11" destOrd="0" presId="urn:microsoft.com/office/officeart/2005/8/layout/target3"/>
    <dgm:cxn modelId="{95952CDE-895A-4154-A8FF-0A426AC9C407}" type="presParOf" srcId="{333A1088-737F-45CB-B68E-254E46348037}" destId="{76644BE8-9D7C-4C09-B250-3D10AF48CBB7}" srcOrd="12" destOrd="0" presId="urn:microsoft.com/office/officeart/2005/8/layout/target3"/>
    <dgm:cxn modelId="{AD8B31AE-0ED4-4C09-A314-8362D5019679}" type="presParOf" srcId="{333A1088-737F-45CB-B68E-254E46348037}" destId="{EE85B701-7295-41C0-BA7A-34D3756A2AE6}" srcOrd="13" destOrd="0" presId="urn:microsoft.com/office/officeart/2005/8/layout/target3"/>
    <dgm:cxn modelId="{0E000C80-CDA2-482D-8BE4-D162191FE234}" type="presParOf" srcId="{333A1088-737F-45CB-B68E-254E46348037}" destId="{8BEBB6EC-1DAA-4CAC-8A25-BC0FCBD5DBD5}" srcOrd="14" destOrd="0" presId="urn:microsoft.com/office/officeart/2005/8/layout/target3"/>
    <dgm:cxn modelId="{09637AAA-9067-491E-9DAD-B8A47C1707C9}" type="presParOf" srcId="{333A1088-737F-45CB-B68E-254E46348037}" destId="{AED2198E-93D5-4001-81B4-73124B309672}" srcOrd="15" destOrd="0" presId="urn:microsoft.com/office/officeart/2005/8/layout/target3"/>
    <dgm:cxn modelId="{15D72B72-9289-4436-8132-D01B7394F29C}" type="presParOf" srcId="{333A1088-737F-45CB-B68E-254E46348037}" destId="{2BE915AB-18AA-4053-B92C-3BFC9ED204BB}" srcOrd="16" destOrd="0" presId="urn:microsoft.com/office/officeart/2005/8/layout/target3"/>
    <dgm:cxn modelId="{63B720B9-69DB-415B-86CB-9D926ABF46A4}" type="presParOf" srcId="{333A1088-737F-45CB-B68E-254E46348037}" destId="{6BB5E863-4638-4E1D-BFDE-399D028AC4ED}" srcOrd="17" destOrd="0" presId="urn:microsoft.com/office/officeart/2005/8/layout/target3"/>
    <dgm:cxn modelId="{158A2A2E-0C92-4618-B7A1-464CAD49F326}" type="presParOf" srcId="{333A1088-737F-45CB-B68E-254E46348037}" destId="{5A5FFA88-C948-4069-8E93-59FA12366E83}" srcOrd="18" destOrd="0" presId="urn:microsoft.com/office/officeart/2005/8/layout/target3"/>
    <dgm:cxn modelId="{526ECF1A-0CD2-4236-8548-0349D69D674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Dočkalová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NÁZEV:VY_32_INOVACE_3.2.9.1.D08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SLOVESA </a:t>
          </a:r>
          <a:r>
            <a:rPr lang="cs-CZ" sz="2000" kern="1200" dirty="0" smtClean="0"/>
            <a:t>osoba a </a:t>
          </a:r>
          <a:r>
            <a:rPr lang="cs-CZ" sz="2000" kern="1200" dirty="0" smtClean="0"/>
            <a:t>číslo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E1780B-B84E-42A7-88FE-CE1DD92B3921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C68841-9818-4F1A-803B-A4E885EB5F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324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603975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649933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473457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645884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821663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483591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720000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575598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91734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120868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541578"/>
      </p:ext>
    </p:extLst>
  </p:cSld>
  <p:clrMapOvr>
    <a:masterClrMapping/>
  </p:clrMapOvr>
  <p:transition>
    <p:fade/>
    <p:sndAc>
      <p:stSnd>
        <p:snd r:embed="rId1" name="typ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1DC4F-6E2B-4412-9224-CB6AE7093932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902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  <p:sndAc>
      <p:stSnd>
        <p:snd r:embed="rId13" name="type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3263406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5753091"/>
      </p:ext>
    </p:extLst>
  </p:cSld>
  <p:clrMapOvr>
    <a:masterClrMapping/>
  </p:clrMapOvr>
  <p:transition>
    <p:fade/>
    <p:sndAc>
      <p:stSnd>
        <p:snd r:embed="rId3" name="typ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05252" y="764704"/>
            <a:ext cx="756084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Anotace</a:t>
            </a:r>
            <a:r>
              <a:rPr lang="cs-CZ" sz="3600" dirty="0" smtClean="0"/>
              <a:t>:</a:t>
            </a:r>
          </a:p>
          <a:p>
            <a:endParaRPr lang="cs-CZ" sz="3600" dirty="0"/>
          </a:p>
          <a:p>
            <a:r>
              <a:rPr lang="cs-CZ" sz="2800" dirty="0" smtClean="0"/>
              <a:t>Cvičení navazuje na předchozí lekci. Tentokrát žáci doplňují do tabulky (snímek č. 5 můžeme vytisknout k samostatné práci, nebo pracujeme společně na tabuli) zájmena, osobu a číslo.</a:t>
            </a:r>
          </a:p>
          <a:p>
            <a:r>
              <a:rPr lang="cs-CZ" sz="2800" dirty="0" smtClean="0"/>
              <a:t>Následuje společná kontrola.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767245118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340768"/>
            <a:ext cx="7918648" cy="2376263"/>
          </a:xfrm>
        </p:spPr>
        <p:txBody>
          <a:bodyPr>
            <a:noAutofit/>
          </a:bodyPr>
          <a:lstStyle/>
          <a:p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Slovesa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tx2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365104"/>
            <a:ext cx="6400800" cy="17526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Osoba a číslo</a:t>
            </a:r>
            <a:endParaRPr lang="cs-CZ" sz="44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2986376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Osoba a číslo</a:t>
            </a:r>
            <a:endParaRPr lang="cs-CZ" sz="4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2117837"/>
              </p:ext>
            </p:extLst>
          </p:nvPr>
        </p:nvGraphicFramePr>
        <p:xfrm>
          <a:off x="457200" y="1600200"/>
          <a:ext cx="8229600" cy="420506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43200"/>
                <a:gridCol w="2743200"/>
                <a:gridCol w="2743200"/>
              </a:tblGrid>
              <a:tr h="1051266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rgbClr val="FFFF99"/>
                          </a:solidFill>
                        </a:rPr>
                        <a:t>Číslo jednotné</a:t>
                      </a:r>
                      <a:endParaRPr lang="cs-CZ" sz="3200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rgbClr val="FFFF99"/>
                          </a:solidFill>
                        </a:rPr>
                        <a:t>Číslo množné</a:t>
                      </a:r>
                      <a:endParaRPr lang="cs-CZ" sz="3200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</a:tr>
              <a:tr h="1051266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rgbClr val="FFFF99"/>
                          </a:solidFill>
                        </a:rPr>
                        <a:t>1.</a:t>
                      </a:r>
                      <a:endParaRPr lang="cs-CZ" sz="3200" dirty="0">
                        <a:solidFill>
                          <a:srgbClr val="FFFF99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Já</a:t>
                      </a:r>
                      <a:endParaRPr lang="cs-CZ" sz="32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My 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1051266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rgbClr val="FFFF99"/>
                          </a:solidFill>
                        </a:rPr>
                        <a:t>2.</a:t>
                      </a:r>
                      <a:endParaRPr lang="cs-CZ" sz="3200" dirty="0">
                        <a:solidFill>
                          <a:srgbClr val="FFFF99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Ty</a:t>
                      </a:r>
                      <a:endParaRPr lang="cs-CZ" sz="32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Vy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1051266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rgbClr val="FFFF99"/>
                          </a:solidFill>
                        </a:rPr>
                        <a:t>3.</a:t>
                      </a:r>
                      <a:endParaRPr lang="cs-CZ" sz="3200" dirty="0">
                        <a:solidFill>
                          <a:srgbClr val="FFFF99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On, ona, ono</a:t>
                      </a:r>
                      <a:endParaRPr lang="cs-CZ" sz="32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olidFill>
                            <a:srgbClr val="C00000"/>
                          </a:solidFill>
                        </a:rPr>
                        <a:t>Oni, ony, ona</a:t>
                      </a:r>
                      <a:endParaRPr lang="cs-CZ" sz="32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6" name="Přímá spojnice 5"/>
          <p:cNvCxnSpPr/>
          <p:nvPr/>
        </p:nvCxnSpPr>
        <p:spPr>
          <a:xfrm>
            <a:off x="539552" y="1628800"/>
            <a:ext cx="2664296" cy="1008112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1547664" y="1628800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Číslo</a:t>
            </a:r>
            <a:endParaRPr lang="cs-CZ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1998132"/>
            <a:ext cx="13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Osoba</a:t>
            </a:r>
            <a:endParaRPr lang="cs-CZ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486962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Doplňte správné zájmeno a určete osobu a číslo:</a:t>
            </a:r>
            <a:endParaRPr lang="cs-CZ" dirty="0">
              <a:solidFill>
                <a:schemeClr val="tx2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961038"/>
              </p:ext>
            </p:extLst>
          </p:nvPr>
        </p:nvGraphicFramePr>
        <p:xfrm>
          <a:off x="5868144" y="3284984"/>
          <a:ext cx="3106688" cy="32443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42392"/>
                <a:gridCol w="1368152"/>
                <a:gridCol w="1296144"/>
              </a:tblGrid>
              <a:tr h="799238">
                <a:tc>
                  <a:txBody>
                    <a:bodyPr/>
                    <a:lstStyle/>
                    <a:p>
                      <a:endParaRPr lang="cs-CZ" sz="2400" dirty="0" smtClean="0"/>
                    </a:p>
                    <a:p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99"/>
                          </a:solidFill>
                        </a:rPr>
                        <a:t>Číslo jednotné</a:t>
                      </a:r>
                      <a:endParaRPr lang="cs-CZ" sz="2400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99"/>
                          </a:solidFill>
                        </a:rPr>
                        <a:t>Číslo množné</a:t>
                      </a:r>
                      <a:endParaRPr lang="cs-CZ" sz="2400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</a:tr>
              <a:tr h="79923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99"/>
                          </a:solidFill>
                        </a:rPr>
                        <a:t>1.</a:t>
                      </a:r>
                      <a:endParaRPr lang="cs-CZ" sz="2400" dirty="0">
                        <a:solidFill>
                          <a:srgbClr val="FFFF99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Já</a:t>
                      </a:r>
                      <a:endParaRPr lang="cs-CZ" sz="24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My 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79923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99"/>
                          </a:solidFill>
                        </a:rPr>
                        <a:t>2.</a:t>
                      </a:r>
                      <a:endParaRPr lang="cs-CZ" sz="2400" dirty="0">
                        <a:solidFill>
                          <a:srgbClr val="FFFF99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Ty</a:t>
                      </a:r>
                      <a:endParaRPr lang="cs-CZ" sz="24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Vy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79923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99"/>
                          </a:solidFill>
                        </a:rPr>
                        <a:t>3.</a:t>
                      </a:r>
                      <a:endParaRPr lang="cs-CZ" sz="2400" dirty="0">
                        <a:solidFill>
                          <a:srgbClr val="FFFF99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On, ona, ono</a:t>
                      </a:r>
                      <a:endParaRPr lang="cs-CZ" sz="24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Oni, ony, ona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398010"/>
              </p:ext>
            </p:extLst>
          </p:nvPr>
        </p:nvGraphicFramePr>
        <p:xfrm>
          <a:off x="395536" y="1772816"/>
          <a:ext cx="5256584" cy="4752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146"/>
                <a:gridCol w="1314146"/>
                <a:gridCol w="1314146"/>
                <a:gridCol w="1314146"/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SLOVESO</a:t>
                      </a:r>
                      <a:endParaRPr lang="cs-CZ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ZÁJMENO</a:t>
                      </a:r>
                      <a:endParaRPr lang="cs-CZ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OSOBA</a:t>
                      </a:r>
                      <a:endParaRPr lang="cs-CZ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ČÍSLO</a:t>
                      </a:r>
                      <a:endParaRPr lang="cs-CZ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NESU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PIJEŠ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BĚHAJÍ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PŘIJEDETE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UTEKLI JSME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9486997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Doplňte správné zájmeno a určete osobu a číslo:</a:t>
            </a:r>
            <a:endParaRPr lang="cs-CZ" dirty="0">
              <a:solidFill>
                <a:schemeClr val="tx2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4120303"/>
              </p:ext>
            </p:extLst>
          </p:nvPr>
        </p:nvGraphicFramePr>
        <p:xfrm>
          <a:off x="5868144" y="3284984"/>
          <a:ext cx="3106688" cy="32443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42392"/>
                <a:gridCol w="1368152"/>
                <a:gridCol w="1296144"/>
              </a:tblGrid>
              <a:tr h="799238">
                <a:tc>
                  <a:txBody>
                    <a:bodyPr/>
                    <a:lstStyle/>
                    <a:p>
                      <a:endParaRPr lang="cs-CZ" sz="2400" dirty="0" smtClean="0"/>
                    </a:p>
                    <a:p>
                      <a:endParaRPr lang="cs-CZ" sz="24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99"/>
                          </a:solidFill>
                        </a:rPr>
                        <a:t>Číslo jednotné</a:t>
                      </a:r>
                      <a:endParaRPr lang="cs-CZ" sz="2400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99"/>
                          </a:solidFill>
                        </a:rPr>
                        <a:t>Číslo množné</a:t>
                      </a:r>
                      <a:endParaRPr lang="cs-CZ" sz="2400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</a:tr>
              <a:tr h="79923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99"/>
                          </a:solidFill>
                        </a:rPr>
                        <a:t>1.</a:t>
                      </a:r>
                      <a:endParaRPr lang="cs-CZ" sz="2400" dirty="0">
                        <a:solidFill>
                          <a:srgbClr val="FFFF99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Já</a:t>
                      </a:r>
                      <a:endParaRPr lang="cs-CZ" sz="24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My 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79923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99"/>
                          </a:solidFill>
                        </a:rPr>
                        <a:t>2.</a:t>
                      </a:r>
                      <a:endParaRPr lang="cs-CZ" sz="2400" dirty="0">
                        <a:solidFill>
                          <a:srgbClr val="FFFF99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Ty</a:t>
                      </a:r>
                      <a:endParaRPr lang="cs-CZ" sz="24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Vy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79923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FFFF99"/>
                          </a:solidFill>
                        </a:rPr>
                        <a:t>3.</a:t>
                      </a:r>
                      <a:endParaRPr lang="cs-CZ" sz="2400" dirty="0">
                        <a:solidFill>
                          <a:srgbClr val="FFFF99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On, ona, ono</a:t>
                      </a:r>
                      <a:endParaRPr lang="cs-CZ" sz="24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Oni, ony, ona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020339"/>
              </p:ext>
            </p:extLst>
          </p:nvPr>
        </p:nvGraphicFramePr>
        <p:xfrm>
          <a:off x="395536" y="1772816"/>
          <a:ext cx="5256584" cy="4752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146"/>
                <a:gridCol w="1314146"/>
                <a:gridCol w="1314146"/>
                <a:gridCol w="1314146"/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SLOVESO</a:t>
                      </a:r>
                      <a:endParaRPr lang="cs-CZ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ZÁJMENO</a:t>
                      </a:r>
                      <a:endParaRPr lang="cs-CZ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OSOBA</a:t>
                      </a:r>
                      <a:endParaRPr lang="cs-CZ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ČÍSLO</a:t>
                      </a:r>
                      <a:endParaRPr lang="cs-CZ" dirty="0">
                        <a:solidFill>
                          <a:srgbClr val="FFFF99"/>
                        </a:solidFill>
                      </a:endParaRPr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NESU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JÁ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1.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Jed.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PIJEŠ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TY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2.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Jed.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BĚHAJÍ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ONI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3.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Mn.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PŘIJEDETE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VY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2.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Mn.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UTEKLI JSME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MY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1.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/>
                          </a:solidFill>
                        </a:rPr>
                        <a:t>Mn.</a:t>
                      </a:r>
                      <a:endParaRPr lang="cs-CZ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3973377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Citace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>
                <a:solidFill>
                  <a:schemeClr val="tx2"/>
                </a:solidFill>
              </a:rPr>
              <a:t>http://</a:t>
            </a:r>
            <a:r>
              <a:rPr lang="cs-CZ" i="1" dirty="0" smtClean="0">
                <a:solidFill>
                  <a:schemeClr val="tx2"/>
                </a:solidFill>
              </a:rPr>
              <a:t>office.microsoft.com/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6321059" y="4255388"/>
            <a:ext cx="1872208" cy="1728192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alpha val="90000"/>
              <a:hueOff val="-3809"/>
              <a:satOff val="-2729"/>
              <a:lumOff val="11191"/>
              <a:alphaOff val="-4000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Oválný popisek 5"/>
          <p:cNvSpPr/>
          <p:nvPr/>
        </p:nvSpPr>
        <p:spPr>
          <a:xfrm flipH="1">
            <a:off x="2051720" y="2708920"/>
            <a:ext cx="3168352" cy="2410564"/>
          </a:xfrm>
          <a:prstGeom prst="wedgeEllipseCallout">
            <a:avLst>
              <a:gd name="adj1" fmla="val -90728"/>
              <a:gd name="adj2" fmla="val 57163"/>
            </a:avLst>
          </a:prstGeom>
          <a:solidFill>
            <a:srgbClr val="66FF66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n>
                  <a:solidFill>
                    <a:srgbClr val="002060"/>
                  </a:solidFill>
                </a:ln>
                <a:solidFill>
                  <a:schemeClr val="tx2"/>
                </a:solidFill>
              </a:rPr>
              <a:t>Příště se mrkneme na ČAS!</a:t>
            </a:r>
            <a:endParaRPr lang="cs-CZ" sz="2800" dirty="0">
              <a:ln>
                <a:solidFill>
                  <a:srgbClr val="00206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673818"/>
      </p:ext>
    </p:extLst>
  </p:cSld>
  <p:clrMapOvr>
    <a:masterClrMapping/>
  </p:clrMapOvr>
  <p:transition>
    <p:fade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632</TotalTime>
  <Words>224</Words>
  <Application>Microsoft Office PowerPoint</Application>
  <PresentationFormat>Předvádění na obrazovce (4:3)</PresentationFormat>
  <Paragraphs>87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Slovesa</vt:lpstr>
      <vt:lpstr>Osoba a číslo</vt:lpstr>
      <vt:lpstr>Doplňte správné zájmeno a určete osobu a číslo:</vt:lpstr>
      <vt:lpstr>Doplňte správné zájmeno a určete osobu a číslo: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Dočkalová Jana</dc:creator>
  <cp:lastModifiedBy>NTB3</cp:lastModifiedBy>
  <cp:revision>80</cp:revision>
  <dcterms:created xsi:type="dcterms:W3CDTF">2011-10-18T13:52:16Z</dcterms:created>
  <dcterms:modified xsi:type="dcterms:W3CDTF">2012-06-26T20:58:05Z</dcterms:modified>
</cp:coreProperties>
</file>