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301" r:id="rId2"/>
    <p:sldId id="302" r:id="rId3"/>
    <p:sldId id="256" r:id="rId4"/>
    <p:sldId id="293" r:id="rId5"/>
    <p:sldId id="299" r:id="rId6"/>
    <p:sldId id="300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1616"/>
    <a:srgbClr val="66FF66"/>
    <a:srgbClr val="00CC00"/>
    <a:srgbClr val="FFFF99"/>
    <a:srgbClr val="F45C18"/>
    <a:srgbClr val="FFFF00"/>
    <a:srgbClr val="00FF00"/>
    <a:srgbClr val="08F813"/>
    <a:srgbClr val="4C17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7" d="100"/>
          <a:sy n="67" d="100"/>
        </p:scale>
        <p:origin x="-52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NÁZEV:VY_32_INOVACE_3.2.9.1.D10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SLOVESA </a:t>
          </a:r>
          <a:r>
            <a:rPr lang="cs-CZ" sz="2000" dirty="0" smtClean="0"/>
            <a:t> čas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1B0F8DB-7EFD-41C7-BEF5-39AA92F36152}" type="presOf" srcId="{D1D4F407-5343-4D3F-B5B9-D407B03CAEB4}" destId="{AED2198E-93D5-4001-81B4-73124B309672}" srcOrd="1" destOrd="0" presId="urn:microsoft.com/office/officeart/2005/8/layout/target3"/>
    <dgm:cxn modelId="{D6C87A2F-D918-4D48-89C1-3040CCEFF7EE}" type="presOf" srcId="{757F3AB3-0718-4624-B441-E567A8F0AB56}" destId="{333A1088-737F-45CB-B68E-254E46348037}" srcOrd="0" destOrd="0" presId="urn:microsoft.com/office/officeart/2005/8/layout/target3"/>
    <dgm:cxn modelId="{7561A90C-E6F4-4335-B7AF-A1736EA6F410}" type="presOf" srcId="{D1B46980-6531-4606-95E6-44980827E919}" destId="{2BE915AB-18AA-4053-B92C-3BFC9ED204BB}" srcOrd="1" destOrd="0" presId="urn:microsoft.com/office/officeart/2005/8/layout/target3"/>
    <dgm:cxn modelId="{601B6E80-9261-4D19-8AD0-0A37B6A26E06}" type="presOf" srcId="{D1D4F407-5343-4D3F-B5B9-D407B03CAEB4}" destId="{D005CE8C-CC26-4C3E-AC11-E15060ECD759}" srcOrd="0" destOrd="0" presId="urn:microsoft.com/office/officeart/2005/8/layout/target3"/>
    <dgm:cxn modelId="{CB012416-4527-4884-A3A1-DDF429FC625A}" type="presOf" srcId="{B651F6E3-6281-48DB-9319-2AEAFDAE7572}" destId="{6BB5E863-4638-4E1D-BFDE-399D028AC4ED}" srcOrd="1" destOrd="0" presId="urn:microsoft.com/office/officeart/2005/8/layout/target3"/>
    <dgm:cxn modelId="{9A3737DE-2711-4181-9FFD-D931FEC2BA2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EDCD9F3-026D-4D1B-98D2-F2064684079E}" type="presOf" srcId="{D8197B8C-B260-4A16-BDF4-0947B075E274}" destId="{25B08C86-7E15-44DC-BE7F-FFB55DD49D12}" srcOrd="0" destOrd="0" presId="urn:microsoft.com/office/officeart/2005/8/layout/target3"/>
    <dgm:cxn modelId="{BA033377-0D9E-48F3-8857-C2FE7131FA59}" type="presOf" srcId="{4C35D32F-0EAB-4CD7-82EE-45574DC2A586}" destId="{8BEBB6EC-1DAA-4CAC-8A25-BC0FCBD5DBD5}" srcOrd="0" destOrd="0" presId="urn:microsoft.com/office/officeart/2005/8/layout/target3"/>
    <dgm:cxn modelId="{18AED540-FA1F-4CAC-95DA-D9CDBFE8D15D}" type="presOf" srcId="{B651F6E3-6281-48DB-9319-2AEAFDAE7572}" destId="{619D679B-A015-4ECF-8348-D1034C574F40}" srcOrd="0" destOrd="0" presId="urn:microsoft.com/office/officeart/2005/8/layout/target3"/>
    <dgm:cxn modelId="{D93A8C61-FCA2-4F02-BA6E-B1649D194902}" type="presOf" srcId="{4C35D32F-0EAB-4CD7-82EE-45574DC2A586}" destId="{890E4F0B-2866-4A3F-A3C7-2A14B1797930}" srcOrd="1" destOrd="0" presId="urn:microsoft.com/office/officeart/2005/8/layout/target3"/>
    <dgm:cxn modelId="{813270D0-ACE4-4EFC-8B07-970A83A47B38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6E26F14-9A78-4AAD-B2BA-C1EC7C54CA97}" type="presParOf" srcId="{333A1088-737F-45CB-B68E-254E46348037}" destId="{F5ABB229-8D3B-4694-996A-96F23CF14429}" srcOrd="0" destOrd="0" presId="urn:microsoft.com/office/officeart/2005/8/layout/target3"/>
    <dgm:cxn modelId="{F4B822A3-2F19-4061-8B5B-4E7DE9BACB10}" type="presParOf" srcId="{333A1088-737F-45CB-B68E-254E46348037}" destId="{F41139FD-01EE-4571-8B17-4FB00FC51163}" srcOrd="1" destOrd="0" presId="urn:microsoft.com/office/officeart/2005/8/layout/target3"/>
    <dgm:cxn modelId="{26CB7165-DA65-4E06-BDB4-602C50DE18BF}" type="presParOf" srcId="{333A1088-737F-45CB-B68E-254E46348037}" destId="{D005CE8C-CC26-4C3E-AC11-E15060ECD759}" srcOrd="2" destOrd="0" presId="urn:microsoft.com/office/officeart/2005/8/layout/target3"/>
    <dgm:cxn modelId="{671A59DB-4751-4B85-B9C4-A03476446F00}" type="presParOf" srcId="{333A1088-737F-45CB-B68E-254E46348037}" destId="{2C702D82-9B77-49B7-9568-BB8EB47C3372}" srcOrd="3" destOrd="0" presId="urn:microsoft.com/office/officeart/2005/8/layout/target3"/>
    <dgm:cxn modelId="{3E39805B-F32A-436D-81E6-D03CBECBB48C}" type="presParOf" srcId="{333A1088-737F-45CB-B68E-254E46348037}" destId="{A52A0455-90FF-4808-ABD0-F02540D31D5A}" srcOrd="4" destOrd="0" presId="urn:microsoft.com/office/officeart/2005/8/layout/target3"/>
    <dgm:cxn modelId="{DE283F2B-B0BA-458D-8F5F-6CE2E9E93D00}" type="presParOf" srcId="{333A1088-737F-45CB-B68E-254E46348037}" destId="{6140AFEC-043D-4C43-A2F9-D0F5331DF3A3}" srcOrd="5" destOrd="0" presId="urn:microsoft.com/office/officeart/2005/8/layout/target3"/>
    <dgm:cxn modelId="{C51BC974-3522-4046-9A31-DD14A0ADDC5C}" type="presParOf" srcId="{333A1088-737F-45CB-B68E-254E46348037}" destId="{9358AC05-5D7D-4327-9F80-1AD486AEA664}" srcOrd="6" destOrd="0" presId="urn:microsoft.com/office/officeart/2005/8/layout/target3"/>
    <dgm:cxn modelId="{FFBBD493-880B-496C-B8D9-355986532F34}" type="presParOf" srcId="{333A1088-737F-45CB-B68E-254E46348037}" destId="{313FC574-E1CD-4FB4-B054-0B805CE0447D}" srcOrd="7" destOrd="0" presId="urn:microsoft.com/office/officeart/2005/8/layout/target3"/>
    <dgm:cxn modelId="{C413ACF5-A380-4DA9-822A-C10723227D39}" type="presParOf" srcId="{333A1088-737F-45CB-B68E-254E46348037}" destId="{619D679B-A015-4ECF-8348-D1034C574F40}" srcOrd="8" destOrd="0" presId="urn:microsoft.com/office/officeart/2005/8/layout/target3"/>
    <dgm:cxn modelId="{C2E45EF9-C7CA-4C3E-9601-FA92990ECE17}" type="presParOf" srcId="{333A1088-737F-45CB-B68E-254E46348037}" destId="{322283A8-4A27-4CDA-BAE3-F381106A9174}" srcOrd="9" destOrd="0" presId="urn:microsoft.com/office/officeart/2005/8/layout/target3"/>
    <dgm:cxn modelId="{4A53321A-73B5-4B3F-8C0A-3C014DCEAECA}" type="presParOf" srcId="{333A1088-737F-45CB-B68E-254E46348037}" destId="{FFC9F71D-1B4F-4AD9-A4A6-86ADEFC8AF5C}" srcOrd="10" destOrd="0" presId="urn:microsoft.com/office/officeart/2005/8/layout/target3"/>
    <dgm:cxn modelId="{4D820DBE-0B77-45F4-BB02-6EBB3B2826D1}" type="presParOf" srcId="{333A1088-737F-45CB-B68E-254E46348037}" destId="{25B08C86-7E15-44DC-BE7F-FFB55DD49D12}" srcOrd="11" destOrd="0" presId="urn:microsoft.com/office/officeart/2005/8/layout/target3"/>
    <dgm:cxn modelId="{6990462B-264D-46FF-B6F2-7B1025CA4721}" type="presParOf" srcId="{333A1088-737F-45CB-B68E-254E46348037}" destId="{76644BE8-9D7C-4C09-B250-3D10AF48CBB7}" srcOrd="12" destOrd="0" presId="urn:microsoft.com/office/officeart/2005/8/layout/target3"/>
    <dgm:cxn modelId="{25784FAE-9CD3-4B52-A59C-7F1820DE40E8}" type="presParOf" srcId="{333A1088-737F-45CB-B68E-254E46348037}" destId="{EE85B701-7295-41C0-BA7A-34D3756A2AE6}" srcOrd="13" destOrd="0" presId="urn:microsoft.com/office/officeart/2005/8/layout/target3"/>
    <dgm:cxn modelId="{1D0D00AB-C33D-40D3-8354-C9E15CBE4AB8}" type="presParOf" srcId="{333A1088-737F-45CB-B68E-254E46348037}" destId="{8BEBB6EC-1DAA-4CAC-8A25-BC0FCBD5DBD5}" srcOrd="14" destOrd="0" presId="urn:microsoft.com/office/officeart/2005/8/layout/target3"/>
    <dgm:cxn modelId="{D9CB9C77-5665-47A4-8CB6-F8E30701EA7E}" type="presParOf" srcId="{333A1088-737F-45CB-B68E-254E46348037}" destId="{AED2198E-93D5-4001-81B4-73124B309672}" srcOrd="15" destOrd="0" presId="urn:microsoft.com/office/officeart/2005/8/layout/target3"/>
    <dgm:cxn modelId="{E0A42FD8-1AE5-4DF0-87D1-CC35C13C9F24}" type="presParOf" srcId="{333A1088-737F-45CB-B68E-254E46348037}" destId="{2BE915AB-18AA-4053-B92C-3BFC9ED204BB}" srcOrd="16" destOrd="0" presId="urn:microsoft.com/office/officeart/2005/8/layout/target3"/>
    <dgm:cxn modelId="{7EED1ED0-F7E3-4772-B7EF-07478520F45F}" type="presParOf" srcId="{333A1088-737F-45CB-B68E-254E46348037}" destId="{6BB5E863-4638-4E1D-BFDE-399D028AC4ED}" srcOrd="17" destOrd="0" presId="urn:microsoft.com/office/officeart/2005/8/layout/target3"/>
    <dgm:cxn modelId="{453DD432-549C-40DF-BA8E-C44F8C3326EA}" type="presParOf" srcId="{333A1088-737F-45CB-B68E-254E46348037}" destId="{5A5FFA88-C948-4069-8E93-59FA12366E83}" srcOrd="18" destOrd="0" presId="urn:microsoft.com/office/officeart/2005/8/layout/target3"/>
    <dgm:cxn modelId="{3D5D80A9-CEFB-400C-A278-5D9E504FF55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NÁZEV:VY_32_INOVACE_3.2.9.1.D10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SLOVESA </a:t>
          </a:r>
          <a:r>
            <a:rPr lang="cs-CZ" sz="2000" kern="1200" dirty="0" smtClean="0"/>
            <a:t> čas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1780B-B84E-42A7-88FE-CE1DD92B3921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68841-9818-4F1A-803B-A4E885EB5F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2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3103883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1958720"/>
      </p:ext>
    </p:extLst>
  </p:cSld>
  <p:clrMapOvr>
    <a:masterClrMapping/>
  </p:clrMapOvr>
  <p:transition>
    <p:fade/>
    <p:sndAc>
      <p:stSnd>
        <p:snd r:embed="rId3" name="type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Úvod k slovesným časům. Časová osa nám připomene 3 časy. Napoví nám příslovce času.</a:t>
            </a:r>
          </a:p>
          <a:p>
            <a:r>
              <a:rPr lang="cs-CZ" sz="2400" dirty="0" smtClean="0"/>
              <a:t>Snímek č. 5 vytiskneme. Žáci určují čas sloves. </a:t>
            </a:r>
            <a:r>
              <a:rPr lang="cs-CZ" sz="2400" smtClean="0"/>
              <a:t>Zahřívací aktivita.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5807580"/>
      </p:ext>
    </p:extLst>
  </p:cSld>
  <p:clrMapOvr>
    <a:masterClrMapping/>
  </p:clrMapOvr>
  <p:transition>
    <p:fade/>
    <p:sndAc>
      <p:stSnd>
        <p:snd r:embed="rId2" name="type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918648" cy="2376263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Slovesa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tx2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96952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</a:t>
            </a:r>
          </a:p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2342" y="0"/>
            <a:ext cx="8229600" cy="850106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1032" y="1891832"/>
            <a:ext cx="8625136" cy="608931"/>
          </a:xfrm>
        </p:spPr>
        <p:txBody>
          <a:bodyPr>
            <a:noAutofit/>
          </a:bodyPr>
          <a:lstStyle/>
          <a:p>
            <a:r>
              <a:rPr lang="cs-CZ" sz="2400" dirty="0" smtClean="0"/>
              <a:t>Jaká příslovce vyjadřují čas minulý, přítomný a budoucí?</a:t>
            </a:r>
            <a:endParaRPr lang="cs-CZ" sz="24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67544" y="1772816"/>
            <a:ext cx="828092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603600" y="1538790"/>
            <a:ext cx="0" cy="46805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27584" y="112861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MINULÝ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15916" y="1128611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PŘÍTOMNÝ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64288" y="116360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BUDOUCÍ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15916" y="2594520"/>
            <a:ext cx="17641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C00000"/>
                </a:solidFill>
              </a:rPr>
              <a:t>TEĎ</a:t>
            </a:r>
          </a:p>
          <a:p>
            <a:pPr algn="ctr"/>
            <a:r>
              <a:rPr lang="cs-CZ" sz="2000" dirty="0" smtClean="0">
                <a:solidFill>
                  <a:srgbClr val="C00000"/>
                </a:solidFill>
              </a:rPr>
              <a:t>DNES</a:t>
            </a:r>
          </a:p>
          <a:p>
            <a:pPr algn="ctr"/>
            <a:r>
              <a:rPr lang="cs-CZ" sz="2000" dirty="0" smtClean="0">
                <a:solidFill>
                  <a:srgbClr val="C00000"/>
                </a:solidFill>
              </a:rPr>
              <a:t>NYNÍ</a:t>
            </a:r>
          </a:p>
          <a:p>
            <a:pPr algn="ctr"/>
            <a:r>
              <a:rPr lang="cs-CZ" sz="2000" dirty="0" smtClean="0">
                <a:solidFill>
                  <a:srgbClr val="C00000"/>
                </a:solidFill>
              </a:rPr>
              <a:t>PRÁVĚ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2500763"/>
            <a:ext cx="18002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00B050"/>
                </a:solidFill>
              </a:rPr>
              <a:t>PAK</a:t>
            </a:r>
          </a:p>
          <a:p>
            <a:pPr algn="ctr"/>
            <a:r>
              <a:rPr lang="cs-CZ" sz="2000" dirty="0" smtClean="0">
                <a:solidFill>
                  <a:srgbClr val="00B050"/>
                </a:solidFill>
              </a:rPr>
              <a:t>POTOM</a:t>
            </a:r>
          </a:p>
          <a:p>
            <a:pPr algn="ctr"/>
            <a:r>
              <a:rPr lang="cs-CZ" sz="2000" dirty="0" smtClean="0">
                <a:solidFill>
                  <a:srgbClr val="00B050"/>
                </a:solidFill>
              </a:rPr>
              <a:t>POZDĚJI</a:t>
            </a:r>
          </a:p>
          <a:p>
            <a:pPr algn="ctr"/>
            <a:r>
              <a:rPr lang="cs-CZ" sz="2000" dirty="0" smtClean="0">
                <a:solidFill>
                  <a:srgbClr val="00B050"/>
                </a:solidFill>
              </a:rPr>
              <a:t>PŘÍŠTĚ</a:t>
            </a:r>
          </a:p>
          <a:p>
            <a:pPr algn="ctr"/>
            <a:r>
              <a:rPr lang="cs-CZ" sz="2000" dirty="0" smtClean="0">
                <a:solidFill>
                  <a:srgbClr val="00B050"/>
                </a:solidFill>
              </a:rPr>
              <a:t>ZÍTRA</a:t>
            </a:r>
          </a:p>
          <a:p>
            <a:pPr algn="ctr"/>
            <a:r>
              <a:rPr lang="cs-CZ" sz="2000" dirty="0" smtClean="0">
                <a:solidFill>
                  <a:srgbClr val="00B050"/>
                </a:solidFill>
              </a:rPr>
              <a:t>POZÍTŘÍ</a:t>
            </a:r>
          </a:p>
          <a:p>
            <a:pPr algn="ctr"/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27584" y="2476926"/>
            <a:ext cx="16561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tx2"/>
                </a:solidFill>
              </a:rPr>
              <a:t>VČERA</a:t>
            </a:r>
          </a:p>
          <a:p>
            <a:pPr algn="ctr"/>
            <a:r>
              <a:rPr lang="cs-CZ" sz="2000" dirty="0" smtClean="0">
                <a:solidFill>
                  <a:schemeClr val="tx2"/>
                </a:solidFill>
              </a:rPr>
              <a:t>PŘEDTÍM</a:t>
            </a:r>
          </a:p>
          <a:p>
            <a:pPr algn="ctr"/>
            <a:r>
              <a:rPr lang="cs-CZ" sz="2000" dirty="0" smtClean="0">
                <a:solidFill>
                  <a:schemeClr val="tx2"/>
                </a:solidFill>
              </a:rPr>
              <a:t>MINULE</a:t>
            </a:r>
          </a:p>
          <a:p>
            <a:pPr algn="ctr"/>
            <a:r>
              <a:rPr lang="cs-CZ" sz="2000" dirty="0" smtClean="0">
                <a:solidFill>
                  <a:schemeClr val="tx2"/>
                </a:solidFill>
              </a:rPr>
              <a:t>PŘEDVČÍREM</a:t>
            </a:r>
          </a:p>
          <a:p>
            <a:pPr algn="ctr"/>
            <a:r>
              <a:rPr lang="cs-CZ" sz="2000" dirty="0" smtClean="0">
                <a:solidFill>
                  <a:schemeClr val="tx2"/>
                </a:solidFill>
              </a:rPr>
              <a:t>DŘÍVE</a:t>
            </a:r>
          </a:p>
          <a:p>
            <a:pPr algn="ctr"/>
            <a:r>
              <a:rPr lang="cs-CZ" sz="2000" dirty="0" smtClean="0">
                <a:solidFill>
                  <a:schemeClr val="tx2"/>
                </a:solidFill>
              </a:rPr>
              <a:t>DÁVNO</a:t>
            </a:r>
          </a:p>
          <a:p>
            <a:pPr algn="ctr"/>
            <a:r>
              <a:rPr lang="cs-CZ" sz="2000" dirty="0" smtClean="0">
                <a:solidFill>
                  <a:schemeClr val="tx2"/>
                </a:solidFill>
              </a:rPr>
              <a:t>NEJDŘÍVE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7544" y="4747532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Napiš sloveso PSÁT v 1. os. č. j. ve všech třech časech:</a:t>
            </a:r>
            <a:endParaRPr lang="cs-CZ" sz="2400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528470" y="5373216"/>
            <a:ext cx="8114917" cy="590593"/>
            <a:chOff x="528470" y="5373216"/>
            <a:chExt cx="8114917" cy="590593"/>
          </a:xfrm>
        </p:grpSpPr>
        <p:sp>
          <p:nvSpPr>
            <p:cNvPr id="21" name="Obdélník 20"/>
            <p:cNvSpPr/>
            <p:nvPr/>
          </p:nvSpPr>
          <p:spPr>
            <a:xfrm>
              <a:off x="528470" y="5373216"/>
              <a:ext cx="2254411" cy="584775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3200" b="1" cap="none" spc="0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effectLst/>
                </a:rPr>
                <a:t>psal jsem</a:t>
              </a:r>
              <a:endParaRPr lang="cs-CZ" sz="3200" b="1" cap="none" spc="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4159039" y="5376125"/>
              <a:ext cx="888384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cs-CZ" sz="3200" b="1" cap="none" spc="0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píšu</a:t>
              </a:r>
              <a:endParaRPr lang="cs-CZ" sz="32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6765309" y="5379034"/>
              <a:ext cx="1878078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pPr algn="ctr"/>
              <a:r>
                <a:rPr lang="cs-CZ" sz="3200" b="1" cap="none" spc="0" dirty="0" smtClean="0">
                  <a:ln/>
                  <a:solidFill>
                    <a:srgbClr val="00B050"/>
                  </a:solidFill>
                  <a:effectLst/>
                </a:rPr>
                <a:t>budu psát</a:t>
              </a:r>
              <a:endParaRPr lang="cs-CZ" sz="3200" b="1" cap="none" spc="0" dirty="0">
                <a:ln/>
                <a:solidFill>
                  <a:srgbClr val="00B050"/>
                </a:solidFill>
                <a:effectLst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932937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58958" y="2094953"/>
            <a:ext cx="8114917" cy="590593"/>
            <a:chOff x="528470" y="5373216"/>
            <a:chExt cx="8114917" cy="590593"/>
          </a:xfrm>
        </p:grpSpPr>
        <p:sp>
          <p:nvSpPr>
            <p:cNvPr id="3" name="Obdélník 2"/>
            <p:cNvSpPr/>
            <p:nvPr/>
          </p:nvSpPr>
          <p:spPr>
            <a:xfrm>
              <a:off x="528470" y="5373216"/>
              <a:ext cx="2254411" cy="584775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3200" b="1" cap="none" spc="0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effectLst/>
                </a:rPr>
                <a:t>psal jsem</a:t>
              </a:r>
              <a:endParaRPr lang="cs-CZ" sz="3200" b="1" cap="none" spc="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4159039" y="5376125"/>
              <a:ext cx="888384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cs-CZ" sz="3200" b="1" cap="none" spc="0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píšu</a:t>
              </a:r>
              <a:endParaRPr lang="cs-CZ" sz="32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6765309" y="5379034"/>
              <a:ext cx="1878078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pPr algn="ctr"/>
              <a:r>
                <a:rPr lang="cs-CZ" sz="3200" b="1" cap="none" spc="0" dirty="0" smtClean="0">
                  <a:ln/>
                  <a:solidFill>
                    <a:srgbClr val="00B050"/>
                  </a:solidFill>
                  <a:effectLst/>
                </a:rPr>
                <a:t>budu psát</a:t>
              </a:r>
              <a:endParaRPr lang="cs-CZ" sz="3200" b="1" cap="none" spc="0" dirty="0">
                <a:ln/>
                <a:solidFill>
                  <a:srgbClr val="00B050"/>
                </a:solidFill>
                <a:effectLst/>
              </a:endParaRPr>
            </a:p>
          </p:txBody>
        </p:sp>
      </p:grpSp>
      <p:sp>
        <p:nvSpPr>
          <p:cNvPr id="6" name="Obdélník 5"/>
          <p:cNvSpPr/>
          <p:nvPr/>
        </p:nvSpPr>
        <p:spPr>
          <a:xfrm>
            <a:off x="2237203" y="188640"/>
            <a:ext cx="455842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Urči čas uvedených sloves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504" y="773415"/>
            <a:ext cx="89289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Slovesa v čase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minulém podtrhni modře</a:t>
            </a:r>
            <a:r>
              <a:rPr lang="cs-CZ" sz="2800" dirty="0" smtClean="0"/>
              <a:t>, v čase </a:t>
            </a:r>
            <a:r>
              <a:rPr lang="cs-CZ" sz="2800" dirty="0" smtClean="0">
                <a:solidFill>
                  <a:srgbClr val="FF0000"/>
                </a:solidFill>
              </a:rPr>
              <a:t>přítomném červeně</a:t>
            </a:r>
            <a:r>
              <a:rPr lang="cs-CZ" sz="2800" dirty="0" smtClean="0"/>
              <a:t>, v čase </a:t>
            </a:r>
            <a:r>
              <a:rPr lang="cs-CZ" sz="2800" dirty="0" smtClean="0">
                <a:solidFill>
                  <a:srgbClr val="00B050"/>
                </a:solidFill>
              </a:rPr>
              <a:t>budoucím zeleně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471965" y="3140968"/>
            <a:ext cx="24771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vypluli jsme</a:t>
            </a:r>
            <a:endParaRPr lang="cs-CZ" sz="36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4701" y="4653136"/>
            <a:ext cx="145584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napíšu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759864" y="4221088"/>
            <a:ext cx="266547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/>
              </a:rPr>
              <a:t>budu závodit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24382" y="3140966"/>
            <a:ext cx="232704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neskáčeme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96188" y="3263912"/>
            <a:ext cx="195162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uložíme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977911" y="4992707"/>
            <a:ext cx="354270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Osprchovali jste se?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811862" y="5768389"/>
            <a:ext cx="267111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budou zpívat</a:t>
            </a:r>
            <a:endParaRPr lang="cs-CZ" sz="3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29950" y="5839940"/>
            <a:ext cx="191590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RADUJI SE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379675073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58958" y="2094953"/>
            <a:ext cx="8114917" cy="590593"/>
            <a:chOff x="528470" y="5373216"/>
            <a:chExt cx="8114917" cy="590593"/>
          </a:xfrm>
        </p:grpSpPr>
        <p:sp>
          <p:nvSpPr>
            <p:cNvPr id="3" name="Obdélník 2"/>
            <p:cNvSpPr/>
            <p:nvPr/>
          </p:nvSpPr>
          <p:spPr>
            <a:xfrm>
              <a:off x="528470" y="5373216"/>
              <a:ext cx="2254411" cy="584775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3200" b="1" u="sng" cap="none" spc="0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effectLst/>
                </a:rPr>
                <a:t>psal jsem</a:t>
              </a:r>
              <a:endParaRPr lang="cs-CZ" sz="3200" b="1" u="sng" cap="none" spc="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4159039" y="5376125"/>
              <a:ext cx="888384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cs-CZ" sz="3200" b="1" u="sng" cap="none" spc="0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píšu</a:t>
              </a:r>
              <a:endParaRPr lang="cs-CZ" sz="3200" b="1" u="sng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6765309" y="5379034"/>
              <a:ext cx="1878078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pPr algn="ctr"/>
              <a:r>
                <a:rPr lang="cs-CZ" sz="3200" b="1" u="sng" cap="none" spc="0" dirty="0" smtClean="0">
                  <a:ln/>
                  <a:solidFill>
                    <a:srgbClr val="00B050"/>
                  </a:solidFill>
                  <a:effectLst/>
                </a:rPr>
                <a:t>budu psát</a:t>
              </a:r>
              <a:endParaRPr lang="cs-CZ" sz="3200" b="1" u="sng" cap="none" spc="0" dirty="0">
                <a:ln/>
                <a:solidFill>
                  <a:srgbClr val="00B050"/>
                </a:solidFill>
                <a:effectLst/>
              </a:endParaRPr>
            </a:p>
          </p:txBody>
        </p:sp>
      </p:grpSp>
      <p:sp>
        <p:nvSpPr>
          <p:cNvPr id="6" name="Obdélník 5"/>
          <p:cNvSpPr/>
          <p:nvPr/>
        </p:nvSpPr>
        <p:spPr>
          <a:xfrm>
            <a:off x="2237203" y="188640"/>
            <a:ext cx="455842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Urči čas uvedených sloves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504" y="773415"/>
            <a:ext cx="89289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Slovesa v čase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minulém podtrhni modře</a:t>
            </a:r>
            <a:r>
              <a:rPr lang="cs-CZ" sz="2800" dirty="0" smtClean="0"/>
              <a:t>, v čase </a:t>
            </a:r>
            <a:r>
              <a:rPr lang="cs-CZ" sz="2800" dirty="0" smtClean="0">
                <a:solidFill>
                  <a:srgbClr val="FF0000"/>
                </a:solidFill>
              </a:rPr>
              <a:t>přítomném červeně</a:t>
            </a:r>
            <a:r>
              <a:rPr lang="cs-CZ" sz="2800" dirty="0" smtClean="0"/>
              <a:t>, v čase </a:t>
            </a:r>
            <a:r>
              <a:rPr lang="cs-CZ" sz="2800" dirty="0" smtClean="0">
                <a:solidFill>
                  <a:srgbClr val="00B050"/>
                </a:solidFill>
              </a:rPr>
              <a:t>budoucím zeleně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471965" y="3140968"/>
            <a:ext cx="24771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vypluli jsme</a:t>
            </a:r>
            <a:endParaRPr lang="cs-CZ" sz="36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4701" y="4653136"/>
            <a:ext cx="145584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napíšu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759864" y="4221088"/>
            <a:ext cx="266547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/>
              </a:rPr>
              <a:t>budu závodit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24382" y="3140966"/>
            <a:ext cx="232704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neskáčeme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96188" y="3263912"/>
            <a:ext cx="195162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uložíme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977911" y="4992707"/>
            <a:ext cx="354270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Osprchovali jste se?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811862" y="5768389"/>
            <a:ext cx="267111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budou zpívat</a:t>
            </a:r>
            <a:endParaRPr lang="cs-CZ" sz="3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29950" y="5839940"/>
            <a:ext cx="191590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RADUJI SE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795631" y="206378"/>
            <a:ext cx="2240865" cy="720080"/>
          </a:xfrm>
          <a:prstGeom prst="roundRect">
            <a:avLst/>
          </a:prstGeom>
          <a:solidFill>
            <a:schemeClr val="accent6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ŘEŠENÍ</a:t>
            </a:r>
            <a:endParaRPr lang="cs-CZ" sz="3200" dirty="0">
              <a:solidFill>
                <a:srgbClr val="FFFF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611560" y="3787297"/>
            <a:ext cx="2337558" cy="0"/>
          </a:xfrm>
          <a:prstGeom prst="line">
            <a:avLst/>
          </a:prstGeom>
          <a:ln w="762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100015" y="5577482"/>
            <a:ext cx="3216401" cy="0"/>
          </a:xfrm>
          <a:prstGeom prst="line">
            <a:avLst/>
          </a:prstGeom>
          <a:ln w="762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596188" y="3787299"/>
            <a:ext cx="1951625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772775" y="4867419"/>
            <a:ext cx="2652562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74701" y="5285094"/>
            <a:ext cx="1455848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811862" y="6411684"/>
            <a:ext cx="2671116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378189" y="3787297"/>
            <a:ext cx="2121479" cy="0"/>
          </a:xfrm>
          <a:prstGeom prst="line">
            <a:avLst/>
          </a:prstGeom>
          <a:ln w="7620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452396" y="6367599"/>
            <a:ext cx="2121479" cy="0"/>
          </a:xfrm>
          <a:prstGeom prst="line">
            <a:avLst/>
          </a:prstGeom>
          <a:ln w="7620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8910652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Citace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>
                <a:solidFill>
                  <a:schemeClr val="tx2"/>
                </a:solidFill>
              </a:rPr>
              <a:t>http://</a:t>
            </a:r>
            <a:r>
              <a:rPr lang="cs-CZ" i="1" dirty="0" smtClean="0">
                <a:solidFill>
                  <a:schemeClr val="tx2"/>
                </a:solidFill>
              </a:rPr>
              <a:t>office.microsoft.com/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21059" y="4255388"/>
            <a:ext cx="1872208" cy="1728192"/>
          </a:xfrm>
          <a:prstGeom prst="ellipse">
            <a:avLst/>
          </a:prstGeom>
          <a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50000"/>
              <a:alpha val="90000"/>
              <a:hueOff val="-3809"/>
              <a:satOff val="-2729"/>
              <a:lumOff val="11191"/>
              <a:alphaOff val="-4000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Oválný popisek 5"/>
          <p:cNvSpPr/>
          <p:nvPr/>
        </p:nvSpPr>
        <p:spPr>
          <a:xfrm flipH="1">
            <a:off x="2051720" y="2708920"/>
            <a:ext cx="3168352" cy="2410564"/>
          </a:xfrm>
          <a:prstGeom prst="wedgeEllipseCallout">
            <a:avLst>
              <a:gd name="adj1" fmla="val -90728"/>
              <a:gd name="adj2" fmla="val 57163"/>
            </a:avLst>
          </a:prstGeom>
          <a:solidFill>
            <a:srgbClr val="66FF66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chemeClr val="tx2"/>
                </a:solidFill>
              </a:rPr>
              <a:t>Na shledanou v čase budoucím!</a:t>
            </a:r>
            <a:endParaRPr lang="cs-CZ" sz="2800" dirty="0">
              <a:ln>
                <a:solidFill>
                  <a:srgbClr val="002060"/>
                </a:solidFill>
              </a:ln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868</TotalTime>
  <Words>210</Words>
  <Application>Microsoft Office PowerPoint</Application>
  <PresentationFormat>Předvádění na obrazovce (4:3)</PresentationFormat>
  <Paragraphs>69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Slovesa</vt:lpstr>
      <vt:lpstr>ČAS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107</cp:revision>
  <dcterms:created xsi:type="dcterms:W3CDTF">2011-10-18T13:52:16Z</dcterms:created>
  <dcterms:modified xsi:type="dcterms:W3CDTF">2012-06-26T21:05:14Z</dcterms:modified>
</cp:coreProperties>
</file>