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311" r:id="rId2"/>
    <p:sldId id="312" r:id="rId3"/>
    <p:sldId id="256" r:id="rId4"/>
    <p:sldId id="296" r:id="rId5"/>
    <p:sldId id="307" r:id="rId6"/>
    <p:sldId id="308" r:id="rId7"/>
    <p:sldId id="309" r:id="rId8"/>
    <p:sldId id="306" r:id="rId9"/>
    <p:sldId id="310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17AB"/>
    <a:srgbClr val="F61616"/>
    <a:srgbClr val="66FF66"/>
    <a:srgbClr val="00CC00"/>
    <a:srgbClr val="FFFF99"/>
    <a:srgbClr val="F45C18"/>
    <a:srgbClr val="FFFF00"/>
    <a:srgbClr val="00FF00"/>
    <a:srgbClr val="08F81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48" d="100"/>
          <a:sy n="48" d="100"/>
        </p:scale>
        <p:origin x="-114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časy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7C0AA43-57D5-4FFE-B19E-41E5AD46EB26}" type="presOf" srcId="{D1D4F407-5343-4D3F-B5B9-D407B03CAEB4}" destId="{D005CE8C-CC26-4C3E-AC11-E15060ECD759}" srcOrd="0" destOrd="0" presId="urn:microsoft.com/office/officeart/2005/8/layout/target3"/>
    <dgm:cxn modelId="{394EB09C-8918-421F-9839-20EF30B8ACC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2ABD6C-258E-4075-8378-0B8472301710}" type="presOf" srcId="{D1B46980-6531-4606-95E6-44980827E919}" destId="{2BE915AB-18AA-4053-B92C-3BFC9ED204BB}" srcOrd="1" destOrd="0" presId="urn:microsoft.com/office/officeart/2005/8/layout/target3"/>
    <dgm:cxn modelId="{535C9C6B-3FB7-4276-B378-A2D3FE8B9C9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0C91D2-30B6-438B-A99B-0A8B18E38D1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ADE8F0-9D50-48BA-8531-F87B3C45CE5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3F2FC9-6E16-40CB-9871-C51F96D304F8}" type="presOf" srcId="{B651F6E3-6281-48DB-9319-2AEAFDAE7572}" destId="{619D679B-A015-4ECF-8348-D1034C574F40}" srcOrd="0" destOrd="0" presId="urn:microsoft.com/office/officeart/2005/8/layout/target3"/>
    <dgm:cxn modelId="{74C77541-075F-4F6C-8121-36DEFFD61761}" type="presOf" srcId="{D1D4F407-5343-4D3F-B5B9-D407B03CAEB4}" destId="{AED2198E-93D5-4001-81B4-73124B309672}" srcOrd="1" destOrd="0" presId="urn:microsoft.com/office/officeart/2005/8/layout/target3"/>
    <dgm:cxn modelId="{2A0F85B3-1D7C-402C-8B3B-83C49C24E5A5}" type="presOf" srcId="{D8197B8C-B260-4A16-BDF4-0947B075E274}" destId="{5A5FFA88-C948-4069-8E93-59FA12366E83}" srcOrd="1" destOrd="0" presId="urn:microsoft.com/office/officeart/2005/8/layout/target3"/>
    <dgm:cxn modelId="{97FA7072-5F0D-4665-9BA5-2F8A82DBC02C}" type="presOf" srcId="{4C35D32F-0EAB-4CD7-82EE-45574DC2A586}" destId="{890E4F0B-2866-4A3F-A3C7-2A14B1797930}" srcOrd="1" destOrd="0" presId="urn:microsoft.com/office/officeart/2005/8/layout/target3"/>
    <dgm:cxn modelId="{9A534140-2AC4-4494-B059-63CDBB4E9B42}" type="presOf" srcId="{4C35D32F-0EAB-4CD7-82EE-45574DC2A586}" destId="{8BEBB6EC-1DAA-4CAC-8A25-BC0FCBD5DBD5}" srcOrd="0" destOrd="0" presId="urn:microsoft.com/office/officeart/2005/8/layout/target3"/>
    <dgm:cxn modelId="{0C33F342-737D-47D1-8E52-E0BEEFCA33E7}" type="presParOf" srcId="{333A1088-737F-45CB-B68E-254E46348037}" destId="{F5ABB229-8D3B-4694-996A-96F23CF14429}" srcOrd="0" destOrd="0" presId="urn:microsoft.com/office/officeart/2005/8/layout/target3"/>
    <dgm:cxn modelId="{4ABCFAE2-A8A2-4AE4-911F-796D400772B4}" type="presParOf" srcId="{333A1088-737F-45CB-B68E-254E46348037}" destId="{F41139FD-01EE-4571-8B17-4FB00FC51163}" srcOrd="1" destOrd="0" presId="urn:microsoft.com/office/officeart/2005/8/layout/target3"/>
    <dgm:cxn modelId="{DBACD750-2CC3-419E-B824-702D4377DB4C}" type="presParOf" srcId="{333A1088-737F-45CB-B68E-254E46348037}" destId="{D005CE8C-CC26-4C3E-AC11-E15060ECD759}" srcOrd="2" destOrd="0" presId="urn:microsoft.com/office/officeart/2005/8/layout/target3"/>
    <dgm:cxn modelId="{010FE8A0-1319-46AE-A18E-A4D95AEFFF0F}" type="presParOf" srcId="{333A1088-737F-45CB-B68E-254E46348037}" destId="{2C702D82-9B77-49B7-9568-BB8EB47C3372}" srcOrd="3" destOrd="0" presId="urn:microsoft.com/office/officeart/2005/8/layout/target3"/>
    <dgm:cxn modelId="{1D2165E6-2913-476F-B5D5-3BF7FFB13CD5}" type="presParOf" srcId="{333A1088-737F-45CB-B68E-254E46348037}" destId="{A52A0455-90FF-4808-ABD0-F02540D31D5A}" srcOrd="4" destOrd="0" presId="urn:microsoft.com/office/officeart/2005/8/layout/target3"/>
    <dgm:cxn modelId="{B4DACEC9-3AB9-4C79-89FB-6039C418441C}" type="presParOf" srcId="{333A1088-737F-45CB-B68E-254E46348037}" destId="{6140AFEC-043D-4C43-A2F9-D0F5331DF3A3}" srcOrd="5" destOrd="0" presId="urn:microsoft.com/office/officeart/2005/8/layout/target3"/>
    <dgm:cxn modelId="{C2D79957-7801-4C8F-96A4-B0A55916AD16}" type="presParOf" srcId="{333A1088-737F-45CB-B68E-254E46348037}" destId="{9358AC05-5D7D-4327-9F80-1AD486AEA664}" srcOrd="6" destOrd="0" presId="urn:microsoft.com/office/officeart/2005/8/layout/target3"/>
    <dgm:cxn modelId="{149246E1-C158-446A-92AE-7C5A24B25095}" type="presParOf" srcId="{333A1088-737F-45CB-B68E-254E46348037}" destId="{313FC574-E1CD-4FB4-B054-0B805CE0447D}" srcOrd="7" destOrd="0" presId="urn:microsoft.com/office/officeart/2005/8/layout/target3"/>
    <dgm:cxn modelId="{0BCDB142-647F-421F-8DF4-4FA83E474262}" type="presParOf" srcId="{333A1088-737F-45CB-B68E-254E46348037}" destId="{619D679B-A015-4ECF-8348-D1034C574F40}" srcOrd="8" destOrd="0" presId="urn:microsoft.com/office/officeart/2005/8/layout/target3"/>
    <dgm:cxn modelId="{F1CEBDE0-8849-4C66-847B-34CBBDACA77B}" type="presParOf" srcId="{333A1088-737F-45CB-B68E-254E46348037}" destId="{322283A8-4A27-4CDA-BAE3-F381106A9174}" srcOrd="9" destOrd="0" presId="urn:microsoft.com/office/officeart/2005/8/layout/target3"/>
    <dgm:cxn modelId="{CD5B8B6D-83FA-4535-8A7A-3E669FBAC40B}" type="presParOf" srcId="{333A1088-737F-45CB-B68E-254E46348037}" destId="{FFC9F71D-1B4F-4AD9-A4A6-86ADEFC8AF5C}" srcOrd="10" destOrd="0" presId="urn:microsoft.com/office/officeart/2005/8/layout/target3"/>
    <dgm:cxn modelId="{6A3AB674-C107-4598-A6FF-98A46A2C4E74}" type="presParOf" srcId="{333A1088-737F-45CB-B68E-254E46348037}" destId="{25B08C86-7E15-44DC-BE7F-FFB55DD49D12}" srcOrd="11" destOrd="0" presId="urn:microsoft.com/office/officeart/2005/8/layout/target3"/>
    <dgm:cxn modelId="{9C1E4002-9FEF-4866-A678-BA945F409C98}" type="presParOf" srcId="{333A1088-737F-45CB-B68E-254E46348037}" destId="{76644BE8-9D7C-4C09-B250-3D10AF48CBB7}" srcOrd="12" destOrd="0" presId="urn:microsoft.com/office/officeart/2005/8/layout/target3"/>
    <dgm:cxn modelId="{9B95687B-AD6C-4B4F-BC47-2FB2732D3232}" type="presParOf" srcId="{333A1088-737F-45CB-B68E-254E46348037}" destId="{EE85B701-7295-41C0-BA7A-34D3756A2AE6}" srcOrd="13" destOrd="0" presId="urn:microsoft.com/office/officeart/2005/8/layout/target3"/>
    <dgm:cxn modelId="{3C25F8F2-01E1-4206-891F-F995A93A0F8C}" type="presParOf" srcId="{333A1088-737F-45CB-B68E-254E46348037}" destId="{8BEBB6EC-1DAA-4CAC-8A25-BC0FCBD5DBD5}" srcOrd="14" destOrd="0" presId="urn:microsoft.com/office/officeart/2005/8/layout/target3"/>
    <dgm:cxn modelId="{6EA738B4-B9A1-4D8C-8EEF-9113251513B1}" type="presParOf" srcId="{333A1088-737F-45CB-B68E-254E46348037}" destId="{AED2198E-93D5-4001-81B4-73124B309672}" srcOrd="15" destOrd="0" presId="urn:microsoft.com/office/officeart/2005/8/layout/target3"/>
    <dgm:cxn modelId="{303B6319-FB04-4294-AD6E-9093A278E9FA}" type="presParOf" srcId="{333A1088-737F-45CB-B68E-254E46348037}" destId="{2BE915AB-18AA-4053-B92C-3BFC9ED204BB}" srcOrd="16" destOrd="0" presId="urn:microsoft.com/office/officeart/2005/8/layout/target3"/>
    <dgm:cxn modelId="{16EA82F6-D808-4E0C-BDFA-C455C3B78BDC}" type="presParOf" srcId="{333A1088-737F-45CB-B68E-254E46348037}" destId="{6BB5E863-4638-4E1D-BFDE-399D028AC4ED}" srcOrd="17" destOrd="0" presId="urn:microsoft.com/office/officeart/2005/8/layout/target3"/>
    <dgm:cxn modelId="{EDF02444-3A65-41E1-A3DD-3BD5E53C2ABB}" type="presParOf" srcId="{333A1088-737F-45CB-B68E-254E46348037}" destId="{5A5FFA88-C948-4069-8E93-59FA12366E83}" srcOrd="18" destOrd="0" presId="urn:microsoft.com/office/officeart/2005/8/layout/target3"/>
    <dgm:cxn modelId="{3DCAFF17-D747-4C6F-8FB8-950DA2DE93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časy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pPr/>
              <a:t>30.6.2012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625780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8263575"/>
      </p:ext>
    </p:extLst>
  </p:cSld>
  <p:clrMapOvr>
    <a:masterClrMapping/>
  </p:clrMapOvr>
  <p:transition>
    <p:fade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tabulkách žáci časují sloveso STAVĚT v čase přítomném, minulém a budoucím. Vytiskneme snímky 4, 6 a 8.</a:t>
            </a:r>
          </a:p>
          <a:p>
            <a:r>
              <a:rPr lang="cs-CZ" sz="2400" dirty="0" smtClean="0"/>
              <a:t>Žáci </a:t>
            </a:r>
            <a:r>
              <a:rPr lang="cs-CZ" sz="2400" dirty="0" smtClean="0"/>
              <a:t>si </a:t>
            </a:r>
            <a:r>
              <a:rPr lang="cs-CZ" sz="2400" dirty="0" smtClean="0"/>
              <a:t>uvědomí, že sloveso BÝT je nedílnou součástí slovesného tvaru. V čase minulém upozorníme na shodu přísudku s podmětem (okrajově).</a:t>
            </a:r>
          </a:p>
          <a:p>
            <a:r>
              <a:rPr lang="cs-CZ" sz="2400" dirty="0" smtClean="0"/>
              <a:t>V čase budoucím srovnáme sloveso STAVĚT a POSTAVIT.</a:t>
            </a:r>
          </a:p>
          <a:p>
            <a:r>
              <a:rPr lang="cs-CZ" sz="2400" dirty="0" smtClean="0"/>
              <a:t>Společně </a:t>
            </a:r>
            <a:r>
              <a:rPr lang="cs-CZ" sz="2400" dirty="0"/>
              <a:t>zkontrolujeme </a:t>
            </a:r>
            <a:r>
              <a:rPr lang="cs-CZ" sz="2400" dirty="0" smtClean="0"/>
              <a:t>a doplníme </a:t>
            </a:r>
            <a:r>
              <a:rPr lang="cs-CZ" sz="2400" dirty="0"/>
              <a:t>výkladem.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9237682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</a:t>
            </a:r>
          </a:p>
        </p:txBody>
      </p:sp>
    </p:spTree>
    <p:extLst>
      <p:ext uri="{BB962C8B-B14F-4D97-AF65-F5344CB8AC3E}">
        <p14:creationId xmlns:p14="http://schemas.microsoft.com/office/powerpoint/2010/main" xmlns="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v čase přítomném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 		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56582687"/>
              </p:ext>
            </p:extLst>
          </p:nvPr>
        </p:nvGraphicFramePr>
        <p:xfrm>
          <a:off x="611560" y="1916832"/>
          <a:ext cx="4176465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94729"/>
                <a:gridCol w="1839269"/>
                <a:gridCol w="1742467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tvary slovesa STAVĚT (tvary jednoduché).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5248150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v čase přítomném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 		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526670798"/>
              </p:ext>
            </p:extLst>
          </p:nvPr>
        </p:nvGraphicFramePr>
        <p:xfrm>
          <a:off x="611560" y="1916832"/>
          <a:ext cx="4104455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84474"/>
                <a:gridCol w="1807557"/>
                <a:gridCol w="1712424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STAVÍM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STAVÍME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STAVÍŠ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STAVÍTE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STAVÍ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STAVÍ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tvary slovesa STAVĚT (tvary jednoduché).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652120" y="2348880"/>
            <a:ext cx="3096344" cy="1872208"/>
          </a:xfrm>
          <a:prstGeom prst="round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V OSOBNÍCH KONCOVKÁCH V ČASE PŘÍTOMNÉM JE VŽDY MĚKKÉ I/Í</a:t>
            </a:r>
          </a:p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!!!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32240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883778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v čase minulém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764704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277033108"/>
              </p:ext>
            </p:extLst>
          </p:nvPr>
        </p:nvGraphicFramePr>
        <p:xfrm>
          <a:off x="251519" y="1484784"/>
          <a:ext cx="6480721" cy="4320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2855"/>
                <a:gridCol w="2854038"/>
                <a:gridCol w="2703828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624069">
                <a:tc rowSpan="3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oni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62407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62406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ono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ona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88999" y="601997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tvary slovesa STAVĚT (tvary složené).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2603099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v čase minulém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764705"/>
            <a:ext cx="3189040" cy="72008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962492284"/>
              </p:ext>
            </p:extLst>
          </p:nvPr>
        </p:nvGraphicFramePr>
        <p:xfrm>
          <a:off x="251519" y="1484784"/>
          <a:ext cx="6480721" cy="4320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22855"/>
                <a:gridCol w="2854038"/>
                <a:gridCol w="2703828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STAVĚL 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STAVĚLI JSME 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STAVĚL</a:t>
                      </a:r>
                      <a:r>
                        <a:rPr lang="cs-CZ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STAVĚLI 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187220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STAVĚL (ON)</a:t>
                      </a:r>
                    </a:p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STAVĚLA (ONA)</a:t>
                      </a:r>
                    </a:p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STAVĚLO (ONO)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STAVĚLI (ONI)</a:t>
                      </a:r>
                    </a:p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STAVĚLY (ONY)</a:t>
                      </a:r>
                    </a:p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STAVĚLA (ONA)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5877272"/>
            <a:ext cx="8568952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Minulý čas tvoří </a:t>
            </a:r>
            <a:r>
              <a:rPr lang="cs-CZ" sz="2400" b="1" dirty="0" smtClean="0"/>
              <a:t>příčestí minulé</a:t>
            </a:r>
            <a:r>
              <a:rPr lang="cs-CZ" sz="2400" dirty="0" smtClean="0"/>
              <a:t>, které končí na </a:t>
            </a:r>
            <a:r>
              <a:rPr lang="cs-CZ" sz="2400" b="1" dirty="0" smtClean="0"/>
              <a:t>-l, -la, -</a:t>
            </a:r>
            <a:r>
              <a:rPr lang="cs-CZ" sz="2400" b="1" dirty="0" err="1" smtClean="0"/>
              <a:t>lo</a:t>
            </a:r>
            <a:r>
              <a:rPr lang="cs-CZ" sz="2400" b="1" dirty="0" smtClean="0"/>
              <a:t>, -</a:t>
            </a:r>
            <a:r>
              <a:rPr lang="cs-CZ" sz="2400" b="1" dirty="0" err="1" smtClean="0"/>
              <a:t>li</a:t>
            </a:r>
            <a:r>
              <a:rPr lang="cs-CZ" sz="2400" b="1" dirty="0" smtClean="0"/>
              <a:t>, -</a:t>
            </a:r>
            <a:r>
              <a:rPr lang="cs-CZ" sz="2400" b="1" dirty="0" err="1" smtClean="0"/>
              <a:t>ly</a:t>
            </a:r>
            <a:r>
              <a:rPr lang="cs-CZ" sz="2400" b="1" dirty="0" smtClean="0"/>
              <a:t>, -la </a:t>
            </a:r>
          </a:p>
          <a:p>
            <a:r>
              <a:rPr lang="cs-CZ" sz="2400" dirty="0" smtClean="0"/>
              <a:t>a tvary slovesa </a:t>
            </a:r>
            <a:r>
              <a:rPr lang="cs-CZ" sz="2400" b="1" dirty="0" smtClean="0"/>
              <a:t>být.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876256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76256" y="1988840"/>
            <a:ext cx="2160240" cy="1800200"/>
          </a:xfrm>
          <a:prstGeom prst="round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rgbClr val="C00000"/>
                </a:solidFill>
              </a:rPr>
              <a:t>Pozor, 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3</a:t>
            </a:r>
            <a:r>
              <a:rPr lang="cs-CZ" sz="2400" dirty="0">
                <a:solidFill>
                  <a:srgbClr val="C00000"/>
                </a:solidFill>
              </a:rPr>
              <a:t>. osoba se liší podle rodu podmětu!</a:t>
            </a:r>
          </a:p>
        </p:txBody>
      </p:sp>
    </p:spTree>
    <p:extLst>
      <p:ext uri="{BB962C8B-B14F-4D97-AF65-F5344CB8AC3E}">
        <p14:creationId xmlns:p14="http://schemas.microsoft.com/office/powerpoint/2010/main" xmlns="" val="333565048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 v čase BUDOUCÍM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833462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			POSTAVIT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7370007"/>
              </p:ext>
            </p:extLst>
          </p:nvPr>
        </p:nvGraphicFramePr>
        <p:xfrm>
          <a:off x="215515" y="1556792"/>
          <a:ext cx="4392489" cy="439248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25490"/>
                <a:gridCol w="1934404"/>
                <a:gridCol w="1832595"/>
              </a:tblGrid>
              <a:tr h="1161057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10728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683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9024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40010" y="609329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Doplňte tvary slovesa stavět (složené) a postavit (jednoduché).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828889956"/>
              </p:ext>
            </p:extLst>
          </p:nvPr>
        </p:nvGraphicFramePr>
        <p:xfrm>
          <a:off x="4716016" y="1556792"/>
          <a:ext cx="4320480" cy="439248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15236"/>
                <a:gridCol w="1902692"/>
                <a:gridCol w="1802552"/>
              </a:tblGrid>
              <a:tr h="1161057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10728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683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9024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7870486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  v čase BUDOUCÍM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833462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STAVĚT			POSTAVIT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86598340"/>
              </p:ext>
            </p:extLst>
          </p:nvPr>
        </p:nvGraphicFramePr>
        <p:xfrm>
          <a:off x="215515" y="1988840"/>
          <a:ext cx="4392489" cy="332968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25490"/>
                <a:gridCol w="1934404"/>
                <a:gridCol w="1832595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BUDU STAVĚT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BUDEME STAVĚT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BUDEŠ STAVĚT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BUDETE STAVĚT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BUDE STAVĚT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BUDOU STAVĚT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5445224"/>
            <a:ext cx="4428492" cy="461665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TVARY SLOŽENÉ = BÝT a INFINITIV</a:t>
            </a:r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593738799"/>
              </p:ext>
            </p:extLst>
          </p:nvPr>
        </p:nvGraphicFramePr>
        <p:xfrm>
          <a:off x="4716016" y="1988840"/>
          <a:ext cx="4320480" cy="331236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15236"/>
                <a:gridCol w="1902692"/>
                <a:gridCol w="1802552"/>
              </a:tblGrid>
              <a:tr h="875552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80900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POSTAVÍM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POSTAVÍME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56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POSTAVÍŠ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POSTAVÍTE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221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POSTAVÍ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POSTAVÍ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7020272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5445224"/>
            <a:ext cx="4320480" cy="1200329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TVARY JEDNODUCHÉ - U SLOVES, KTERÁ NEMOHOU VYJÁDŘIT PŘÍTOMNOST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045388"/>
            <a:ext cx="4428492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KTERÉ SLOVESO URČUJE OSOBU A ČÍSLO?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KTERÉ URČUJE VÝZNAM?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0951629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Muž hloupý stavěl dům svůj </a:t>
            </a:r>
            <a:r>
              <a:rPr lang="cs-CZ" sz="280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na písku…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981</TotalTime>
  <Words>399</Words>
  <Application>Microsoft Office PowerPoint</Application>
  <PresentationFormat>Předvádění na obrazovce (4:3)</PresentationFormat>
  <Paragraphs>121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Anotace:</vt:lpstr>
      <vt:lpstr>Slovesa</vt:lpstr>
      <vt:lpstr>Časování sloves v čase přítomném</vt:lpstr>
      <vt:lpstr>Časování sloves v čase přítomném</vt:lpstr>
      <vt:lpstr>Časování sloves v čase minulém</vt:lpstr>
      <vt:lpstr>Časování sloves v čase minulém</vt:lpstr>
      <vt:lpstr>Časování sloves  v čase BUDOUCÍM</vt:lpstr>
      <vt:lpstr>Časování sloves  v čase BUDOUCÍM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Vaše jméno</cp:lastModifiedBy>
  <cp:revision>116</cp:revision>
  <dcterms:created xsi:type="dcterms:W3CDTF">2011-10-18T13:52:16Z</dcterms:created>
  <dcterms:modified xsi:type="dcterms:W3CDTF">2012-06-30T15:14:55Z</dcterms:modified>
</cp:coreProperties>
</file>