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307" r:id="rId2"/>
    <p:sldId id="308" r:id="rId3"/>
    <p:sldId id="256" r:id="rId4"/>
    <p:sldId id="300" r:id="rId5"/>
    <p:sldId id="301" r:id="rId6"/>
    <p:sldId id="296" r:id="rId7"/>
    <p:sldId id="295" r:id="rId8"/>
    <p:sldId id="302" r:id="rId9"/>
    <p:sldId id="303" r:id="rId10"/>
    <p:sldId id="304" r:id="rId11"/>
    <p:sldId id="306" r:id="rId12"/>
    <p:sldId id="305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C17AB"/>
    <a:srgbClr val="F61616"/>
    <a:srgbClr val="66FF66"/>
    <a:srgbClr val="00CC00"/>
    <a:srgbClr val="FFFF99"/>
    <a:srgbClr val="F45C18"/>
    <a:srgbClr val="FFFF00"/>
    <a:srgbClr val="00FF00"/>
    <a:srgbClr val="08F81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590" autoAdjust="0"/>
  </p:normalViewPr>
  <p:slideViewPr>
    <p:cSldViewPr>
      <p:cViewPr varScale="1">
        <p:scale>
          <a:sx n="67" d="100"/>
          <a:sy n="67" d="100"/>
        </p:scale>
        <p:origin x="-522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NÁZEV:VY_32_INOVACE_3.2.9.1.D14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Dočkalová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SLOVESA </a:t>
          </a:r>
          <a:r>
            <a:rPr lang="cs-CZ" sz="2000" dirty="0" smtClean="0"/>
            <a:t>časování BÝT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9E78B8F-4CD8-46B1-BD17-2FDFDCAD7965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A4EF06F-5E9C-43C8-BE71-6E7B864E0CB6}" type="presOf" srcId="{B651F6E3-6281-48DB-9319-2AEAFDAE7572}" destId="{619D679B-A015-4ECF-8348-D1034C574F40}" srcOrd="0" destOrd="0" presId="urn:microsoft.com/office/officeart/2005/8/layout/target3"/>
    <dgm:cxn modelId="{FC43A578-3EFA-4DB9-825D-344AAB04A358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C047E61-86C7-4D41-B552-B39E320E27A6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F2EE076-12E3-4485-A979-2B54340A5D56}" type="presOf" srcId="{D1D4F407-5343-4D3F-B5B9-D407B03CAEB4}" destId="{AED2198E-93D5-4001-81B4-73124B309672}" srcOrd="1" destOrd="0" presId="urn:microsoft.com/office/officeart/2005/8/layout/target3"/>
    <dgm:cxn modelId="{DAC23A59-2F04-4709-99C6-DBCDC6E268D4}" type="presOf" srcId="{4C35D32F-0EAB-4CD7-82EE-45574DC2A586}" destId="{8BEBB6EC-1DAA-4CAC-8A25-BC0FCBD5DBD5}" srcOrd="0" destOrd="0" presId="urn:microsoft.com/office/officeart/2005/8/layout/target3"/>
    <dgm:cxn modelId="{3C9F7F97-5CE0-4ABF-B883-2134CD245284}" type="presOf" srcId="{D1B46980-6531-4606-95E6-44980827E919}" destId="{6140AFEC-043D-4C43-A2F9-D0F5331DF3A3}" srcOrd="0" destOrd="0" presId="urn:microsoft.com/office/officeart/2005/8/layout/target3"/>
    <dgm:cxn modelId="{202A50F2-2AFB-4CE8-A747-780AA4787F4E}" type="presOf" srcId="{D1D4F407-5343-4D3F-B5B9-D407B03CAEB4}" destId="{D005CE8C-CC26-4C3E-AC11-E15060ECD759}" srcOrd="0" destOrd="0" presId="urn:microsoft.com/office/officeart/2005/8/layout/target3"/>
    <dgm:cxn modelId="{8C729521-C92F-4849-9B0C-2C251C466C8D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DF5F19B-BB9A-4C73-A609-96BDCD2D7055}" type="presOf" srcId="{757F3AB3-0718-4624-B441-E567A8F0AB56}" destId="{333A1088-737F-45CB-B68E-254E46348037}" srcOrd="0" destOrd="0" presId="urn:microsoft.com/office/officeart/2005/8/layout/target3"/>
    <dgm:cxn modelId="{C5A4B0FB-1083-4FAB-A1B0-168771875F62}" type="presOf" srcId="{D8197B8C-B260-4A16-BDF4-0947B075E274}" destId="{5A5FFA88-C948-4069-8E93-59FA12366E83}" srcOrd="1" destOrd="0" presId="urn:microsoft.com/office/officeart/2005/8/layout/target3"/>
    <dgm:cxn modelId="{0DE127DA-12D6-4F5E-958D-FF61F4CB6665}" type="presParOf" srcId="{333A1088-737F-45CB-B68E-254E46348037}" destId="{F5ABB229-8D3B-4694-996A-96F23CF14429}" srcOrd="0" destOrd="0" presId="urn:microsoft.com/office/officeart/2005/8/layout/target3"/>
    <dgm:cxn modelId="{C367E0BF-7FC0-4735-BECE-70CF45A1FFE5}" type="presParOf" srcId="{333A1088-737F-45CB-B68E-254E46348037}" destId="{F41139FD-01EE-4571-8B17-4FB00FC51163}" srcOrd="1" destOrd="0" presId="urn:microsoft.com/office/officeart/2005/8/layout/target3"/>
    <dgm:cxn modelId="{8168FADB-D324-4918-8BDA-BF5D41C69E97}" type="presParOf" srcId="{333A1088-737F-45CB-B68E-254E46348037}" destId="{D005CE8C-CC26-4C3E-AC11-E15060ECD759}" srcOrd="2" destOrd="0" presId="urn:microsoft.com/office/officeart/2005/8/layout/target3"/>
    <dgm:cxn modelId="{473ABD4F-E361-44D5-B2D3-85E781ABF170}" type="presParOf" srcId="{333A1088-737F-45CB-B68E-254E46348037}" destId="{2C702D82-9B77-49B7-9568-BB8EB47C3372}" srcOrd="3" destOrd="0" presId="urn:microsoft.com/office/officeart/2005/8/layout/target3"/>
    <dgm:cxn modelId="{D4968971-9A19-4E9C-87DA-F99B75ACFBE3}" type="presParOf" srcId="{333A1088-737F-45CB-B68E-254E46348037}" destId="{A52A0455-90FF-4808-ABD0-F02540D31D5A}" srcOrd="4" destOrd="0" presId="urn:microsoft.com/office/officeart/2005/8/layout/target3"/>
    <dgm:cxn modelId="{88330AA9-02C9-4C51-827A-593AF7506ED7}" type="presParOf" srcId="{333A1088-737F-45CB-B68E-254E46348037}" destId="{6140AFEC-043D-4C43-A2F9-D0F5331DF3A3}" srcOrd="5" destOrd="0" presId="urn:microsoft.com/office/officeart/2005/8/layout/target3"/>
    <dgm:cxn modelId="{8BEC1FD2-CBE0-4C5E-AC58-B7F02AE248CE}" type="presParOf" srcId="{333A1088-737F-45CB-B68E-254E46348037}" destId="{9358AC05-5D7D-4327-9F80-1AD486AEA664}" srcOrd="6" destOrd="0" presId="urn:microsoft.com/office/officeart/2005/8/layout/target3"/>
    <dgm:cxn modelId="{C81C2668-08A9-4231-B888-E33FE33ACA28}" type="presParOf" srcId="{333A1088-737F-45CB-B68E-254E46348037}" destId="{313FC574-E1CD-4FB4-B054-0B805CE0447D}" srcOrd="7" destOrd="0" presId="urn:microsoft.com/office/officeart/2005/8/layout/target3"/>
    <dgm:cxn modelId="{2FDF0A7C-AE07-49FE-A557-12F45CA07C1A}" type="presParOf" srcId="{333A1088-737F-45CB-B68E-254E46348037}" destId="{619D679B-A015-4ECF-8348-D1034C574F40}" srcOrd="8" destOrd="0" presId="urn:microsoft.com/office/officeart/2005/8/layout/target3"/>
    <dgm:cxn modelId="{FE14FE77-EE2B-4918-99C0-9E95E42A3973}" type="presParOf" srcId="{333A1088-737F-45CB-B68E-254E46348037}" destId="{322283A8-4A27-4CDA-BAE3-F381106A9174}" srcOrd="9" destOrd="0" presId="urn:microsoft.com/office/officeart/2005/8/layout/target3"/>
    <dgm:cxn modelId="{019E7413-F1CA-4FEB-9589-B219CF858152}" type="presParOf" srcId="{333A1088-737F-45CB-B68E-254E46348037}" destId="{FFC9F71D-1B4F-4AD9-A4A6-86ADEFC8AF5C}" srcOrd="10" destOrd="0" presId="urn:microsoft.com/office/officeart/2005/8/layout/target3"/>
    <dgm:cxn modelId="{6A7DFA0E-7160-412A-9361-DAACE3455006}" type="presParOf" srcId="{333A1088-737F-45CB-B68E-254E46348037}" destId="{25B08C86-7E15-44DC-BE7F-FFB55DD49D12}" srcOrd="11" destOrd="0" presId="urn:microsoft.com/office/officeart/2005/8/layout/target3"/>
    <dgm:cxn modelId="{D94D5296-A9BD-4258-85B8-F23FEF25ACC2}" type="presParOf" srcId="{333A1088-737F-45CB-B68E-254E46348037}" destId="{76644BE8-9D7C-4C09-B250-3D10AF48CBB7}" srcOrd="12" destOrd="0" presId="urn:microsoft.com/office/officeart/2005/8/layout/target3"/>
    <dgm:cxn modelId="{6B2E5830-C4B7-4CD8-9B22-A0D108061A00}" type="presParOf" srcId="{333A1088-737F-45CB-B68E-254E46348037}" destId="{EE85B701-7295-41C0-BA7A-34D3756A2AE6}" srcOrd="13" destOrd="0" presId="urn:microsoft.com/office/officeart/2005/8/layout/target3"/>
    <dgm:cxn modelId="{8CD8F71F-B602-4231-B64E-42997F65087B}" type="presParOf" srcId="{333A1088-737F-45CB-B68E-254E46348037}" destId="{8BEBB6EC-1DAA-4CAC-8A25-BC0FCBD5DBD5}" srcOrd="14" destOrd="0" presId="urn:microsoft.com/office/officeart/2005/8/layout/target3"/>
    <dgm:cxn modelId="{13A61EE1-D73D-405A-BD19-0744475603B6}" type="presParOf" srcId="{333A1088-737F-45CB-B68E-254E46348037}" destId="{AED2198E-93D5-4001-81B4-73124B309672}" srcOrd="15" destOrd="0" presId="urn:microsoft.com/office/officeart/2005/8/layout/target3"/>
    <dgm:cxn modelId="{4A511FEE-9E95-4632-B65E-13630307B2F2}" type="presParOf" srcId="{333A1088-737F-45CB-B68E-254E46348037}" destId="{2BE915AB-18AA-4053-B92C-3BFC9ED204BB}" srcOrd="16" destOrd="0" presId="urn:microsoft.com/office/officeart/2005/8/layout/target3"/>
    <dgm:cxn modelId="{A37DF5ED-7566-4E31-8656-9EF5B2EDA4B7}" type="presParOf" srcId="{333A1088-737F-45CB-B68E-254E46348037}" destId="{6BB5E863-4638-4E1D-BFDE-399D028AC4ED}" srcOrd="17" destOrd="0" presId="urn:microsoft.com/office/officeart/2005/8/layout/target3"/>
    <dgm:cxn modelId="{CE9F7BEA-E415-414C-90D9-60E165CBDA04}" type="presParOf" srcId="{333A1088-737F-45CB-B68E-254E46348037}" destId="{5A5FFA88-C948-4069-8E93-59FA12366E83}" srcOrd="18" destOrd="0" presId="urn:microsoft.com/office/officeart/2005/8/layout/target3"/>
    <dgm:cxn modelId="{13789F7D-E579-4736-B14F-1CE05011135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Dočkalová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NÁZEV:VY_32_INOVACE_3.2.9.1.D14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SLOVESA </a:t>
          </a:r>
          <a:r>
            <a:rPr lang="cs-CZ" sz="2000" kern="1200" dirty="0" smtClean="0"/>
            <a:t>časování BÝT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E1780B-B84E-42A7-88FE-CE1DD92B3921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C68841-9818-4F1A-803B-A4E885EB5F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249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603975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649933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473457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645884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821663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483591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720000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57559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91734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12086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54157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902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/>
    <p:sndAc>
      <p:stSnd>
        <p:snd r:embed="rId13" name="type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6476972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1990138"/>
      </p:ext>
    </p:extLst>
  </p:cSld>
  <p:clrMapOvr>
    <a:masterClrMapping/>
  </p:clrMapOvr>
  <p:transition>
    <p:fade/>
    <p:sndAc>
      <p:stSnd>
        <p:snd r:embed="rId3" name="type.wav"/>
      </p:stSnd>
    </p:sndAc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844824"/>
            <a:ext cx="82809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Žáci časují sloveso BÝT v čase přítomném, minulém a budoucím.</a:t>
            </a:r>
          </a:p>
          <a:p>
            <a:r>
              <a:rPr lang="cs-CZ" sz="2400" dirty="0" smtClean="0"/>
              <a:t>Na začátku hledají infinitiv k různým slovesným tvarům slovesa BÝT. Všimneme si, čím se v čase minulém liší jednotlivé osoby, co se nemění?</a:t>
            </a:r>
          </a:p>
          <a:p>
            <a:r>
              <a:rPr lang="cs-CZ" sz="2400" dirty="0" smtClean="0"/>
              <a:t>Snímky 4, 6, 8 a </a:t>
            </a:r>
            <a:r>
              <a:rPr lang="cs-CZ" sz="2400" smtClean="0"/>
              <a:t>11 vytiskneme.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42568719"/>
      </p:ext>
    </p:extLst>
  </p:cSld>
  <p:clrMapOvr>
    <a:masterClrMapping/>
  </p:clrMapOvr>
  <p:transition>
    <p:fade/>
    <p:sndAc>
      <p:stSnd>
        <p:snd r:embed="rId2" name="type.wav"/>
      </p:stSnd>
    </p:sndAc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340768"/>
            <a:ext cx="7918648" cy="2376263"/>
          </a:xfrm>
        </p:spPr>
        <p:txBody>
          <a:bodyPr>
            <a:noAutofit/>
          </a:bodyPr>
          <a:lstStyle/>
          <a:p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tx2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Slovesa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chemeClr val="tx2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996952"/>
            <a:ext cx="6400800" cy="17526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</a:t>
            </a:r>
            <a:endParaRPr lang="cs-CZ" sz="4400" b="1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44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Časování slovesa BÝT</a:t>
            </a:r>
          </a:p>
        </p:txBody>
      </p:sp>
    </p:spTree>
    <p:extLst>
      <p:ext uri="{BB962C8B-B14F-4D97-AF65-F5344CB8AC3E}">
        <p14:creationId xmlns:p14="http://schemas.microsoft.com/office/powerpoint/2010/main" val="2102986376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Najdi infinitiv (neurčitý tvar) k těmto slovesným tvarům: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jsem		jsi	je	jsme		jste	 	jsou	byl jsem		byl jsi		byl	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byla		bylo		byli jsme	byli jste	byli 	byly		byla		budu		budeš bude		budeme	budete	budou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699792" y="5589240"/>
            <a:ext cx="3744416" cy="864096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>
                  <a:solidFill>
                    <a:srgbClr val="C00000"/>
                  </a:solidFill>
                </a:ln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INFINITIV =</a:t>
            </a:r>
            <a:endParaRPr lang="cs-CZ" sz="3200" b="1" spc="50" dirty="0">
              <a:ln w="11430">
                <a:solidFill>
                  <a:srgbClr val="C00000"/>
                </a:solidFill>
              </a:ln>
              <a:solidFill>
                <a:srgbClr val="C0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54729474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Najdi infinitiv (neurčitý tvar) k těmto slovesným tvarům: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jsem		jsi	je	jsme		jste	 	jsou	byl jsem		byl jsi		byl	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byla		bylo		byli jsme	byli jste	byli 	byly		byla		budu		budeš bude		budeme	budete	budou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699792" y="5589240"/>
            <a:ext cx="3744416" cy="864096"/>
          </a:xfrm>
          <a:prstGeom prst="rect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>
                  <a:solidFill>
                    <a:srgbClr val="C00000"/>
                  </a:solidFill>
                </a:ln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INFINITIV =    </a:t>
            </a:r>
            <a:r>
              <a:rPr lang="cs-CZ" sz="3200" b="1" spc="300" dirty="0" smtClean="0">
                <a:ln w="11430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BÝT</a:t>
            </a:r>
            <a:endParaRPr lang="cs-CZ" sz="3200" b="1" spc="50" dirty="0">
              <a:ln w="11430" cmpd="sng">
                <a:solidFill>
                  <a:schemeClr val="tx2">
                    <a:lumMod val="60000"/>
                    <a:lumOff val="40000"/>
                  </a:schemeClr>
                </a:solidFill>
                <a:prstDash val="solid"/>
                <a:miter lim="800000"/>
              </a:ln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84763959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690"/>
            <a:ext cx="8229600" cy="850106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Časování slovesa BÝT v čase přítomném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	BÝT 			či 		NEBÝT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5456322"/>
              </p:ext>
            </p:extLst>
          </p:nvPr>
        </p:nvGraphicFramePr>
        <p:xfrm>
          <a:off x="611560" y="1916832"/>
          <a:ext cx="3096344" cy="325657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40919"/>
                <a:gridCol w="1363596"/>
                <a:gridCol w="1291829"/>
              </a:tblGrid>
              <a:tr h="860804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79538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80830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39761439"/>
              </p:ext>
            </p:extLst>
          </p:nvPr>
        </p:nvGraphicFramePr>
        <p:xfrm>
          <a:off x="5292080" y="1988840"/>
          <a:ext cx="3106688" cy="322067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42392"/>
                <a:gridCol w="1368152"/>
                <a:gridCol w="1296144"/>
              </a:tblGrid>
              <a:tr h="799238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79923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79923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79923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5445224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Doplňte tvary slovesa BÝT a NEBÝT (tvary jednoduché).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52481503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690"/>
            <a:ext cx="8229600" cy="850106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Časování slovesa BÝT v čase přítomném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	BÝT 		či 		NEBÝT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61607667"/>
              </p:ext>
            </p:extLst>
          </p:nvPr>
        </p:nvGraphicFramePr>
        <p:xfrm>
          <a:off x="611560" y="2060848"/>
          <a:ext cx="3096344" cy="303370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40919"/>
                <a:gridCol w="1363596"/>
                <a:gridCol w="1291829"/>
              </a:tblGrid>
              <a:tr h="657440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6574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JSEM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JSME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81337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JSI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JSTE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73992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JE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JSOU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05047792"/>
              </p:ext>
            </p:extLst>
          </p:nvPr>
        </p:nvGraphicFramePr>
        <p:xfrm>
          <a:off x="5292080" y="1988840"/>
          <a:ext cx="3106688" cy="322067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42392"/>
                <a:gridCol w="1368152"/>
                <a:gridCol w="1296144"/>
              </a:tblGrid>
              <a:tr h="799238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79923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NEJSEM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NEJSME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79923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NEJSI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NEJSTE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79923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NENÍ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NEJSOU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Zaoblený obdélník 5"/>
          <p:cNvSpPr/>
          <p:nvPr/>
        </p:nvSpPr>
        <p:spPr>
          <a:xfrm>
            <a:off x="6732240" y="908720"/>
            <a:ext cx="2016224" cy="792088"/>
          </a:xfrm>
          <a:prstGeom prst="roundRect">
            <a:avLst/>
          </a:prstGeom>
          <a:solidFill>
            <a:srgbClr val="F61616">
              <a:alpha val="38000"/>
            </a:srgb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ŘEŠENÍ</a:t>
            </a:r>
            <a:endParaRPr lang="cs-CZ" sz="2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6080591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690"/>
            <a:ext cx="8229600" cy="850106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Časování slovesa BÝT v čase minulém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	BÝT 			či 		NEBÝT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53775750"/>
              </p:ext>
            </p:extLst>
          </p:nvPr>
        </p:nvGraphicFramePr>
        <p:xfrm>
          <a:off x="251519" y="1916832"/>
          <a:ext cx="3888433" cy="325657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53713"/>
                <a:gridCol w="1712423"/>
                <a:gridCol w="1622297"/>
              </a:tblGrid>
              <a:tr h="860804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79538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marL="180000" marR="90000" marT="46800" marB="46800" anchor="ctr"/>
                </a:tc>
                <a:tc>
                  <a:txBody>
                    <a:bodyPr/>
                    <a:lstStyle/>
                    <a:p>
                      <a:pPr algn="l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marL="180000" marR="90000" marT="46800" marB="46800" anchor="ctr"/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marL="180000" marR="90000" marT="46800" marB="46800" anchor="ctr"/>
                </a:tc>
                <a:tc>
                  <a:txBody>
                    <a:bodyPr/>
                    <a:lstStyle/>
                    <a:p>
                      <a:pPr algn="l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marL="180000" marR="90000" marT="46800" marB="46800" anchor="ctr"/>
                </a:tc>
              </a:tr>
              <a:tr h="80830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marL="180000" marR="90000" marT="46800" marB="46800" anchor="ctr"/>
                </a:tc>
                <a:tc>
                  <a:txBody>
                    <a:bodyPr/>
                    <a:lstStyle/>
                    <a:p>
                      <a:pPr algn="l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marL="180000" marR="90000" marT="46800" marB="46800" anchor="ctr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5445224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Doplňte tvary slovesa BÝT a NEBÝT (tvary složené).</a:t>
            </a:r>
            <a:endParaRPr lang="cs-CZ" sz="2400" dirty="0"/>
          </a:p>
        </p:txBody>
      </p:sp>
      <p:graphicFrame>
        <p:nvGraphicFramePr>
          <p:cNvPr id="8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85484384"/>
              </p:ext>
            </p:extLst>
          </p:nvPr>
        </p:nvGraphicFramePr>
        <p:xfrm>
          <a:off x="4644008" y="1916832"/>
          <a:ext cx="4104456" cy="325657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84475"/>
                <a:gridCol w="1807557"/>
                <a:gridCol w="1712424"/>
              </a:tblGrid>
              <a:tr h="860804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79538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marL="180000" marR="90000" marT="46800" marB="46800" anchor="ctr"/>
                </a:tc>
                <a:tc>
                  <a:txBody>
                    <a:bodyPr/>
                    <a:lstStyle/>
                    <a:p>
                      <a:pPr algn="l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marL="180000" marR="90000" marT="46800" marB="46800" anchor="ctr"/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marL="180000" marR="90000" marT="46800" marB="46800" anchor="ctr"/>
                </a:tc>
                <a:tc>
                  <a:txBody>
                    <a:bodyPr/>
                    <a:lstStyle/>
                    <a:p>
                      <a:pPr algn="l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marL="180000" marR="90000" marT="46800" marB="46800" anchor="ctr"/>
                </a:tc>
              </a:tr>
              <a:tr h="80830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marL="180000" marR="90000" marT="46800" marB="46800" anchor="ctr"/>
                </a:tc>
                <a:tc>
                  <a:txBody>
                    <a:bodyPr/>
                    <a:lstStyle/>
                    <a:p>
                      <a:pPr algn="l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marL="180000" marR="90000" marT="46800" marB="4680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34420994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690"/>
            <a:ext cx="8229600" cy="850106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Časování slovesa BÝT v čase minulém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	BÝT 		či 		NEBÝT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40525082"/>
              </p:ext>
            </p:extLst>
          </p:nvPr>
        </p:nvGraphicFramePr>
        <p:xfrm>
          <a:off x="251519" y="1916832"/>
          <a:ext cx="3888433" cy="325657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53713"/>
                <a:gridCol w="1712423"/>
                <a:gridCol w="1622297"/>
              </a:tblGrid>
              <a:tr h="860804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79538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BYL JSEM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marL="180000" marR="90000" marT="46800" marB="468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BYLI JSME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marL="180000" marR="90000" marT="46800" marB="46800" anchor="ctr"/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BYL JSI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marL="180000" marR="90000" marT="46800" marB="468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BYLI JSTE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marL="180000" marR="90000" marT="46800" marB="46800" anchor="ctr"/>
                </a:tc>
              </a:tr>
              <a:tr h="80830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BYL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marL="180000" marR="90000" marT="46800" marB="468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BYLI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marL="180000" marR="90000" marT="46800" marB="46800" anchor="ctr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5445224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Doplňte tvary slovesa BÝT a NEBÝT (tvary složené).</a:t>
            </a:r>
            <a:endParaRPr lang="cs-CZ" sz="2400" dirty="0">
              <a:solidFill>
                <a:srgbClr val="C00000"/>
              </a:solidFill>
            </a:endParaRPr>
          </a:p>
        </p:txBody>
      </p:sp>
      <p:graphicFrame>
        <p:nvGraphicFramePr>
          <p:cNvPr id="8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27962082"/>
              </p:ext>
            </p:extLst>
          </p:nvPr>
        </p:nvGraphicFramePr>
        <p:xfrm>
          <a:off x="4355976" y="1916832"/>
          <a:ext cx="4680520" cy="325657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666507"/>
                <a:gridCol w="2061249"/>
                <a:gridCol w="1952764"/>
              </a:tblGrid>
              <a:tr h="860804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79538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NEBYL JSEM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marL="180000" marR="90000" marT="46800" marB="468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NEBYLI JSME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marL="180000" marR="90000" marT="46800" marB="46800" anchor="ctr"/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NEBYL JSI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marL="180000" marR="90000" marT="46800" marB="468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NEBYLI JSTE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marL="180000" marR="90000" marT="46800" marB="46800" anchor="ctr"/>
                </a:tc>
              </a:tr>
              <a:tr h="80830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NEBYL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marL="180000" marR="90000" marT="46800" marB="468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NEBYLI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marL="180000" marR="90000" marT="46800" marB="46800" anchor="ctr"/>
                </a:tc>
              </a:tr>
            </a:tbl>
          </a:graphicData>
        </a:graphic>
      </p:graphicFrame>
      <p:sp>
        <p:nvSpPr>
          <p:cNvPr id="7" name="Zaoblený obdélník 6"/>
          <p:cNvSpPr/>
          <p:nvPr/>
        </p:nvSpPr>
        <p:spPr>
          <a:xfrm>
            <a:off x="6732240" y="908720"/>
            <a:ext cx="2016224" cy="792088"/>
          </a:xfrm>
          <a:prstGeom prst="roundRect">
            <a:avLst/>
          </a:prstGeom>
          <a:solidFill>
            <a:srgbClr val="F61616">
              <a:alpha val="38000"/>
            </a:srgb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ŘEŠENÍ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11560" y="5906889"/>
            <a:ext cx="7920880" cy="618455"/>
          </a:xfrm>
          <a:prstGeom prst="roundRect">
            <a:avLst/>
          </a:prstGeom>
          <a:solidFill>
            <a:schemeClr val="accent6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ČÍM SE LIŠÍ OSOBY V JEDNOTLIVÝCH TVARECH?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7081474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690"/>
            <a:ext cx="8229600" cy="850106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Časování slovesa BÝT v čase minulém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	BÝT 		či 		NEBÝT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44222873"/>
              </p:ext>
            </p:extLst>
          </p:nvPr>
        </p:nvGraphicFramePr>
        <p:xfrm>
          <a:off x="251519" y="1916832"/>
          <a:ext cx="3888433" cy="325657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53713"/>
                <a:gridCol w="1712423"/>
                <a:gridCol w="1622297"/>
              </a:tblGrid>
              <a:tr h="860804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79538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BYL </a:t>
                      </a:r>
                      <a:r>
                        <a:rPr lang="cs-CZ" sz="2400" u="sng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JSEM</a:t>
                      </a:r>
                      <a:endParaRPr lang="cs-CZ" sz="2400" u="sng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marL="180000" marR="90000" marT="46800" marB="468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BYLI </a:t>
                      </a:r>
                      <a:r>
                        <a:rPr lang="cs-CZ" sz="2400" u="sng" dirty="0" smtClean="0">
                          <a:solidFill>
                            <a:srgbClr val="C00000"/>
                          </a:solidFill>
                        </a:rPr>
                        <a:t>JSME</a:t>
                      </a:r>
                      <a:endParaRPr lang="cs-CZ" sz="2400" u="sng" dirty="0">
                        <a:solidFill>
                          <a:srgbClr val="C00000"/>
                        </a:solidFill>
                      </a:endParaRPr>
                    </a:p>
                  </a:txBody>
                  <a:tcPr marL="180000" marR="90000" marT="46800" marB="46800" anchor="ctr"/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BYL </a:t>
                      </a:r>
                      <a:r>
                        <a:rPr lang="cs-CZ" sz="2400" u="sng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JSI</a:t>
                      </a:r>
                      <a:endParaRPr lang="cs-CZ" sz="2400" u="sng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marL="180000" marR="90000" marT="46800" marB="468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BYLI </a:t>
                      </a:r>
                      <a:r>
                        <a:rPr lang="cs-CZ" sz="2400" u="sng" dirty="0" smtClean="0">
                          <a:solidFill>
                            <a:srgbClr val="C00000"/>
                          </a:solidFill>
                        </a:rPr>
                        <a:t>JSTE</a:t>
                      </a:r>
                      <a:endParaRPr lang="cs-CZ" sz="2400" u="sng" dirty="0">
                        <a:solidFill>
                          <a:srgbClr val="C00000"/>
                        </a:solidFill>
                      </a:endParaRPr>
                    </a:p>
                  </a:txBody>
                  <a:tcPr marL="180000" marR="90000" marT="46800" marB="46800" anchor="ctr"/>
                </a:tc>
              </a:tr>
              <a:tr h="80830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BYL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marL="180000" marR="90000" marT="46800" marB="468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BYLI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marL="180000" marR="90000" marT="46800" marB="46800" anchor="ctr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5445224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Doplňte tvary slovesa BÝT a NEBÝT (tvary složené).</a:t>
            </a:r>
            <a:endParaRPr lang="cs-CZ" sz="2400" dirty="0">
              <a:solidFill>
                <a:srgbClr val="C00000"/>
              </a:solidFill>
            </a:endParaRPr>
          </a:p>
        </p:txBody>
      </p:sp>
      <p:graphicFrame>
        <p:nvGraphicFramePr>
          <p:cNvPr id="8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17350159"/>
              </p:ext>
            </p:extLst>
          </p:nvPr>
        </p:nvGraphicFramePr>
        <p:xfrm>
          <a:off x="4355976" y="1916832"/>
          <a:ext cx="4680520" cy="325657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666507"/>
                <a:gridCol w="2061249"/>
                <a:gridCol w="1952764"/>
              </a:tblGrid>
              <a:tr h="860804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79538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NEBYL </a:t>
                      </a:r>
                      <a:r>
                        <a:rPr lang="cs-CZ" sz="2400" u="sng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JSEM</a:t>
                      </a:r>
                      <a:endParaRPr lang="cs-CZ" sz="2400" u="sng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marL="180000" marR="90000" marT="46800" marB="468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NEBYLI </a:t>
                      </a:r>
                      <a:r>
                        <a:rPr lang="cs-CZ" sz="2400" u="sng" dirty="0" smtClean="0">
                          <a:solidFill>
                            <a:srgbClr val="C00000"/>
                          </a:solidFill>
                        </a:rPr>
                        <a:t>JSME</a:t>
                      </a:r>
                      <a:endParaRPr lang="cs-CZ" sz="2400" u="sng" dirty="0">
                        <a:solidFill>
                          <a:srgbClr val="C00000"/>
                        </a:solidFill>
                      </a:endParaRPr>
                    </a:p>
                  </a:txBody>
                  <a:tcPr marL="180000" marR="90000" marT="46800" marB="46800" anchor="ctr"/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NEBYL </a:t>
                      </a:r>
                      <a:r>
                        <a:rPr lang="cs-CZ" sz="2400" u="sng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JSI</a:t>
                      </a:r>
                      <a:endParaRPr lang="cs-CZ" sz="2400" u="sng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marL="180000" marR="90000" marT="46800" marB="468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NEBYLI </a:t>
                      </a:r>
                      <a:r>
                        <a:rPr lang="cs-CZ" sz="2400" u="sng" dirty="0" smtClean="0">
                          <a:solidFill>
                            <a:srgbClr val="C00000"/>
                          </a:solidFill>
                        </a:rPr>
                        <a:t>JSTE</a:t>
                      </a:r>
                      <a:endParaRPr lang="cs-CZ" sz="2400" u="sng" dirty="0">
                        <a:solidFill>
                          <a:srgbClr val="C00000"/>
                        </a:solidFill>
                      </a:endParaRPr>
                    </a:p>
                  </a:txBody>
                  <a:tcPr marL="180000" marR="90000" marT="46800" marB="46800" anchor="ctr"/>
                </a:tc>
              </a:tr>
              <a:tr h="80830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NEBYL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marL="180000" marR="90000" marT="46800" marB="468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NEBYLI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marL="180000" marR="90000" marT="46800" marB="46800" anchor="ctr"/>
                </a:tc>
              </a:tr>
            </a:tbl>
          </a:graphicData>
        </a:graphic>
      </p:graphicFrame>
      <p:sp>
        <p:nvSpPr>
          <p:cNvPr id="7" name="Zaoblený obdélník 6"/>
          <p:cNvSpPr/>
          <p:nvPr/>
        </p:nvSpPr>
        <p:spPr>
          <a:xfrm>
            <a:off x="6732240" y="908720"/>
            <a:ext cx="2016224" cy="792088"/>
          </a:xfrm>
          <a:prstGeom prst="roundRect">
            <a:avLst/>
          </a:prstGeom>
          <a:solidFill>
            <a:srgbClr val="F61616">
              <a:alpha val="38000"/>
            </a:srgb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ŘEŠENÍ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11560" y="5906889"/>
            <a:ext cx="7920880" cy="618455"/>
          </a:xfrm>
          <a:prstGeom prst="roundRect">
            <a:avLst/>
          </a:prstGeom>
          <a:solidFill>
            <a:schemeClr val="accent6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ČÍM SE LIŠÍ OSOBY V JEDNOTLIVÝCH TVARECH?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3187722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690"/>
            <a:ext cx="8229600" cy="850106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Časování slovesa BÝT v čase BUDOUCÍM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	BÝT 			či 		NEBÝT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34735233"/>
              </p:ext>
            </p:extLst>
          </p:nvPr>
        </p:nvGraphicFramePr>
        <p:xfrm>
          <a:off x="611560" y="1916832"/>
          <a:ext cx="3096344" cy="325657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40919"/>
                <a:gridCol w="1363596"/>
                <a:gridCol w="1291829"/>
              </a:tblGrid>
              <a:tr h="860804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79538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80830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56869964"/>
              </p:ext>
            </p:extLst>
          </p:nvPr>
        </p:nvGraphicFramePr>
        <p:xfrm>
          <a:off x="4644008" y="1988840"/>
          <a:ext cx="4248473" cy="322067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604983"/>
                <a:gridCol w="1870981"/>
                <a:gridCol w="1772509"/>
              </a:tblGrid>
              <a:tr h="799238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79923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79923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79923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5445224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Doplňte tvary slovesa BÝT a NEBÝT (tvary jednoduché).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8704861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690"/>
            <a:ext cx="8229600" cy="850106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Časování slovesa BÝT v čase BUDOUCÍM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	BÝT 			či 	NEBÝT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15624078"/>
              </p:ext>
            </p:extLst>
          </p:nvPr>
        </p:nvGraphicFramePr>
        <p:xfrm>
          <a:off x="611560" y="1916832"/>
          <a:ext cx="3096344" cy="325657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40919"/>
                <a:gridCol w="1363596"/>
                <a:gridCol w="1291829"/>
              </a:tblGrid>
              <a:tr h="860804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79538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BUDU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BUDEME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BUDEŠ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BUDETE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80830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BUDE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BUDOU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01370648"/>
              </p:ext>
            </p:extLst>
          </p:nvPr>
        </p:nvGraphicFramePr>
        <p:xfrm>
          <a:off x="4788024" y="1988840"/>
          <a:ext cx="4032450" cy="322067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74221"/>
                <a:gridCol w="1775847"/>
                <a:gridCol w="1682382"/>
              </a:tblGrid>
              <a:tr h="799238"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jednotné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Číslo množné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/>
                </a:tc>
              </a:tr>
              <a:tr h="79923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NEBUDU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NEBUDEME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79923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NEBUDEŠ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NEBUDETE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79923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FFFF99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rgbClr val="FFFF99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NEBUDE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NEBUDOU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5445224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Doplňte tvary slovesa BÝT a NEBÝT (tvary jednoduché).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732240" y="908720"/>
            <a:ext cx="2016224" cy="792088"/>
          </a:xfrm>
          <a:prstGeom prst="roundRect">
            <a:avLst/>
          </a:prstGeom>
          <a:solidFill>
            <a:srgbClr val="F61616">
              <a:alpha val="38000"/>
            </a:srgb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ŘEŠENÍ</a:t>
            </a:r>
            <a:endParaRPr lang="cs-CZ" sz="2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9142690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Citace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>
                <a:solidFill>
                  <a:schemeClr val="tx2"/>
                </a:solidFill>
              </a:rPr>
              <a:t>http://</a:t>
            </a:r>
            <a:r>
              <a:rPr lang="cs-CZ" i="1" dirty="0" smtClean="0">
                <a:solidFill>
                  <a:schemeClr val="tx2"/>
                </a:solidFill>
              </a:rPr>
              <a:t>office.microsoft.com/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321059" y="4255388"/>
            <a:ext cx="1872208" cy="1728192"/>
          </a:xfrm>
          <a:prstGeom prst="ellipse">
            <a:avLst/>
          </a:prstGeom>
          <a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2">
              <a:tint val="50000"/>
              <a:alpha val="90000"/>
              <a:hueOff val="-3809"/>
              <a:satOff val="-2729"/>
              <a:lumOff val="11191"/>
              <a:alphaOff val="-4000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6" name="Oválný popisek 5"/>
          <p:cNvSpPr/>
          <p:nvPr/>
        </p:nvSpPr>
        <p:spPr>
          <a:xfrm flipH="1">
            <a:off x="2051720" y="2708920"/>
            <a:ext cx="3168352" cy="2410564"/>
          </a:xfrm>
          <a:prstGeom prst="wedgeEllipseCallout">
            <a:avLst>
              <a:gd name="adj1" fmla="val -90728"/>
              <a:gd name="adj2" fmla="val 57163"/>
            </a:avLst>
          </a:prstGeom>
          <a:solidFill>
            <a:srgbClr val="66FF66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002060"/>
                  </a:solidFill>
                </a:ln>
                <a:solidFill>
                  <a:schemeClr val="tx2"/>
                </a:solidFill>
              </a:rPr>
              <a:t>Jak vám to šlo?</a:t>
            </a:r>
          </a:p>
          <a:p>
            <a:pPr algn="ctr"/>
            <a:r>
              <a:rPr lang="cs-CZ" sz="2800" dirty="0" smtClean="0">
                <a:ln>
                  <a:solidFill>
                    <a:srgbClr val="002060"/>
                  </a:solidFill>
                </a:ln>
                <a:solidFill>
                  <a:schemeClr val="tx2"/>
                </a:solidFill>
              </a:rPr>
              <a:t>Není pozdě honit Bycha…</a:t>
            </a:r>
            <a:endParaRPr lang="cs-CZ" sz="2800" dirty="0">
              <a:ln>
                <a:solidFill>
                  <a:srgbClr val="002060"/>
                </a:solidFill>
              </a:ln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5673818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862</TotalTime>
  <Words>454</Words>
  <Application>Microsoft Office PowerPoint</Application>
  <PresentationFormat>Předvádění na obrazovce (4:3)</PresentationFormat>
  <Paragraphs>170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Anotace:</vt:lpstr>
      <vt:lpstr>Slovesa</vt:lpstr>
      <vt:lpstr>Najdi infinitiv (neurčitý tvar) k těmto slovesným tvarům:</vt:lpstr>
      <vt:lpstr>Najdi infinitiv (neurčitý tvar) k těmto slovesným tvarům:</vt:lpstr>
      <vt:lpstr>Časování slovesa BÝT v čase přítomném</vt:lpstr>
      <vt:lpstr>Časování slovesa BÝT v čase přítomném</vt:lpstr>
      <vt:lpstr>Časování slovesa BÝT v čase minulém</vt:lpstr>
      <vt:lpstr>Časování slovesa BÝT v čase minulém</vt:lpstr>
      <vt:lpstr>Časování slovesa BÝT v čase minulém</vt:lpstr>
      <vt:lpstr>Časování slovesa BÝT v čase BUDOUCÍM</vt:lpstr>
      <vt:lpstr>Časování slovesa BÝT v čase BUDOUCÍM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Dočkalová Jana</dc:creator>
  <cp:lastModifiedBy>NTB3</cp:lastModifiedBy>
  <cp:revision>106</cp:revision>
  <dcterms:created xsi:type="dcterms:W3CDTF">2011-10-18T13:52:16Z</dcterms:created>
  <dcterms:modified xsi:type="dcterms:W3CDTF">2012-06-26T21:23:31Z</dcterms:modified>
</cp:coreProperties>
</file>