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15" r:id="rId2"/>
    <p:sldId id="316" r:id="rId3"/>
    <p:sldId id="256" r:id="rId4"/>
    <p:sldId id="300" r:id="rId5"/>
    <p:sldId id="303" r:id="rId6"/>
    <p:sldId id="304" r:id="rId7"/>
    <p:sldId id="306" r:id="rId8"/>
    <p:sldId id="307" r:id="rId9"/>
    <p:sldId id="308" r:id="rId10"/>
    <p:sldId id="309" r:id="rId11"/>
    <p:sldId id="310" r:id="rId12"/>
    <p:sldId id="314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00CC00"/>
    <a:srgbClr val="FFFF00"/>
    <a:srgbClr val="F45C18"/>
    <a:srgbClr val="F61616"/>
    <a:srgbClr val="66FF66"/>
    <a:srgbClr val="00FF00"/>
    <a:srgbClr val="08F813"/>
    <a:srgbClr val="4C17A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NÁZEV:VY_32_INOVACE_3.2.9.1.D16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SLOVESA jsem - sem, jsi - si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D4C1E7F-11C6-411D-8B35-305EC3B9E9CB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689A5D-C373-4217-B7DF-3C05E20FEF13}" type="presOf" srcId="{757F3AB3-0718-4624-B441-E567A8F0AB56}" destId="{333A1088-737F-45CB-B68E-254E46348037}" srcOrd="0" destOrd="0" presId="urn:microsoft.com/office/officeart/2005/8/layout/target3"/>
    <dgm:cxn modelId="{4B59FEA6-7112-40C4-B6A4-9F432B877D4D}" type="presOf" srcId="{D8197B8C-B260-4A16-BDF4-0947B075E274}" destId="{25B08C86-7E15-44DC-BE7F-FFB55DD49D12}" srcOrd="0" destOrd="0" presId="urn:microsoft.com/office/officeart/2005/8/layout/target3"/>
    <dgm:cxn modelId="{A9BFB4EB-B277-4320-8188-20BC03A1BB1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DD204D2-106D-4DEA-9AB7-7F0FBCA941B7}" type="presOf" srcId="{D1D4F407-5343-4D3F-B5B9-D407B03CAEB4}" destId="{D005CE8C-CC26-4C3E-AC11-E15060ECD759}" srcOrd="0" destOrd="0" presId="urn:microsoft.com/office/officeart/2005/8/layout/target3"/>
    <dgm:cxn modelId="{998A6E11-55BD-4BC9-967D-30CAB86CE03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6D5D231-EF58-463F-9110-2289024956A1}" type="presOf" srcId="{4C35D32F-0EAB-4CD7-82EE-45574DC2A586}" destId="{8BEBB6EC-1DAA-4CAC-8A25-BC0FCBD5DBD5}" srcOrd="0" destOrd="0" presId="urn:microsoft.com/office/officeart/2005/8/layout/target3"/>
    <dgm:cxn modelId="{CBFEAE18-70C4-4F8D-B8DC-EDCB7C5F1C1F}" type="presOf" srcId="{B651F6E3-6281-48DB-9319-2AEAFDAE7572}" destId="{6BB5E863-4638-4E1D-BFDE-399D028AC4ED}" srcOrd="1" destOrd="0" presId="urn:microsoft.com/office/officeart/2005/8/layout/target3"/>
    <dgm:cxn modelId="{49310ADA-C76E-456E-A9E9-9A54683370F8}" type="presOf" srcId="{4C35D32F-0EAB-4CD7-82EE-45574DC2A586}" destId="{890E4F0B-2866-4A3F-A3C7-2A14B1797930}" srcOrd="1" destOrd="0" presId="urn:microsoft.com/office/officeart/2005/8/layout/target3"/>
    <dgm:cxn modelId="{5625A669-ED3B-4031-AF01-9C63583168B3}" type="presOf" srcId="{D1B46980-6531-4606-95E6-44980827E919}" destId="{6140AFEC-043D-4C43-A2F9-D0F5331DF3A3}" srcOrd="0" destOrd="0" presId="urn:microsoft.com/office/officeart/2005/8/layout/target3"/>
    <dgm:cxn modelId="{9C0F8AED-B016-4461-A1DD-7FB88BBD4E7A}" type="presOf" srcId="{D1D4F407-5343-4D3F-B5B9-D407B03CAEB4}" destId="{AED2198E-93D5-4001-81B4-73124B309672}" srcOrd="1" destOrd="0" presId="urn:microsoft.com/office/officeart/2005/8/layout/target3"/>
    <dgm:cxn modelId="{0F548207-BA6C-4821-9D6B-9BB9D5DD1479}" type="presParOf" srcId="{333A1088-737F-45CB-B68E-254E46348037}" destId="{F5ABB229-8D3B-4694-996A-96F23CF14429}" srcOrd="0" destOrd="0" presId="urn:microsoft.com/office/officeart/2005/8/layout/target3"/>
    <dgm:cxn modelId="{F0261FE5-BD7E-4FDB-B104-255DFA97E08C}" type="presParOf" srcId="{333A1088-737F-45CB-B68E-254E46348037}" destId="{F41139FD-01EE-4571-8B17-4FB00FC51163}" srcOrd="1" destOrd="0" presId="urn:microsoft.com/office/officeart/2005/8/layout/target3"/>
    <dgm:cxn modelId="{957BD9B8-EEE4-4D8D-8D33-B62433392FA5}" type="presParOf" srcId="{333A1088-737F-45CB-B68E-254E46348037}" destId="{D005CE8C-CC26-4C3E-AC11-E15060ECD759}" srcOrd="2" destOrd="0" presId="urn:microsoft.com/office/officeart/2005/8/layout/target3"/>
    <dgm:cxn modelId="{0F289940-76AD-4EC6-AD37-AF9239BDD501}" type="presParOf" srcId="{333A1088-737F-45CB-B68E-254E46348037}" destId="{2C702D82-9B77-49B7-9568-BB8EB47C3372}" srcOrd="3" destOrd="0" presId="urn:microsoft.com/office/officeart/2005/8/layout/target3"/>
    <dgm:cxn modelId="{D9D30807-8F44-4324-8030-B6BF3E9BDC44}" type="presParOf" srcId="{333A1088-737F-45CB-B68E-254E46348037}" destId="{A52A0455-90FF-4808-ABD0-F02540D31D5A}" srcOrd="4" destOrd="0" presId="urn:microsoft.com/office/officeart/2005/8/layout/target3"/>
    <dgm:cxn modelId="{304216BF-BC30-455D-B2E2-7561BD2E88C6}" type="presParOf" srcId="{333A1088-737F-45CB-B68E-254E46348037}" destId="{6140AFEC-043D-4C43-A2F9-D0F5331DF3A3}" srcOrd="5" destOrd="0" presId="urn:microsoft.com/office/officeart/2005/8/layout/target3"/>
    <dgm:cxn modelId="{05AB0013-7ABE-425A-8031-25A4E54DEC3D}" type="presParOf" srcId="{333A1088-737F-45CB-B68E-254E46348037}" destId="{9358AC05-5D7D-4327-9F80-1AD486AEA664}" srcOrd="6" destOrd="0" presId="urn:microsoft.com/office/officeart/2005/8/layout/target3"/>
    <dgm:cxn modelId="{4B9A6A86-D7ED-45DE-8A62-6440D03FA7A4}" type="presParOf" srcId="{333A1088-737F-45CB-B68E-254E46348037}" destId="{313FC574-E1CD-4FB4-B054-0B805CE0447D}" srcOrd="7" destOrd="0" presId="urn:microsoft.com/office/officeart/2005/8/layout/target3"/>
    <dgm:cxn modelId="{5E8B4BAC-8DA0-41AC-8D28-C092DF247107}" type="presParOf" srcId="{333A1088-737F-45CB-B68E-254E46348037}" destId="{619D679B-A015-4ECF-8348-D1034C574F40}" srcOrd="8" destOrd="0" presId="urn:microsoft.com/office/officeart/2005/8/layout/target3"/>
    <dgm:cxn modelId="{F7ECE0D3-B4D5-47EB-88F4-0A2C8E6539C5}" type="presParOf" srcId="{333A1088-737F-45CB-B68E-254E46348037}" destId="{322283A8-4A27-4CDA-BAE3-F381106A9174}" srcOrd="9" destOrd="0" presId="urn:microsoft.com/office/officeart/2005/8/layout/target3"/>
    <dgm:cxn modelId="{03C171B8-E327-426F-A7BF-8FDED7B7AFB0}" type="presParOf" srcId="{333A1088-737F-45CB-B68E-254E46348037}" destId="{FFC9F71D-1B4F-4AD9-A4A6-86ADEFC8AF5C}" srcOrd="10" destOrd="0" presId="urn:microsoft.com/office/officeart/2005/8/layout/target3"/>
    <dgm:cxn modelId="{8B181DBA-F69C-415D-ACFE-2A24729437E8}" type="presParOf" srcId="{333A1088-737F-45CB-B68E-254E46348037}" destId="{25B08C86-7E15-44DC-BE7F-FFB55DD49D12}" srcOrd="11" destOrd="0" presId="urn:microsoft.com/office/officeart/2005/8/layout/target3"/>
    <dgm:cxn modelId="{955C72E7-C708-4BD1-8E67-9ACBCCC83F21}" type="presParOf" srcId="{333A1088-737F-45CB-B68E-254E46348037}" destId="{76644BE8-9D7C-4C09-B250-3D10AF48CBB7}" srcOrd="12" destOrd="0" presId="urn:microsoft.com/office/officeart/2005/8/layout/target3"/>
    <dgm:cxn modelId="{6A946570-6392-4000-9D7E-B2F5CD147D9A}" type="presParOf" srcId="{333A1088-737F-45CB-B68E-254E46348037}" destId="{EE85B701-7295-41C0-BA7A-34D3756A2AE6}" srcOrd="13" destOrd="0" presId="urn:microsoft.com/office/officeart/2005/8/layout/target3"/>
    <dgm:cxn modelId="{8EDD126A-C568-4854-B1E2-873F39BCAEAE}" type="presParOf" srcId="{333A1088-737F-45CB-B68E-254E46348037}" destId="{8BEBB6EC-1DAA-4CAC-8A25-BC0FCBD5DBD5}" srcOrd="14" destOrd="0" presId="urn:microsoft.com/office/officeart/2005/8/layout/target3"/>
    <dgm:cxn modelId="{9D649D37-FA92-4AF1-8D9C-8C28714599A8}" type="presParOf" srcId="{333A1088-737F-45CB-B68E-254E46348037}" destId="{AED2198E-93D5-4001-81B4-73124B309672}" srcOrd="15" destOrd="0" presId="urn:microsoft.com/office/officeart/2005/8/layout/target3"/>
    <dgm:cxn modelId="{1C8F9DCF-B6F2-49D6-95A7-5B73B60A8AEF}" type="presParOf" srcId="{333A1088-737F-45CB-B68E-254E46348037}" destId="{2BE915AB-18AA-4053-B92C-3BFC9ED204BB}" srcOrd="16" destOrd="0" presId="urn:microsoft.com/office/officeart/2005/8/layout/target3"/>
    <dgm:cxn modelId="{8C4108B7-AAC3-4474-A5FA-B6FE9AE587B4}" type="presParOf" srcId="{333A1088-737F-45CB-B68E-254E46348037}" destId="{6BB5E863-4638-4E1D-BFDE-399D028AC4ED}" srcOrd="17" destOrd="0" presId="urn:microsoft.com/office/officeart/2005/8/layout/target3"/>
    <dgm:cxn modelId="{5CD1DFF8-A92D-47B7-8EF3-0DD8D2D4F0DC}" type="presParOf" srcId="{333A1088-737F-45CB-B68E-254E46348037}" destId="{5A5FFA88-C948-4069-8E93-59FA12366E83}" srcOrd="18" destOrd="0" presId="urn:microsoft.com/office/officeart/2005/8/layout/target3"/>
    <dgm:cxn modelId="{10FEEC4A-06DC-46CA-9DA5-E7A41969D2D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NÁZEV:VY_32_INOVACE_3.2.9.1.D16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SLOVESA jsem - sem, jsi - si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298101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786868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Žáci poznávají rozdíl mezi tvary slovesa BÝT - JSEM A JSI </a:t>
            </a:r>
            <a:r>
              <a:rPr lang="cs-CZ" sz="2400" dirty="0" smtClean="0"/>
              <a:t>                          a </a:t>
            </a:r>
            <a:r>
              <a:rPr lang="cs-CZ" sz="2400" dirty="0" smtClean="0"/>
              <a:t>zvratnými zájmeny SI (SE) a příslovcem místa SEM.</a:t>
            </a:r>
          </a:p>
          <a:p>
            <a:r>
              <a:rPr lang="cs-CZ" sz="2400" dirty="0" smtClean="0"/>
              <a:t>Snímky 4 a 6 vytiskneme k samostatné práci </a:t>
            </a:r>
            <a:r>
              <a:rPr lang="cs-CZ" sz="2400" dirty="0" smtClean="0"/>
              <a:t>– pozor</a:t>
            </a:r>
            <a:r>
              <a:rPr lang="cs-CZ" sz="2400" dirty="0" smtClean="0"/>
              <a:t>,</a:t>
            </a:r>
            <a:r>
              <a:rPr lang="cs-CZ" sz="2400" dirty="0" smtClean="0"/>
              <a:t>                                PL </a:t>
            </a:r>
            <a:r>
              <a:rPr lang="cs-CZ" sz="2400" dirty="0" smtClean="0"/>
              <a:t>rozdáváme postupně! </a:t>
            </a:r>
          </a:p>
          <a:p>
            <a:r>
              <a:rPr lang="cs-CZ" sz="2400" dirty="0" smtClean="0"/>
              <a:t>Společně zkontrolujeme a doplníme výkladem.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46256899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sz="4400" b="1" dirty="0" smtClean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 - sem, jsi - si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175679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Zlomil jsem si nohu, proto jsem sem přijel. 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A 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proč jsi v nemocnici ty? Vyrazil jsem si zub.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72145" y="3717032"/>
            <a:ext cx="8229600" cy="1756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cs-CZ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 slovní druhy a počet vět jednoduchých: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835210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 slovní druhy a počet vět jednoduchých: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6085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Zlomil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 si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nohu, proto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 sem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přijel.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proč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 nemocnici ty? Vyrazil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zub.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 vět: 4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Věnujte pozornost modrým slovům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       a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všimněte si rozdílu v pravopisu slovních druhů!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72145" y="3717032"/>
            <a:ext cx="8229600" cy="1756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cs-CZ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1095869" y="963810"/>
            <a:ext cx="7373495" cy="1439616"/>
            <a:chOff x="1095869" y="963810"/>
            <a:chExt cx="7373495" cy="1439616"/>
          </a:xfrm>
        </p:grpSpPr>
        <p:sp>
          <p:nvSpPr>
            <p:cNvPr id="5" name="Obdélník 4"/>
            <p:cNvSpPr/>
            <p:nvPr/>
          </p:nvSpPr>
          <p:spPr>
            <a:xfrm>
              <a:off x="2174032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26591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6300192" y="98370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6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7303591" y="982314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419872" y="982314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1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4477593" y="98370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8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5508104" y="98370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756597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8050660" y="983007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8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3175301" y="1757095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1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676796" y="1718994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19114" y="1718994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7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4268241" y="1709191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5310213" y="1714778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6306890" y="1714777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6872535" y="1714778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7512943" y="1712178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1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095869" y="171477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6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771448722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Podtrhni tvary slovesa být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0140"/>
            <a:ext cx="8229600" cy="3115004"/>
          </a:xfrm>
        </p:spPr>
        <p:txBody>
          <a:bodyPr>
            <a:normAutofit lnSpcReduction="10000"/>
          </a:bodyPr>
          <a:lstStyle/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zlomil 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 si 		</a:t>
            </a: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vyrazil 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 </a:t>
            </a:r>
            <a:endParaRPr lang="cs-CZ" sz="38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</a:t>
            </a:r>
            <a:r>
              <a:rPr lang="cs-CZ" sz="3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přijel 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 sem </a:t>
            </a:r>
            <a:endParaRPr lang="cs-CZ" sz="3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94579" y="983700"/>
            <a:ext cx="18473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349571" y="1373326"/>
            <a:ext cx="2264427" cy="687530"/>
            <a:chOff x="1226591" y="963810"/>
            <a:chExt cx="2264427" cy="687530"/>
          </a:xfrm>
        </p:grpSpPr>
        <p:sp>
          <p:nvSpPr>
            <p:cNvPr id="5" name="Obdélník 4"/>
            <p:cNvSpPr/>
            <p:nvPr/>
          </p:nvSpPr>
          <p:spPr>
            <a:xfrm>
              <a:off x="2174032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26591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3072314" y="1005009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sp>
        <p:nvSpPr>
          <p:cNvPr id="21" name="Obdélník 20"/>
          <p:cNvSpPr/>
          <p:nvPr/>
        </p:nvSpPr>
        <p:spPr>
          <a:xfrm>
            <a:off x="901783" y="242088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</a:rPr>
              <a:t>5</a:t>
            </a:r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398729" y="3494401"/>
            <a:ext cx="2215269" cy="663883"/>
            <a:chOff x="1111135" y="1815127"/>
            <a:chExt cx="2215269" cy="663883"/>
          </a:xfrm>
        </p:grpSpPr>
        <p:sp>
          <p:nvSpPr>
            <p:cNvPr id="14" name="Obdélník 13"/>
            <p:cNvSpPr/>
            <p:nvPr/>
          </p:nvSpPr>
          <p:spPr>
            <a:xfrm>
              <a:off x="1961833" y="1815127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111135" y="1815128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907700" y="1832679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6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37612" y="1414525"/>
            <a:ext cx="2096168" cy="646331"/>
            <a:chOff x="1226591" y="3377346"/>
            <a:chExt cx="2096168" cy="646331"/>
          </a:xfrm>
        </p:grpSpPr>
        <p:sp>
          <p:nvSpPr>
            <p:cNvPr id="24" name="Obdélník 23"/>
            <p:cNvSpPr/>
            <p:nvPr/>
          </p:nvSpPr>
          <p:spPr>
            <a:xfrm>
              <a:off x="1226591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289474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04055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4721219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Podtrhni tvary slovesa být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0140"/>
            <a:ext cx="8229600" cy="3115004"/>
          </a:xfrm>
        </p:spPr>
        <p:txBody>
          <a:bodyPr>
            <a:normAutofit lnSpcReduction="10000"/>
          </a:bodyPr>
          <a:lstStyle/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zlomil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si 		</a:t>
            </a: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vyrazil </a:t>
            </a:r>
            <a:r>
              <a:rPr lang="cs-CZ" sz="3800" b="1" u="sng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 </a:t>
            </a:r>
            <a:endParaRPr lang="cs-CZ" sz="38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lnSpc>
                <a:spcPct val="170000"/>
              </a:lnSpc>
            </a:pP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</a:t>
            </a: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přijel </a:t>
            </a:r>
            <a:r>
              <a:rPr lang="cs-CZ" sz="3800" b="1" u="sng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sem </a:t>
            </a:r>
            <a:endParaRPr lang="cs-CZ" sz="3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94579" y="983700"/>
            <a:ext cx="18473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349571" y="1373326"/>
            <a:ext cx="2339491" cy="673175"/>
            <a:chOff x="1226591" y="963810"/>
            <a:chExt cx="2339491" cy="673175"/>
          </a:xfrm>
        </p:grpSpPr>
        <p:sp>
          <p:nvSpPr>
            <p:cNvPr id="5" name="Obdélník 4"/>
            <p:cNvSpPr/>
            <p:nvPr/>
          </p:nvSpPr>
          <p:spPr>
            <a:xfrm>
              <a:off x="2174032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26591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3147378" y="990654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sp>
        <p:nvSpPr>
          <p:cNvPr id="21" name="Obdélník 20"/>
          <p:cNvSpPr/>
          <p:nvPr/>
        </p:nvSpPr>
        <p:spPr>
          <a:xfrm>
            <a:off x="901783" y="242088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</a:rPr>
              <a:t>5</a:t>
            </a:r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398729" y="3494401"/>
            <a:ext cx="2215269" cy="663883"/>
            <a:chOff x="1111135" y="1815127"/>
            <a:chExt cx="2215269" cy="663883"/>
          </a:xfrm>
        </p:grpSpPr>
        <p:sp>
          <p:nvSpPr>
            <p:cNvPr id="14" name="Obdélník 13"/>
            <p:cNvSpPr/>
            <p:nvPr/>
          </p:nvSpPr>
          <p:spPr>
            <a:xfrm>
              <a:off x="1961833" y="1815127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111135" y="1815128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907700" y="1832679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6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37612" y="1414525"/>
            <a:ext cx="2096168" cy="646331"/>
            <a:chOff x="1226591" y="3377346"/>
            <a:chExt cx="2096168" cy="646331"/>
          </a:xfrm>
        </p:grpSpPr>
        <p:sp>
          <p:nvSpPr>
            <p:cNvPr id="24" name="Obdélník 23"/>
            <p:cNvSpPr/>
            <p:nvPr/>
          </p:nvSpPr>
          <p:spPr>
            <a:xfrm>
              <a:off x="1226591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289474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04055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sp>
        <p:nvSpPr>
          <p:cNvPr id="4" name="Obdélník 3"/>
          <p:cNvSpPr/>
          <p:nvPr/>
        </p:nvSpPr>
        <p:spPr>
          <a:xfrm>
            <a:off x="395535" y="5191745"/>
            <a:ext cx="828091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Tvary slovesa být v čase přítomném začínají </a:t>
            </a:r>
          </a:p>
          <a:p>
            <a:pPr algn="ctr"/>
            <a:r>
              <a:rPr lang="cs-CZ" sz="3200" b="1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vždy na J !!!</a:t>
            </a:r>
          </a:p>
        </p:txBody>
      </p:sp>
    </p:spTree>
    <p:extLst>
      <p:ext uri="{BB962C8B-B14F-4D97-AF65-F5344CB8AC3E}">
        <p14:creationId xmlns:p14="http://schemas.microsoft.com/office/powerpoint/2010/main" xmlns="" val="57143238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Zakroužkuj celé slovesné tvary a urči osobu, číslo a čas sloves. Která slovesa jsou zvratná?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0140"/>
            <a:ext cx="8229600" cy="3115004"/>
          </a:xfrm>
        </p:spPr>
        <p:txBody>
          <a:bodyPr>
            <a:normAutofit lnSpcReduction="10000"/>
          </a:bodyPr>
          <a:lstStyle/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zlomil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si 		</a:t>
            </a: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vyrazil </a:t>
            </a:r>
            <a:r>
              <a:rPr lang="cs-CZ" sz="3800" b="1" u="sng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 </a:t>
            </a:r>
            <a:endParaRPr lang="cs-CZ" sz="38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lnSpc>
                <a:spcPct val="170000"/>
              </a:lnSpc>
            </a:pP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</a:t>
            </a: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přijel </a:t>
            </a:r>
            <a:r>
              <a:rPr lang="cs-CZ" sz="3800" b="1" u="sng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sem </a:t>
            </a:r>
            <a:endParaRPr lang="cs-CZ" sz="3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94579" y="983700"/>
            <a:ext cx="18473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349571" y="1373326"/>
            <a:ext cx="2339491" cy="673175"/>
            <a:chOff x="1226591" y="963810"/>
            <a:chExt cx="2339491" cy="673175"/>
          </a:xfrm>
        </p:grpSpPr>
        <p:sp>
          <p:nvSpPr>
            <p:cNvPr id="5" name="Obdélník 4"/>
            <p:cNvSpPr/>
            <p:nvPr/>
          </p:nvSpPr>
          <p:spPr>
            <a:xfrm>
              <a:off x="2174032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26591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3147378" y="990654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sp>
        <p:nvSpPr>
          <p:cNvPr id="21" name="Obdélník 20"/>
          <p:cNvSpPr/>
          <p:nvPr/>
        </p:nvSpPr>
        <p:spPr>
          <a:xfrm>
            <a:off x="901783" y="242088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</a:rPr>
              <a:t>5</a:t>
            </a:r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398729" y="3494401"/>
            <a:ext cx="2215269" cy="663883"/>
            <a:chOff x="1111135" y="1815127"/>
            <a:chExt cx="2215269" cy="663883"/>
          </a:xfrm>
        </p:grpSpPr>
        <p:sp>
          <p:nvSpPr>
            <p:cNvPr id="14" name="Obdélník 13"/>
            <p:cNvSpPr/>
            <p:nvPr/>
          </p:nvSpPr>
          <p:spPr>
            <a:xfrm>
              <a:off x="1961833" y="1815127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111135" y="1815128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907700" y="1832679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6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37612" y="1414525"/>
            <a:ext cx="2096168" cy="646331"/>
            <a:chOff x="1226591" y="3377346"/>
            <a:chExt cx="2096168" cy="646331"/>
          </a:xfrm>
        </p:grpSpPr>
        <p:sp>
          <p:nvSpPr>
            <p:cNvPr id="24" name="Obdélník 23"/>
            <p:cNvSpPr/>
            <p:nvPr/>
          </p:nvSpPr>
          <p:spPr>
            <a:xfrm>
              <a:off x="1226591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289474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04055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sp>
        <p:nvSpPr>
          <p:cNvPr id="4" name="Obdélník 3"/>
          <p:cNvSpPr/>
          <p:nvPr/>
        </p:nvSpPr>
        <p:spPr>
          <a:xfrm>
            <a:off x="395535" y="5191745"/>
            <a:ext cx="828091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Tvary slovesa být v čase přítomném začínají </a:t>
            </a:r>
          </a:p>
          <a:p>
            <a:pPr algn="ctr"/>
            <a:r>
              <a:rPr lang="cs-CZ" sz="3200" b="1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vždy na J !!!</a:t>
            </a:r>
          </a:p>
        </p:txBody>
      </p:sp>
    </p:spTree>
    <p:extLst>
      <p:ext uri="{BB962C8B-B14F-4D97-AF65-F5344CB8AC3E}">
        <p14:creationId xmlns:p14="http://schemas.microsoft.com/office/powerpoint/2010/main" xmlns="" val="150263372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Zakroužkuj celé slovesné tvary a urči osobu, číslo a čas sloves. Která slovesa jsou zvratná?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0140"/>
            <a:ext cx="8229600" cy="3115004"/>
          </a:xfrm>
        </p:spPr>
        <p:txBody>
          <a:bodyPr>
            <a:normAutofit lnSpcReduction="10000"/>
          </a:bodyPr>
          <a:lstStyle/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zlomil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si 		</a:t>
            </a: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vyrazil </a:t>
            </a:r>
            <a:r>
              <a:rPr lang="cs-CZ" sz="3800" b="1" u="sng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 </a:t>
            </a:r>
            <a:endParaRPr lang="cs-CZ" sz="38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lnSpc>
                <a:spcPct val="170000"/>
              </a:lnSpc>
            </a:pP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</a:t>
            </a: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přijel </a:t>
            </a:r>
            <a:r>
              <a:rPr lang="cs-CZ" sz="3800" b="1" u="sng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sem </a:t>
            </a:r>
            <a:endParaRPr lang="cs-CZ" sz="3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94579" y="983700"/>
            <a:ext cx="18473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349571" y="1373326"/>
            <a:ext cx="2339491" cy="673175"/>
            <a:chOff x="1226591" y="963810"/>
            <a:chExt cx="2339491" cy="673175"/>
          </a:xfrm>
        </p:grpSpPr>
        <p:sp>
          <p:nvSpPr>
            <p:cNvPr id="5" name="Obdélník 4"/>
            <p:cNvSpPr/>
            <p:nvPr/>
          </p:nvSpPr>
          <p:spPr>
            <a:xfrm>
              <a:off x="2174032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26591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3147378" y="990654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sp>
        <p:nvSpPr>
          <p:cNvPr id="21" name="Obdélník 20"/>
          <p:cNvSpPr/>
          <p:nvPr/>
        </p:nvSpPr>
        <p:spPr>
          <a:xfrm>
            <a:off x="901783" y="242088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</a:rPr>
              <a:t>5</a:t>
            </a:r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398729" y="3494401"/>
            <a:ext cx="2215269" cy="663883"/>
            <a:chOff x="1111135" y="1815127"/>
            <a:chExt cx="2215269" cy="663883"/>
          </a:xfrm>
        </p:grpSpPr>
        <p:sp>
          <p:nvSpPr>
            <p:cNvPr id="14" name="Obdélník 13"/>
            <p:cNvSpPr/>
            <p:nvPr/>
          </p:nvSpPr>
          <p:spPr>
            <a:xfrm>
              <a:off x="1961833" y="1815127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111135" y="1815128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907700" y="1832679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6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37612" y="1414525"/>
            <a:ext cx="2096168" cy="646331"/>
            <a:chOff x="1226591" y="3377346"/>
            <a:chExt cx="2096168" cy="646331"/>
          </a:xfrm>
        </p:grpSpPr>
        <p:sp>
          <p:nvSpPr>
            <p:cNvPr id="24" name="Obdélník 23"/>
            <p:cNvSpPr/>
            <p:nvPr/>
          </p:nvSpPr>
          <p:spPr>
            <a:xfrm>
              <a:off x="1226591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289474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04055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sp>
        <p:nvSpPr>
          <p:cNvPr id="4" name="Obdélník 3"/>
          <p:cNvSpPr/>
          <p:nvPr/>
        </p:nvSpPr>
        <p:spPr>
          <a:xfrm>
            <a:off x="395535" y="5191745"/>
            <a:ext cx="828091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Tvary slovesa být v čase přítomném začínají </a:t>
            </a:r>
          </a:p>
          <a:p>
            <a:pPr algn="ctr"/>
            <a:r>
              <a:rPr lang="cs-CZ" sz="3200" b="1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vždy na J !!!</a:t>
            </a:r>
          </a:p>
        </p:txBody>
      </p:sp>
      <p:sp>
        <p:nvSpPr>
          <p:cNvPr id="6" name="Volný tvar 5"/>
          <p:cNvSpPr/>
          <p:nvPr/>
        </p:nvSpPr>
        <p:spPr>
          <a:xfrm>
            <a:off x="901783" y="1840904"/>
            <a:ext cx="2909840" cy="963256"/>
          </a:xfrm>
          <a:custGeom>
            <a:avLst/>
            <a:gdLst>
              <a:gd name="connsiteX0" fmla="*/ 1650240 w 3328263"/>
              <a:gd name="connsiteY0" fmla="*/ 64096 h 963256"/>
              <a:gd name="connsiteX1" fmla="*/ 1238760 w 3328263"/>
              <a:gd name="connsiteY1" fmla="*/ 48856 h 963256"/>
              <a:gd name="connsiteX2" fmla="*/ 1132080 w 3328263"/>
              <a:gd name="connsiteY2" fmla="*/ 33616 h 963256"/>
              <a:gd name="connsiteX3" fmla="*/ 1040640 w 3328263"/>
              <a:gd name="connsiteY3" fmla="*/ 18376 h 963256"/>
              <a:gd name="connsiteX4" fmla="*/ 446280 w 3328263"/>
              <a:gd name="connsiteY4" fmla="*/ 3136 h 963256"/>
              <a:gd name="connsiteX5" fmla="*/ 187200 w 3328263"/>
              <a:gd name="connsiteY5" fmla="*/ 18376 h 963256"/>
              <a:gd name="connsiteX6" fmla="*/ 50040 w 3328263"/>
              <a:gd name="connsiteY6" fmla="*/ 201256 h 963256"/>
              <a:gd name="connsiteX7" fmla="*/ 19560 w 3328263"/>
              <a:gd name="connsiteY7" fmla="*/ 262216 h 963256"/>
              <a:gd name="connsiteX8" fmla="*/ 19560 w 3328263"/>
              <a:gd name="connsiteY8" fmla="*/ 567016 h 963256"/>
              <a:gd name="connsiteX9" fmla="*/ 156720 w 3328263"/>
              <a:gd name="connsiteY9" fmla="*/ 765136 h 963256"/>
              <a:gd name="connsiteX10" fmla="*/ 278640 w 3328263"/>
              <a:gd name="connsiteY10" fmla="*/ 856576 h 963256"/>
              <a:gd name="connsiteX11" fmla="*/ 324360 w 3328263"/>
              <a:gd name="connsiteY11" fmla="*/ 871816 h 963256"/>
              <a:gd name="connsiteX12" fmla="*/ 461520 w 3328263"/>
              <a:gd name="connsiteY12" fmla="*/ 932776 h 963256"/>
              <a:gd name="connsiteX13" fmla="*/ 598680 w 3328263"/>
              <a:gd name="connsiteY13" fmla="*/ 948016 h 963256"/>
              <a:gd name="connsiteX14" fmla="*/ 1132080 w 3328263"/>
              <a:gd name="connsiteY14" fmla="*/ 963256 h 963256"/>
              <a:gd name="connsiteX15" fmla="*/ 1482600 w 3328263"/>
              <a:gd name="connsiteY15" fmla="*/ 948016 h 963256"/>
              <a:gd name="connsiteX16" fmla="*/ 1726440 w 3328263"/>
              <a:gd name="connsiteY16" fmla="*/ 917536 h 963256"/>
              <a:gd name="connsiteX17" fmla="*/ 2838960 w 3328263"/>
              <a:gd name="connsiteY17" fmla="*/ 902296 h 963256"/>
              <a:gd name="connsiteX18" fmla="*/ 2915160 w 3328263"/>
              <a:gd name="connsiteY18" fmla="*/ 887056 h 963256"/>
              <a:gd name="connsiteX19" fmla="*/ 2991360 w 3328263"/>
              <a:gd name="connsiteY19" fmla="*/ 856576 h 963256"/>
              <a:gd name="connsiteX20" fmla="*/ 3174240 w 3328263"/>
              <a:gd name="connsiteY20" fmla="*/ 765136 h 963256"/>
              <a:gd name="connsiteX21" fmla="*/ 3204720 w 3328263"/>
              <a:gd name="connsiteY21" fmla="*/ 719416 h 963256"/>
              <a:gd name="connsiteX22" fmla="*/ 3296160 w 3328263"/>
              <a:gd name="connsiteY22" fmla="*/ 582256 h 963256"/>
              <a:gd name="connsiteX23" fmla="*/ 3311400 w 3328263"/>
              <a:gd name="connsiteY23" fmla="*/ 536536 h 963256"/>
              <a:gd name="connsiteX24" fmla="*/ 3311400 w 3328263"/>
              <a:gd name="connsiteY24" fmla="*/ 216496 h 963256"/>
              <a:gd name="connsiteX25" fmla="*/ 3250440 w 3328263"/>
              <a:gd name="connsiteY25" fmla="*/ 186016 h 963256"/>
              <a:gd name="connsiteX26" fmla="*/ 3159000 w 3328263"/>
              <a:gd name="connsiteY26" fmla="*/ 170776 h 963256"/>
              <a:gd name="connsiteX27" fmla="*/ 3021840 w 3328263"/>
              <a:gd name="connsiteY27" fmla="*/ 140296 h 963256"/>
              <a:gd name="connsiteX28" fmla="*/ 2717040 w 3328263"/>
              <a:gd name="connsiteY28" fmla="*/ 109816 h 963256"/>
              <a:gd name="connsiteX29" fmla="*/ 1985520 w 3328263"/>
              <a:gd name="connsiteY29" fmla="*/ 64096 h 963256"/>
              <a:gd name="connsiteX30" fmla="*/ 1924560 w 3328263"/>
              <a:gd name="connsiteY30" fmla="*/ 48856 h 963256"/>
              <a:gd name="connsiteX31" fmla="*/ 1574040 w 3328263"/>
              <a:gd name="connsiteY31" fmla="*/ 33616 h 963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328263" h="963256">
                <a:moveTo>
                  <a:pt x="1650240" y="64096"/>
                </a:moveTo>
                <a:cubicBezTo>
                  <a:pt x="1513080" y="59016"/>
                  <a:pt x="1375777" y="56916"/>
                  <a:pt x="1238760" y="48856"/>
                </a:cubicBezTo>
                <a:cubicBezTo>
                  <a:pt x="1202901" y="46747"/>
                  <a:pt x="1167583" y="39078"/>
                  <a:pt x="1132080" y="33616"/>
                </a:cubicBezTo>
                <a:cubicBezTo>
                  <a:pt x="1101539" y="28917"/>
                  <a:pt x="1071510" y="19748"/>
                  <a:pt x="1040640" y="18376"/>
                </a:cubicBezTo>
                <a:cubicBezTo>
                  <a:pt x="842650" y="9576"/>
                  <a:pt x="644400" y="8216"/>
                  <a:pt x="446280" y="3136"/>
                </a:cubicBezTo>
                <a:cubicBezTo>
                  <a:pt x="359920" y="8216"/>
                  <a:pt x="267055" y="-14897"/>
                  <a:pt x="187200" y="18376"/>
                </a:cubicBezTo>
                <a:cubicBezTo>
                  <a:pt x="183259" y="20018"/>
                  <a:pt x="76604" y="154769"/>
                  <a:pt x="50040" y="201256"/>
                </a:cubicBezTo>
                <a:cubicBezTo>
                  <a:pt x="38768" y="220981"/>
                  <a:pt x="29720" y="241896"/>
                  <a:pt x="19560" y="262216"/>
                </a:cubicBezTo>
                <a:cubicBezTo>
                  <a:pt x="4170" y="369946"/>
                  <a:pt x="-15430" y="452048"/>
                  <a:pt x="19560" y="567016"/>
                </a:cubicBezTo>
                <a:cubicBezTo>
                  <a:pt x="37071" y="624552"/>
                  <a:pt x="100039" y="718761"/>
                  <a:pt x="156720" y="765136"/>
                </a:cubicBezTo>
                <a:cubicBezTo>
                  <a:pt x="196037" y="797304"/>
                  <a:pt x="230447" y="840512"/>
                  <a:pt x="278640" y="856576"/>
                </a:cubicBezTo>
                <a:cubicBezTo>
                  <a:pt x="293880" y="861656"/>
                  <a:pt x="309595" y="865488"/>
                  <a:pt x="324360" y="871816"/>
                </a:cubicBezTo>
                <a:cubicBezTo>
                  <a:pt x="368240" y="890622"/>
                  <a:pt x="414258" y="922648"/>
                  <a:pt x="461520" y="932776"/>
                </a:cubicBezTo>
                <a:cubicBezTo>
                  <a:pt x="506500" y="942415"/>
                  <a:pt x="552726" y="945927"/>
                  <a:pt x="598680" y="948016"/>
                </a:cubicBezTo>
                <a:cubicBezTo>
                  <a:pt x="776369" y="956093"/>
                  <a:pt x="954280" y="958176"/>
                  <a:pt x="1132080" y="963256"/>
                </a:cubicBezTo>
                <a:cubicBezTo>
                  <a:pt x="1248920" y="958176"/>
                  <a:pt x="1365909" y="955795"/>
                  <a:pt x="1482600" y="948016"/>
                </a:cubicBezTo>
                <a:cubicBezTo>
                  <a:pt x="1632262" y="938039"/>
                  <a:pt x="1556854" y="921672"/>
                  <a:pt x="1726440" y="917536"/>
                </a:cubicBezTo>
                <a:cubicBezTo>
                  <a:pt x="2097205" y="908493"/>
                  <a:pt x="2468120" y="907376"/>
                  <a:pt x="2838960" y="902296"/>
                </a:cubicBezTo>
                <a:cubicBezTo>
                  <a:pt x="2864360" y="897216"/>
                  <a:pt x="2890349" y="894499"/>
                  <a:pt x="2915160" y="887056"/>
                </a:cubicBezTo>
                <a:cubicBezTo>
                  <a:pt x="2941363" y="879195"/>
                  <a:pt x="2966215" y="867352"/>
                  <a:pt x="2991360" y="856576"/>
                </a:cubicBezTo>
                <a:cubicBezTo>
                  <a:pt x="3134998" y="795017"/>
                  <a:pt x="3090647" y="820865"/>
                  <a:pt x="3174240" y="765136"/>
                </a:cubicBezTo>
                <a:cubicBezTo>
                  <a:pt x="3184400" y="749896"/>
                  <a:pt x="3194074" y="734321"/>
                  <a:pt x="3204720" y="719416"/>
                </a:cubicBezTo>
                <a:cubicBezTo>
                  <a:pt x="3247262" y="659858"/>
                  <a:pt x="3261805" y="650967"/>
                  <a:pt x="3296160" y="582256"/>
                </a:cubicBezTo>
                <a:cubicBezTo>
                  <a:pt x="3303344" y="567888"/>
                  <a:pt x="3306320" y="551776"/>
                  <a:pt x="3311400" y="536536"/>
                </a:cubicBezTo>
                <a:cubicBezTo>
                  <a:pt x="3320175" y="448784"/>
                  <a:pt x="3344504" y="302565"/>
                  <a:pt x="3311400" y="216496"/>
                </a:cubicBezTo>
                <a:cubicBezTo>
                  <a:pt x="3303245" y="195292"/>
                  <a:pt x="3272200" y="192544"/>
                  <a:pt x="3250440" y="186016"/>
                </a:cubicBezTo>
                <a:cubicBezTo>
                  <a:pt x="3220843" y="177137"/>
                  <a:pt x="3189402" y="176304"/>
                  <a:pt x="3159000" y="170776"/>
                </a:cubicBezTo>
                <a:cubicBezTo>
                  <a:pt x="2866217" y="117543"/>
                  <a:pt x="3266452" y="189218"/>
                  <a:pt x="3021840" y="140296"/>
                </a:cubicBezTo>
                <a:cubicBezTo>
                  <a:pt x="2907713" y="117471"/>
                  <a:pt x="2851285" y="117713"/>
                  <a:pt x="2717040" y="109816"/>
                </a:cubicBezTo>
                <a:cubicBezTo>
                  <a:pt x="2004983" y="67930"/>
                  <a:pt x="2368090" y="98875"/>
                  <a:pt x="1985520" y="64096"/>
                </a:cubicBezTo>
                <a:cubicBezTo>
                  <a:pt x="1965200" y="59016"/>
                  <a:pt x="1945390" y="51049"/>
                  <a:pt x="1924560" y="48856"/>
                </a:cubicBezTo>
                <a:cubicBezTo>
                  <a:pt x="1754098" y="30913"/>
                  <a:pt x="1719812" y="33616"/>
                  <a:pt x="1574040" y="3361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755576" y="4005064"/>
            <a:ext cx="2304256" cy="963256"/>
          </a:xfrm>
          <a:custGeom>
            <a:avLst/>
            <a:gdLst>
              <a:gd name="connsiteX0" fmla="*/ 1650240 w 3328263"/>
              <a:gd name="connsiteY0" fmla="*/ 64096 h 963256"/>
              <a:gd name="connsiteX1" fmla="*/ 1238760 w 3328263"/>
              <a:gd name="connsiteY1" fmla="*/ 48856 h 963256"/>
              <a:gd name="connsiteX2" fmla="*/ 1132080 w 3328263"/>
              <a:gd name="connsiteY2" fmla="*/ 33616 h 963256"/>
              <a:gd name="connsiteX3" fmla="*/ 1040640 w 3328263"/>
              <a:gd name="connsiteY3" fmla="*/ 18376 h 963256"/>
              <a:gd name="connsiteX4" fmla="*/ 446280 w 3328263"/>
              <a:gd name="connsiteY4" fmla="*/ 3136 h 963256"/>
              <a:gd name="connsiteX5" fmla="*/ 187200 w 3328263"/>
              <a:gd name="connsiteY5" fmla="*/ 18376 h 963256"/>
              <a:gd name="connsiteX6" fmla="*/ 50040 w 3328263"/>
              <a:gd name="connsiteY6" fmla="*/ 201256 h 963256"/>
              <a:gd name="connsiteX7" fmla="*/ 19560 w 3328263"/>
              <a:gd name="connsiteY7" fmla="*/ 262216 h 963256"/>
              <a:gd name="connsiteX8" fmla="*/ 19560 w 3328263"/>
              <a:gd name="connsiteY8" fmla="*/ 567016 h 963256"/>
              <a:gd name="connsiteX9" fmla="*/ 156720 w 3328263"/>
              <a:gd name="connsiteY9" fmla="*/ 765136 h 963256"/>
              <a:gd name="connsiteX10" fmla="*/ 278640 w 3328263"/>
              <a:gd name="connsiteY10" fmla="*/ 856576 h 963256"/>
              <a:gd name="connsiteX11" fmla="*/ 324360 w 3328263"/>
              <a:gd name="connsiteY11" fmla="*/ 871816 h 963256"/>
              <a:gd name="connsiteX12" fmla="*/ 461520 w 3328263"/>
              <a:gd name="connsiteY12" fmla="*/ 932776 h 963256"/>
              <a:gd name="connsiteX13" fmla="*/ 598680 w 3328263"/>
              <a:gd name="connsiteY13" fmla="*/ 948016 h 963256"/>
              <a:gd name="connsiteX14" fmla="*/ 1132080 w 3328263"/>
              <a:gd name="connsiteY14" fmla="*/ 963256 h 963256"/>
              <a:gd name="connsiteX15" fmla="*/ 1482600 w 3328263"/>
              <a:gd name="connsiteY15" fmla="*/ 948016 h 963256"/>
              <a:gd name="connsiteX16" fmla="*/ 1726440 w 3328263"/>
              <a:gd name="connsiteY16" fmla="*/ 917536 h 963256"/>
              <a:gd name="connsiteX17" fmla="*/ 2838960 w 3328263"/>
              <a:gd name="connsiteY17" fmla="*/ 902296 h 963256"/>
              <a:gd name="connsiteX18" fmla="*/ 2915160 w 3328263"/>
              <a:gd name="connsiteY18" fmla="*/ 887056 h 963256"/>
              <a:gd name="connsiteX19" fmla="*/ 2991360 w 3328263"/>
              <a:gd name="connsiteY19" fmla="*/ 856576 h 963256"/>
              <a:gd name="connsiteX20" fmla="*/ 3174240 w 3328263"/>
              <a:gd name="connsiteY20" fmla="*/ 765136 h 963256"/>
              <a:gd name="connsiteX21" fmla="*/ 3204720 w 3328263"/>
              <a:gd name="connsiteY21" fmla="*/ 719416 h 963256"/>
              <a:gd name="connsiteX22" fmla="*/ 3296160 w 3328263"/>
              <a:gd name="connsiteY22" fmla="*/ 582256 h 963256"/>
              <a:gd name="connsiteX23" fmla="*/ 3311400 w 3328263"/>
              <a:gd name="connsiteY23" fmla="*/ 536536 h 963256"/>
              <a:gd name="connsiteX24" fmla="*/ 3311400 w 3328263"/>
              <a:gd name="connsiteY24" fmla="*/ 216496 h 963256"/>
              <a:gd name="connsiteX25" fmla="*/ 3250440 w 3328263"/>
              <a:gd name="connsiteY25" fmla="*/ 186016 h 963256"/>
              <a:gd name="connsiteX26" fmla="*/ 3159000 w 3328263"/>
              <a:gd name="connsiteY26" fmla="*/ 170776 h 963256"/>
              <a:gd name="connsiteX27" fmla="*/ 3021840 w 3328263"/>
              <a:gd name="connsiteY27" fmla="*/ 140296 h 963256"/>
              <a:gd name="connsiteX28" fmla="*/ 2717040 w 3328263"/>
              <a:gd name="connsiteY28" fmla="*/ 109816 h 963256"/>
              <a:gd name="connsiteX29" fmla="*/ 1985520 w 3328263"/>
              <a:gd name="connsiteY29" fmla="*/ 64096 h 963256"/>
              <a:gd name="connsiteX30" fmla="*/ 1924560 w 3328263"/>
              <a:gd name="connsiteY30" fmla="*/ 48856 h 963256"/>
              <a:gd name="connsiteX31" fmla="*/ 1574040 w 3328263"/>
              <a:gd name="connsiteY31" fmla="*/ 33616 h 963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328263" h="963256">
                <a:moveTo>
                  <a:pt x="1650240" y="64096"/>
                </a:moveTo>
                <a:cubicBezTo>
                  <a:pt x="1513080" y="59016"/>
                  <a:pt x="1375777" y="56916"/>
                  <a:pt x="1238760" y="48856"/>
                </a:cubicBezTo>
                <a:cubicBezTo>
                  <a:pt x="1202901" y="46747"/>
                  <a:pt x="1167583" y="39078"/>
                  <a:pt x="1132080" y="33616"/>
                </a:cubicBezTo>
                <a:cubicBezTo>
                  <a:pt x="1101539" y="28917"/>
                  <a:pt x="1071510" y="19748"/>
                  <a:pt x="1040640" y="18376"/>
                </a:cubicBezTo>
                <a:cubicBezTo>
                  <a:pt x="842650" y="9576"/>
                  <a:pt x="644400" y="8216"/>
                  <a:pt x="446280" y="3136"/>
                </a:cubicBezTo>
                <a:cubicBezTo>
                  <a:pt x="359920" y="8216"/>
                  <a:pt x="267055" y="-14897"/>
                  <a:pt x="187200" y="18376"/>
                </a:cubicBezTo>
                <a:cubicBezTo>
                  <a:pt x="183259" y="20018"/>
                  <a:pt x="76604" y="154769"/>
                  <a:pt x="50040" y="201256"/>
                </a:cubicBezTo>
                <a:cubicBezTo>
                  <a:pt x="38768" y="220981"/>
                  <a:pt x="29720" y="241896"/>
                  <a:pt x="19560" y="262216"/>
                </a:cubicBezTo>
                <a:cubicBezTo>
                  <a:pt x="4170" y="369946"/>
                  <a:pt x="-15430" y="452048"/>
                  <a:pt x="19560" y="567016"/>
                </a:cubicBezTo>
                <a:cubicBezTo>
                  <a:pt x="37071" y="624552"/>
                  <a:pt x="100039" y="718761"/>
                  <a:pt x="156720" y="765136"/>
                </a:cubicBezTo>
                <a:cubicBezTo>
                  <a:pt x="196037" y="797304"/>
                  <a:pt x="230447" y="840512"/>
                  <a:pt x="278640" y="856576"/>
                </a:cubicBezTo>
                <a:cubicBezTo>
                  <a:pt x="293880" y="861656"/>
                  <a:pt x="309595" y="865488"/>
                  <a:pt x="324360" y="871816"/>
                </a:cubicBezTo>
                <a:cubicBezTo>
                  <a:pt x="368240" y="890622"/>
                  <a:pt x="414258" y="922648"/>
                  <a:pt x="461520" y="932776"/>
                </a:cubicBezTo>
                <a:cubicBezTo>
                  <a:pt x="506500" y="942415"/>
                  <a:pt x="552726" y="945927"/>
                  <a:pt x="598680" y="948016"/>
                </a:cubicBezTo>
                <a:cubicBezTo>
                  <a:pt x="776369" y="956093"/>
                  <a:pt x="954280" y="958176"/>
                  <a:pt x="1132080" y="963256"/>
                </a:cubicBezTo>
                <a:cubicBezTo>
                  <a:pt x="1248920" y="958176"/>
                  <a:pt x="1365909" y="955795"/>
                  <a:pt x="1482600" y="948016"/>
                </a:cubicBezTo>
                <a:cubicBezTo>
                  <a:pt x="1632262" y="938039"/>
                  <a:pt x="1556854" y="921672"/>
                  <a:pt x="1726440" y="917536"/>
                </a:cubicBezTo>
                <a:cubicBezTo>
                  <a:pt x="2097205" y="908493"/>
                  <a:pt x="2468120" y="907376"/>
                  <a:pt x="2838960" y="902296"/>
                </a:cubicBezTo>
                <a:cubicBezTo>
                  <a:pt x="2864360" y="897216"/>
                  <a:pt x="2890349" y="894499"/>
                  <a:pt x="2915160" y="887056"/>
                </a:cubicBezTo>
                <a:cubicBezTo>
                  <a:pt x="2941363" y="879195"/>
                  <a:pt x="2966215" y="867352"/>
                  <a:pt x="2991360" y="856576"/>
                </a:cubicBezTo>
                <a:cubicBezTo>
                  <a:pt x="3134998" y="795017"/>
                  <a:pt x="3090647" y="820865"/>
                  <a:pt x="3174240" y="765136"/>
                </a:cubicBezTo>
                <a:cubicBezTo>
                  <a:pt x="3184400" y="749896"/>
                  <a:pt x="3194074" y="734321"/>
                  <a:pt x="3204720" y="719416"/>
                </a:cubicBezTo>
                <a:cubicBezTo>
                  <a:pt x="3247262" y="659858"/>
                  <a:pt x="3261805" y="650967"/>
                  <a:pt x="3296160" y="582256"/>
                </a:cubicBezTo>
                <a:cubicBezTo>
                  <a:pt x="3303344" y="567888"/>
                  <a:pt x="3306320" y="551776"/>
                  <a:pt x="3311400" y="536536"/>
                </a:cubicBezTo>
                <a:cubicBezTo>
                  <a:pt x="3320175" y="448784"/>
                  <a:pt x="3344504" y="302565"/>
                  <a:pt x="3311400" y="216496"/>
                </a:cubicBezTo>
                <a:cubicBezTo>
                  <a:pt x="3303245" y="195292"/>
                  <a:pt x="3272200" y="192544"/>
                  <a:pt x="3250440" y="186016"/>
                </a:cubicBezTo>
                <a:cubicBezTo>
                  <a:pt x="3220843" y="177137"/>
                  <a:pt x="3189402" y="176304"/>
                  <a:pt x="3159000" y="170776"/>
                </a:cubicBezTo>
                <a:cubicBezTo>
                  <a:pt x="2866217" y="117543"/>
                  <a:pt x="3266452" y="189218"/>
                  <a:pt x="3021840" y="140296"/>
                </a:cubicBezTo>
                <a:cubicBezTo>
                  <a:pt x="2907713" y="117471"/>
                  <a:pt x="2851285" y="117713"/>
                  <a:pt x="2717040" y="109816"/>
                </a:cubicBezTo>
                <a:cubicBezTo>
                  <a:pt x="2004983" y="67930"/>
                  <a:pt x="2368090" y="98875"/>
                  <a:pt x="1985520" y="64096"/>
                </a:cubicBezTo>
                <a:cubicBezTo>
                  <a:pt x="1965200" y="59016"/>
                  <a:pt x="1945390" y="51049"/>
                  <a:pt x="1924560" y="48856"/>
                </a:cubicBezTo>
                <a:cubicBezTo>
                  <a:pt x="1754098" y="30913"/>
                  <a:pt x="1719812" y="33616"/>
                  <a:pt x="1574040" y="3361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4932040" y="1822528"/>
            <a:ext cx="3328263" cy="963256"/>
          </a:xfrm>
          <a:custGeom>
            <a:avLst/>
            <a:gdLst>
              <a:gd name="connsiteX0" fmla="*/ 1650240 w 3328263"/>
              <a:gd name="connsiteY0" fmla="*/ 64096 h 963256"/>
              <a:gd name="connsiteX1" fmla="*/ 1238760 w 3328263"/>
              <a:gd name="connsiteY1" fmla="*/ 48856 h 963256"/>
              <a:gd name="connsiteX2" fmla="*/ 1132080 w 3328263"/>
              <a:gd name="connsiteY2" fmla="*/ 33616 h 963256"/>
              <a:gd name="connsiteX3" fmla="*/ 1040640 w 3328263"/>
              <a:gd name="connsiteY3" fmla="*/ 18376 h 963256"/>
              <a:gd name="connsiteX4" fmla="*/ 446280 w 3328263"/>
              <a:gd name="connsiteY4" fmla="*/ 3136 h 963256"/>
              <a:gd name="connsiteX5" fmla="*/ 187200 w 3328263"/>
              <a:gd name="connsiteY5" fmla="*/ 18376 h 963256"/>
              <a:gd name="connsiteX6" fmla="*/ 50040 w 3328263"/>
              <a:gd name="connsiteY6" fmla="*/ 201256 h 963256"/>
              <a:gd name="connsiteX7" fmla="*/ 19560 w 3328263"/>
              <a:gd name="connsiteY7" fmla="*/ 262216 h 963256"/>
              <a:gd name="connsiteX8" fmla="*/ 19560 w 3328263"/>
              <a:gd name="connsiteY8" fmla="*/ 567016 h 963256"/>
              <a:gd name="connsiteX9" fmla="*/ 156720 w 3328263"/>
              <a:gd name="connsiteY9" fmla="*/ 765136 h 963256"/>
              <a:gd name="connsiteX10" fmla="*/ 278640 w 3328263"/>
              <a:gd name="connsiteY10" fmla="*/ 856576 h 963256"/>
              <a:gd name="connsiteX11" fmla="*/ 324360 w 3328263"/>
              <a:gd name="connsiteY11" fmla="*/ 871816 h 963256"/>
              <a:gd name="connsiteX12" fmla="*/ 461520 w 3328263"/>
              <a:gd name="connsiteY12" fmla="*/ 932776 h 963256"/>
              <a:gd name="connsiteX13" fmla="*/ 598680 w 3328263"/>
              <a:gd name="connsiteY13" fmla="*/ 948016 h 963256"/>
              <a:gd name="connsiteX14" fmla="*/ 1132080 w 3328263"/>
              <a:gd name="connsiteY14" fmla="*/ 963256 h 963256"/>
              <a:gd name="connsiteX15" fmla="*/ 1482600 w 3328263"/>
              <a:gd name="connsiteY15" fmla="*/ 948016 h 963256"/>
              <a:gd name="connsiteX16" fmla="*/ 1726440 w 3328263"/>
              <a:gd name="connsiteY16" fmla="*/ 917536 h 963256"/>
              <a:gd name="connsiteX17" fmla="*/ 2838960 w 3328263"/>
              <a:gd name="connsiteY17" fmla="*/ 902296 h 963256"/>
              <a:gd name="connsiteX18" fmla="*/ 2915160 w 3328263"/>
              <a:gd name="connsiteY18" fmla="*/ 887056 h 963256"/>
              <a:gd name="connsiteX19" fmla="*/ 2991360 w 3328263"/>
              <a:gd name="connsiteY19" fmla="*/ 856576 h 963256"/>
              <a:gd name="connsiteX20" fmla="*/ 3174240 w 3328263"/>
              <a:gd name="connsiteY20" fmla="*/ 765136 h 963256"/>
              <a:gd name="connsiteX21" fmla="*/ 3204720 w 3328263"/>
              <a:gd name="connsiteY21" fmla="*/ 719416 h 963256"/>
              <a:gd name="connsiteX22" fmla="*/ 3296160 w 3328263"/>
              <a:gd name="connsiteY22" fmla="*/ 582256 h 963256"/>
              <a:gd name="connsiteX23" fmla="*/ 3311400 w 3328263"/>
              <a:gd name="connsiteY23" fmla="*/ 536536 h 963256"/>
              <a:gd name="connsiteX24" fmla="*/ 3311400 w 3328263"/>
              <a:gd name="connsiteY24" fmla="*/ 216496 h 963256"/>
              <a:gd name="connsiteX25" fmla="*/ 3250440 w 3328263"/>
              <a:gd name="connsiteY25" fmla="*/ 186016 h 963256"/>
              <a:gd name="connsiteX26" fmla="*/ 3159000 w 3328263"/>
              <a:gd name="connsiteY26" fmla="*/ 170776 h 963256"/>
              <a:gd name="connsiteX27" fmla="*/ 3021840 w 3328263"/>
              <a:gd name="connsiteY27" fmla="*/ 140296 h 963256"/>
              <a:gd name="connsiteX28" fmla="*/ 2717040 w 3328263"/>
              <a:gd name="connsiteY28" fmla="*/ 109816 h 963256"/>
              <a:gd name="connsiteX29" fmla="*/ 1985520 w 3328263"/>
              <a:gd name="connsiteY29" fmla="*/ 64096 h 963256"/>
              <a:gd name="connsiteX30" fmla="*/ 1924560 w 3328263"/>
              <a:gd name="connsiteY30" fmla="*/ 48856 h 963256"/>
              <a:gd name="connsiteX31" fmla="*/ 1574040 w 3328263"/>
              <a:gd name="connsiteY31" fmla="*/ 33616 h 963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328263" h="963256">
                <a:moveTo>
                  <a:pt x="1650240" y="64096"/>
                </a:moveTo>
                <a:cubicBezTo>
                  <a:pt x="1513080" y="59016"/>
                  <a:pt x="1375777" y="56916"/>
                  <a:pt x="1238760" y="48856"/>
                </a:cubicBezTo>
                <a:cubicBezTo>
                  <a:pt x="1202901" y="46747"/>
                  <a:pt x="1167583" y="39078"/>
                  <a:pt x="1132080" y="33616"/>
                </a:cubicBezTo>
                <a:cubicBezTo>
                  <a:pt x="1101539" y="28917"/>
                  <a:pt x="1071510" y="19748"/>
                  <a:pt x="1040640" y="18376"/>
                </a:cubicBezTo>
                <a:cubicBezTo>
                  <a:pt x="842650" y="9576"/>
                  <a:pt x="644400" y="8216"/>
                  <a:pt x="446280" y="3136"/>
                </a:cubicBezTo>
                <a:cubicBezTo>
                  <a:pt x="359920" y="8216"/>
                  <a:pt x="267055" y="-14897"/>
                  <a:pt x="187200" y="18376"/>
                </a:cubicBezTo>
                <a:cubicBezTo>
                  <a:pt x="183259" y="20018"/>
                  <a:pt x="76604" y="154769"/>
                  <a:pt x="50040" y="201256"/>
                </a:cubicBezTo>
                <a:cubicBezTo>
                  <a:pt x="38768" y="220981"/>
                  <a:pt x="29720" y="241896"/>
                  <a:pt x="19560" y="262216"/>
                </a:cubicBezTo>
                <a:cubicBezTo>
                  <a:pt x="4170" y="369946"/>
                  <a:pt x="-15430" y="452048"/>
                  <a:pt x="19560" y="567016"/>
                </a:cubicBezTo>
                <a:cubicBezTo>
                  <a:pt x="37071" y="624552"/>
                  <a:pt x="100039" y="718761"/>
                  <a:pt x="156720" y="765136"/>
                </a:cubicBezTo>
                <a:cubicBezTo>
                  <a:pt x="196037" y="797304"/>
                  <a:pt x="230447" y="840512"/>
                  <a:pt x="278640" y="856576"/>
                </a:cubicBezTo>
                <a:cubicBezTo>
                  <a:pt x="293880" y="861656"/>
                  <a:pt x="309595" y="865488"/>
                  <a:pt x="324360" y="871816"/>
                </a:cubicBezTo>
                <a:cubicBezTo>
                  <a:pt x="368240" y="890622"/>
                  <a:pt x="414258" y="922648"/>
                  <a:pt x="461520" y="932776"/>
                </a:cubicBezTo>
                <a:cubicBezTo>
                  <a:pt x="506500" y="942415"/>
                  <a:pt x="552726" y="945927"/>
                  <a:pt x="598680" y="948016"/>
                </a:cubicBezTo>
                <a:cubicBezTo>
                  <a:pt x="776369" y="956093"/>
                  <a:pt x="954280" y="958176"/>
                  <a:pt x="1132080" y="963256"/>
                </a:cubicBezTo>
                <a:cubicBezTo>
                  <a:pt x="1248920" y="958176"/>
                  <a:pt x="1365909" y="955795"/>
                  <a:pt x="1482600" y="948016"/>
                </a:cubicBezTo>
                <a:cubicBezTo>
                  <a:pt x="1632262" y="938039"/>
                  <a:pt x="1556854" y="921672"/>
                  <a:pt x="1726440" y="917536"/>
                </a:cubicBezTo>
                <a:cubicBezTo>
                  <a:pt x="2097205" y="908493"/>
                  <a:pt x="2468120" y="907376"/>
                  <a:pt x="2838960" y="902296"/>
                </a:cubicBezTo>
                <a:cubicBezTo>
                  <a:pt x="2864360" y="897216"/>
                  <a:pt x="2890349" y="894499"/>
                  <a:pt x="2915160" y="887056"/>
                </a:cubicBezTo>
                <a:cubicBezTo>
                  <a:pt x="2941363" y="879195"/>
                  <a:pt x="2966215" y="867352"/>
                  <a:pt x="2991360" y="856576"/>
                </a:cubicBezTo>
                <a:cubicBezTo>
                  <a:pt x="3134998" y="795017"/>
                  <a:pt x="3090647" y="820865"/>
                  <a:pt x="3174240" y="765136"/>
                </a:cubicBezTo>
                <a:cubicBezTo>
                  <a:pt x="3184400" y="749896"/>
                  <a:pt x="3194074" y="734321"/>
                  <a:pt x="3204720" y="719416"/>
                </a:cubicBezTo>
                <a:cubicBezTo>
                  <a:pt x="3247262" y="659858"/>
                  <a:pt x="3261805" y="650967"/>
                  <a:pt x="3296160" y="582256"/>
                </a:cubicBezTo>
                <a:cubicBezTo>
                  <a:pt x="3303344" y="567888"/>
                  <a:pt x="3306320" y="551776"/>
                  <a:pt x="3311400" y="536536"/>
                </a:cubicBezTo>
                <a:cubicBezTo>
                  <a:pt x="3320175" y="448784"/>
                  <a:pt x="3344504" y="302565"/>
                  <a:pt x="3311400" y="216496"/>
                </a:cubicBezTo>
                <a:cubicBezTo>
                  <a:pt x="3303245" y="195292"/>
                  <a:pt x="3272200" y="192544"/>
                  <a:pt x="3250440" y="186016"/>
                </a:cubicBezTo>
                <a:cubicBezTo>
                  <a:pt x="3220843" y="177137"/>
                  <a:pt x="3189402" y="176304"/>
                  <a:pt x="3159000" y="170776"/>
                </a:cubicBezTo>
                <a:cubicBezTo>
                  <a:pt x="2866217" y="117543"/>
                  <a:pt x="3266452" y="189218"/>
                  <a:pt x="3021840" y="140296"/>
                </a:cubicBezTo>
                <a:cubicBezTo>
                  <a:pt x="2907713" y="117471"/>
                  <a:pt x="2851285" y="117713"/>
                  <a:pt x="2717040" y="109816"/>
                </a:cubicBezTo>
                <a:cubicBezTo>
                  <a:pt x="2004983" y="67930"/>
                  <a:pt x="2368090" y="98875"/>
                  <a:pt x="1985520" y="64096"/>
                </a:cubicBezTo>
                <a:cubicBezTo>
                  <a:pt x="1965200" y="59016"/>
                  <a:pt x="1945390" y="51049"/>
                  <a:pt x="1924560" y="48856"/>
                </a:cubicBezTo>
                <a:cubicBezTo>
                  <a:pt x="1754098" y="30913"/>
                  <a:pt x="1719812" y="33616"/>
                  <a:pt x="1574040" y="3361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777240" y="2959381"/>
            <a:ext cx="762298" cy="576299"/>
          </a:xfrm>
          <a:custGeom>
            <a:avLst/>
            <a:gdLst>
              <a:gd name="connsiteX0" fmla="*/ 350520 w 762298"/>
              <a:gd name="connsiteY0" fmla="*/ 88619 h 576299"/>
              <a:gd name="connsiteX1" fmla="*/ 30480 w 762298"/>
              <a:gd name="connsiteY1" fmla="*/ 42899 h 576299"/>
              <a:gd name="connsiteX2" fmla="*/ 0 w 762298"/>
              <a:gd name="connsiteY2" fmla="*/ 134339 h 576299"/>
              <a:gd name="connsiteX3" fmla="*/ 15240 w 762298"/>
              <a:gd name="connsiteY3" fmla="*/ 347699 h 576299"/>
              <a:gd name="connsiteX4" fmla="*/ 60960 w 762298"/>
              <a:gd name="connsiteY4" fmla="*/ 439139 h 576299"/>
              <a:gd name="connsiteX5" fmla="*/ 106680 w 762298"/>
              <a:gd name="connsiteY5" fmla="*/ 484859 h 576299"/>
              <a:gd name="connsiteX6" fmla="*/ 167640 w 762298"/>
              <a:gd name="connsiteY6" fmla="*/ 515339 h 576299"/>
              <a:gd name="connsiteX7" fmla="*/ 228600 w 762298"/>
              <a:gd name="connsiteY7" fmla="*/ 530579 h 576299"/>
              <a:gd name="connsiteX8" fmla="*/ 381000 w 762298"/>
              <a:gd name="connsiteY8" fmla="*/ 576299 h 576299"/>
              <a:gd name="connsiteX9" fmla="*/ 624840 w 762298"/>
              <a:gd name="connsiteY9" fmla="*/ 561059 h 576299"/>
              <a:gd name="connsiteX10" fmla="*/ 670560 w 762298"/>
              <a:gd name="connsiteY10" fmla="*/ 545819 h 576299"/>
              <a:gd name="connsiteX11" fmla="*/ 731520 w 762298"/>
              <a:gd name="connsiteY11" fmla="*/ 454379 h 576299"/>
              <a:gd name="connsiteX12" fmla="*/ 762000 w 762298"/>
              <a:gd name="connsiteY12" fmla="*/ 332459 h 576299"/>
              <a:gd name="connsiteX13" fmla="*/ 746760 w 762298"/>
              <a:gd name="connsiteY13" fmla="*/ 134339 h 576299"/>
              <a:gd name="connsiteX14" fmla="*/ 716280 w 762298"/>
              <a:gd name="connsiteY14" fmla="*/ 88619 h 576299"/>
              <a:gd name="connsiteX15" fmla="*/ 624840 w 762298"/>
              <a:gd name="connsiteY15" fmla="*/ 58139 h 576299"/>
              <a:gd name="connsiteX16" fmla="*/ 487680 w 762298"/>
              <a:gd name="connsiteY16" fmla="*/ 27659 h 576299"/>
              <a:gd name="connsiteX17" fmla="*/ 289560 w 762298"/>
              <a:gd name="connsiteY17" fmla="*/ 27659 h 576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298" h="576299">
                <a:moveTo>
                  <a:pt x="350520" y="88619"/>
                </a:moveTo>
                <a:cubicBezTo>
                  <a:pt x="241025" y="1023"/>
                  <a:pt x="230930" y="-35054"/>
                  <a:pt x="30480" y="42899"/>
                </a:cubicBezTo>
                <a:cubicBezTo>
                  <a:pt x="536" y="54544"/>
                  <a:pt x="0" y="134339"/>
                  <a:pt x="0" y="134339"/>
                </a:cubicBezTo>
                <a:cubicBezTo>
                  <a:pt x="5080" y="205459"/>
                  <a:pt x="6909" y="276886"/>
                  <a:pt x="15240" y="347699"/>
                </a:cubicBezTo>
                <a:cubicBezTo>
                  <a:pt x="19006" y="379712"/>
                  <a:pt x="41255" y="415493"/>
                  <a:pt x="60960" y="439139"/>
                </a:cubicBezTo>
                <a:cubicBezTo>
                  <a:pt x="74758" y="455696"/>
                  <a:pt x="89142" y="472332"/>
                  <a:pt x="106680" y="484859"/>
                </a:cubicBezTo>
                <a:cubicBezTo>
                  <a:pt x="125167" y="498064"/>
                  <a:pt x="146368" y="507362"/>
                  <a:pt x="167640" y="515339"/>
                </a:cubicBezTo>
                <a:cubicBezTo>
                  <a:pt x="187252" y="522693"/>
                  <a:pt x="208538" y="524560"/>
                  <a:pt x="228600" y="530579"/>
                </a:cubicBezTo>
                <a:cubicBezTo>
                  <a:pt x="414118" y="586234"/>
                  <a:pt x="240493" y="541172"/>
                  <a:pt x="381000" y="576299"/>
                </a:cubicBezTo>
                <a:cubicBezTo>
                  <a:pt x="462280" y="571219"/>
                  <a:pt x="543849" y="569584"/>
                  <a:pt x="624840" y="561059"/>
                </a:cubicBezTo>
                <a:cubicBezTo>
                  <a:pt x="640816" y="559377"/>
                  <a:pt x="659201" y="557178"/>
                  <a:pt x="670560" y="545819"/>
                </a:cubicBezTo>
                <a:cubicBezTo>
                  <a:pt x="696463" y="519916"/>
                  <a:pt x="731520" y="454379"/>
                  <a:pt x="731520" y="454379"/>
                </a:cubicBezTo>
                <a:cubicBezTo>
                  <a:pt x="741680" y="413739"/>
                  <a:pt x="765213" y="374226"/>
                  <a:pt x="762000" y="332459"/>
                </a:cubicBezTo>
                <a:cubicBezTo>
                  <a:pt x="756920" y="266419"/>
                  <a:pt x="758966" y="199440"/>
                  <a:pt x="746760" y="134339"/>
                </a:cubicBezTo>
                <a:cubicBezTo>
                  <a:pt x="743385" y="116337"/>
                  <a:pt x="731812" y="98327"/>
                  <a:pt x="716280" y="88619"/>
                </a:cubicBezTo>
                <a:cubicBezTo>
                  <a:pt x="689035" y="71591"/>
                  <a:pt x="655320" y="68299"/>
                  <a:pt x="624840" y="58139"/>
                </a:cubicBezTo>
                <a:cubicBezTo>
                  <a:pt x="572464" y="40680"/>
                  <a:pt x="551381" y="31012"/>
                  <a:pt x="487680" y="27659"/>
                </a:cubicBezTo>
                <a:cubicBezTo>
                  <a:pt x="421731" y="24188"/>
                  <a:pt x="355600" y="27659"/>
                  <a:pt x="289560" y="2765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2927112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Zakroužkuj celé slovesné tvary a urči osobu, číslo a čas sloves. Která slovesa jsou zvratná?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0140"/>
            <a:ext cx="8229600" cy="3358180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zlomil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si 		</a:t>
            </a: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vyrazil </a:t>
            </a:r>
            <a:r>
              <a:rPr lang="cs-CZ" sz="3800" b="1" u="sng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 </a:t>
            </a:r>
            <a:endParaRPr lang="cs-CZ" sz="38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lnSpc>
                <a:spcPct val="170000"/>
              </a:lnSpc>
            </a:pP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</a:t>
            </a: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přijel </a:t>
            </a:r>
            <a:r>
              <a:rPr lang="cs-CZ" sz="3800" b="1" u="sng" dirty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sem </a:t>
            </a:r>
            <a:endParaRPr lang="cs-CZ" sz="3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94579" y="983700"/>
            <a:ext cx="18473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349571" y="1373326"/>
            <a:ext cx="2339491" cy="673175"/>
            <a:chOff x="1226591" y="963810"/>
            <a:chExt cx="2339491" cy="673175"/>
          </a:xfrm>
        </p:grpSpPr>
        <p:sp>
          <p:nvSpPr>
            <p:cNvPr id="5" name="Obdélník 4"/>
            <p:cNvSpPr/>
            <p:nvPr/>
          </p:nvSpPr>
          <p:spPr>
            <a:xfrm>
              <a:off x="2174032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26591" y="963810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3147378" y="990654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sp>
        <p:nvSpPr>
          <p:cNvPr id="21" name="Obdélník 20"/>
          <p:cNvSpPr/>
          <p:nvPr/>
        </p:nvSpPr>
        <p:spPr>
          <a:xfrm>
            <a:off x="901783" y="242088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</a:rPr>
              <a:t>5</a:t>
            </a:r>
            <a:endParaRPr lang="cs-CZ" sz="3600" b="1" cap="none" spc="0" dirty="0">
              <a:ln w="10541" cmpd="sng">
                <a:solidFill>
                  <a:srgbClr val="00B050"/>
                </a:solidFill>
                <a:prstDash val="solid"/>
              </a:ln>
              <a:solidFill>
                <a:srgbClr val="00CC00"/>
              </a:solidFill>
              <a:effectLst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398729" y="3494401"/>
            <a:ext cx="2215269" cy="663883"/>
            <a:chOff x="1111135" y="1815127"/>
            <a:chExt cx="2215269" cy="663883"/>
          </a:xfrm>
        </p:grpSpPr>
        <p:sp>
          <p:nvSpPr>
            <p:cNvPr id="14" name="Obdélník 13"/>
            <p:cNvSpPr/>
            <p:nvPr/>
          </p:nvSpPr>
          <p:spPr>
            <a:xfrm>
              <a:off x="1961833" y="1815127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111135" y="1815128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907700" y="1832679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6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737612" y="1414525"/>
            <a:ext cx="2096168" cy="646331"/>
            <a:chOff x="1226591" y="3377346"/>
            <a:chExt cx="2096168" cy="646331"/>
          </a:xfrm>
        </p:grpSpPr>
        <p:sp>
          <p:nvSpPr>
            <p:cNvPr id="24" name="Obdélník 23"/>
            <p:cNvSpPr/>
            <p:nvPr/>
          </p:nvSpPr>
          <p:spPr>
            <a:xfrm>
              <a:off x="1226591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289474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dirty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</a:rPr>
                <a:t>5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04055" y="3377346"/>
              <a:ext cx="418704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3600" b="1" cap="none" spc="0" dirty="0" smtClean="0">
                  <a:ln w="10541" cmpd="sng">
                    <a:solidFill>
                      <a:srgbClr val="00B050"/>
                    </a:solidFill>
                    <a:prstDash val="solid"/>
                  </a:ln>
                  <a:solidFill>
                    <a:srgbClr val="00CC00"/>
                  </a:solidFill>
                  <a:effectLst/>
                </a:rPr>
                <a:t>3</a:t>
              </a:r>
              <a:endParaRPr lang="cs-CZ" sz="3600" b="1" cap="none" spc="0" dirty="0">
                <a:ln w="10541" cmpd="sng">
                  <a:solidFill>
                    <a:srgbClr val="00B050"/>
                  </a:solidFill>
                  <a:prstDash val="solid"/>
                </a:ln>
                <a:solidFill>
                  <a:srgbClr val="00CC00"/>
                </a:solidFill>
                <a:effectLst/>
              </a:endParaRPr>
            </a:p>
          </p:txBody>
        </p:sp>
      </p:grpSp>
      <p:sp>
        <p:nvSpPr>
          <p:cNvPr id="4" name="Obdélník 3"/>
          <p:cNvSpPr/>
          <p:nvPr/>
        </p:nvSpPr>
        <p:spPr>
          <a:xfrm>
            <a:off x="395535" y="5191745"/>
            <a:ext cx="828091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Pouze příslovce SEM nepatří ke slovesným tvarům.</a:t>
            </a:r>
            <a:endParaRPr lang="cs-CZ" sz="32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901783" y="1840904"/>
            <a:ext cx="2909840" cy="963256"/>
          </a:xfrm>
          <a:custGeom>
            <a:avLst/>
            <a:gdLst>
              <a:gd name="connsiteX0" fmla="*/ 1650240 w 3328263"/>
              <a:gd name="connsiteY0" fmla="*/ 64096 h 963256"/>
              <a:gd name="connsiteX1" fmla="*/ 1238760 w 3328263"/>
              <a:gd name="connsiteY1" fmla="*/ 48856 h 963256"/>
              <a:gd name="connsiteX2" fmla="*/ 1132080 w 3328263"/>
              <a:gd name="connsiteY2" fmla="*/ 33616 h 963256"/>
              <a:gd name="connsiteX3" fmla="*/ 1040640 w 3328263"/>
              <a:gd name="connsiteY3" fmla="*/ 18376 h 963256"/>
              <a:gd name="connsiteX4" fmla="*/ 446280 w 3328263"/>
              <a:gd name="connsiteY4" fmla="*/ 3136 h 963256"/>
              <a:gd name="connsiteX5" fmla="*/ 187200 w 3328263"/>
              <a:gd name="connsiteY5" fmla="*/ 18376 h 963256"/>
              <a:gd name="connsiteX6" fmla="*/ 50040 w 3328263"/>
              <a:gd name="connsiteY6" fmla="*/ 201256 h 963256"/>
              <a:gd name="connsiteX7" fmla="*/ 19560 w 3328263"/>
              <a:gd name="connsiteY7" fmla="*/ 262216 h 963256"/>
              <a:gd name="connsiteX8" fmla="*/ 19560 w 3328263"/>
              <a:gd name="connsiteY8" fmla="*/ 567016 h 963256"/>
              <a:gd name="connsiteX9" fmla="*/ 156720 w 3328263"/>
              <a:gd name="connsiteY9" fmla="*/ 765136 h 963256"/>
              <a:gd name="connsiteX10" fmla="*/ 278640 w 3328263"/>
              <a:gd name="connsiteY10" fmla="*/ 856576 h 963256"/>
              <a:gd name="connsiteX11" fmla="*/ 324360 w 3328263"/>
              <a:gd name="connsiteY11" fmla="*/ 871816 h 963256"/>
              <a:gd name="connsiteX12" fmla="*/ 461520 w 3328263"/>
              <a:gd name="connsiteY12" fmla="*/ 932776 h 963256"/>
              <a:gd name="connsiteX13" fmla="*/ 598680 w 3328263"/>
              <a:gd name="connsiteY13" fmla="*/ 948016 h 963256"/>
              <a:gd name="connsiteX14" fmla="*/ 1132080 w 3328263"/>
              <a:gd name="connsiteY14" fmla="*/ 963256 h 963256"/>
              <a:gd name="connsiteX15" fmla="*/ 1482600 w 3328263"/>
              <a:gd name="connsiteY15" fmla="*/ 948016 h 963256"/>
              <a:gd name="connsiteX16" fmla="*/ 1726440 w 3328263"/>
              <a:gd name="connsiteY16" fmla="*/ 917536 h 963256"/>
              <a:gd name="connsiteX17" fmla="*/ 2838960 w 3328263"/>
              <a:gd name="connsiteY17" fmla="*/ 902296 h 963256"/>
              <a:gd name="connsiteX18" fmla="*/ 2915160 w 3328263"/>
              <a:gd name="connsiteY18" fmla="*/ 887056 h 963256"/>
              <a:gd name="connsiteX19" fmla="*/ 2991360 w 3328263"/>
              <a:gd name="connsiteY19" fmla="*/ 856576 h 963256"/>
              <a:gd name="connsiteX20" fmla="*/ 3174240 w 3328263"/>
              <a:gd name="connsiteY20" fmla="*/ 765136 h 963256"/>
              <a:gd name="connsiteX21" fmla="*/ 3204720 w 3328263"/>
              <a:gd name="connsiteY21" fmla="*/ 719416 h 963256"/>
              <a:gd name="connsiteX22" fmla="*/ 3296160 w 3328263"/>
              <a:gd name="connsiteY22" fmla="*/ 582256 h 963256"/>
              <a:gd name="connsiteX23" fmla="*/ 3311400 w 3328263"/>
              <a:gd name="connsiteY23" fmla="*/ 536536 h 963256"/>
              <a:gd name="connsiteX24" fmla="*/ 3311400 w 3328263"/>
              <a:gd name="connsiteY24" fmla="*/ 216496 h 963256"/>
              <a:gd name="connsiteX25" fmla="*/ 3250440 w 3328263"/>
              <a:gd name="connsiteY25" fmla="*/ 186016 h 963256"/>
              <a:gd name="connsiteX26" fmla="*/ 3159000 w 3328263"/>
              <a:gd name="connsiteY26" fmla="*/ 170776 h 963256"/>
              <a:gd name="connsiteX27" fmla="*/ 3021840 w 3328263"/>
              <a:gd name="connsiteY27" fmla="*/ 140296 h 963256"/>
              <a:gd name="connsiteX28" fmla="*/ 2717040 w 3328263"/>
              <a:gd name="connsiteY28" fmla="*/ 109816 h 963256"/>
              <a:gd name="connsiteX29" fmla="*/ 1985520 w 3328263"/>
              <a:gd name="connsiteY29" fmla="*/ 64096 h 963256"/>
              <a:gd name="connsiteX30" fmla="*/ 1924560 w 3328263"/>
              <a:gd name="connsiteY30" fmla="*/ 48856 h 963256"/>
              <a:gd name="connsiteX31" fmla="*/ 1574040 w 3328263"/>
              <a:gd name="connsiteY31" fmla="*/ 33616 h 963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328263" h="963256">
                <a:moveTo>
                  <a:pt x="1650240" y="64096"/>
                </a:moveTo>
                <a:cubicBezTo>
                  <a:pt x="1513080" y="59016"/>
                  <a:pt x="1375777" y="56916"/>
                  <a:pt x="1238760" y="48856"/>
                </a:cubicBezTo>
                <a:cubicBezTo>
                  <a:pt x="1202901" y="46747"/>
                  <a:pt x="1167583" y="39078"/>
                  <a:pt x="1132080" y="33616"/>
                </a:cubicBezTo>
                <a:cubicBezTo>
                  <a:pt x="1101539" y="28917"/>
                  <a:pt x="1071510" y="19748"/>
                  <a:pt x="1040640" y="18376"/>
                </a:cubicBezTo>
                <a:cubicBezTo>
                  <a:pt x="842650" y="9576"/>
                  <a:pt x="644400" y="8216"/>
                  <a:pt x="446280" y="3136"/>
                </a:cubicBezTo>
                <a:cubicBezTo>
                  <a:pt x="359920" y="8216"/>
                  <a:pt x="267055" y="-14897"/>
                  <a:pt x="187200" y="18376"/>
                </a:cubicBezTo>
                <a:cubicBezTo>
                  <a:pt x="183259" y="20018"/>
                  <a:pt x="76604" y="154769"/>
                  <a:pt x="50040" y="201256"/>
                </a:cubicBezTo>
                <a:cubicBezTo>
                  <a:pt x="38768" y="220981"/>
                  <a:pt x="29720" y="241896"/>
                  <a:pt x="19560" y="262216"/>
                </a:cubicBezTo>
                <a:cubicBezTo>
                  <a:pt x="4170" y="369946"/>
                  <a:pt x="-15430" y="452048"/>
                  <a:pt x="19560" y="567016"/>
                </a:cubicBezTo>
                <a:cubicBezTo>
                  <a:pt x="37071" y="624552"/>
                  <a:pt x="100039" y="718761"/>
                  <a:pt x="156720" y="765136"/>
                </a:cubicBezTo>
                <a:cubicBezTo>
                  <a:pt x="196037" y="797304"/>
                  <a:pt x="230447" y="840512"/>
                  <a:pt x="278640" y="856576"/>
                </a:cubicBezTo>
                <a:cubicBezTo>
                  <a:pt x="293880" y="861656"/>
                  <a:pt x="309595" y="865488"/>
                  <a:pt x="324360" y="871816"/>
                </a:cubicBezTo>
                <a:cubicBezTo>
                  <a:pt x="368240" y="890622"/>
                  <a:pt x="414258" y="922648"/>
                  <a:pt x="461520" y="932776"/>
                </a:cubicBezTo>
                <a:cubicBezTo>
                  <a:pt x="506500" y="942415"/>
                  <a:pt x="552726" y="945927"/>
                  <a:pt x="598680" y="948016"/>
                </a:cubicBezTo>
                <a:cubicBezTo>
                  <a:pt x="776369" y="956093"/>
                  <a:pt x="954280" y="958176"/>
                  <a:pt x="1132080" y="963256"/>
                </a:cubicBezTo>
                <a:cubicBezTo>
                  <a:pt x="1248920" y="958176"/>
                  <a:pt x="1365909" y="955795"/>
                  <a:pt x="1482600" y="948016"/>
                </a:cubicBezTo>
                <a:cubicBezTo>
                  <a:pt x="1632262" y="938039"/>
                  <a:pt x="1556854" y="921672"/>
                  <a:pt x="1726440" y="917536"/>
                </a:cubicBezTo>
                <a:cubicBezTo>
                  <a:pt x="2097205" y="908493"/>
                  <a:pt x="2468120" y="907376"/>
                  <a:pt x="2838960" y="902296"/>
                </a:cubicBezTo>
                <a:cubicBezTo>
                  <a:pt x="2864360" y="897216"/>
                  <a:pt x="2890349" y="894499"/>
                  <a:pt x="2915160" y="887056"/>
                </a:cubicBezTo>
                <a:cubicBezTo>
                  <a:pt x="2941363" y="879195"/>
                  <a:pt x="2966215" y="867352"/>
                  <a:pt x="2991360" y="856576"/>
                </a:cubicBezTo>
                <a:cubicBezTo>
                  <a:pt x="3134998" y="795017"/>
                  <a:pt x="3090647" y="820865"/>
                  <a:pt x="3174240" y="765136"/>
                </a:cubicBezTo>
                <a:cubicBezTo>
                  <a:pt x="3184400" y="749896"/>
                  <a:pt x="3194074" y="734321"/>
                  <a:pt x="3204720" y="719416"/>
                </a:cubicBezTo>
                <a:cubicBezTo>
                  <a:pt x="3247262" y="659858"/>
                  <a:pt x="3261805" y="650967"/>
                  <a:pt x="3296160" y="582256"/>
                </a:cubicBezTo>
                <a:cubicBezTo>
                  <a:pt x="3303344" y="567888"/>
                  <a:pt x="3306320" y="551776"/>
                  <a:pt x="3311400" y="536536"/>
                </a:cubicBezTo>
                <a:cubicBezTo>
                  <a:pt x="3320175" y="448784"/>
                  <a:pt x="3344504" y="302565"/>
                  <a:pt x="3311400" y="216496"/>
                </a:cubicBezTo>
                <a:cubicBezTo>
                  <a:pt x="3303245" y="195292"/>
                  <a:pt x="3272200" y="192544"/>
                  <a:pt x="3250440" y="186016"/>
                </a:cubicBezTo>
                <a:cubicBezTo>
                  <a:pt x="3220843" y="177137"/>
                  <a:pt x="3189402" y="176304"/>
                  <a:pt x="3159000" y="170776"/>
                </a:cubicBezTo>
                <a:cubicBezTo>
                  <a:pt x="2866217" y="117543"/>
                  <a:pt x="3266452" y="189218"/>
                  <a:pt x="3021840" y="140296"/>
                </a:cubicBezTo>
                <a:cubicBezTo>
                  <a:pt x="2907713" y="117471"/>
                  <a:pt x="2851285" y="117713"/>
                  <a:pt x="2717040" y="109816"/>
                </a:cubicBezTo>
                <a:cubicBezTo>
                  <a:pt x="2004983" y="67930"/>
                  <a:pt x="2368090" y="98875"/>
                  <a:pt x="1985520" y="64096"/>
                </a:cubicBezTo>
                <a:cubicBezTo>
                  <a:pt x="1965200" y="59016"/>
                  <a:pt x="1945390" y="51049"/>
                  <a:pt x="1924560" y="48856"/>
                </a:cubicBezTo>
                <a:cubicBezTo>
                  <a:pt x="1754098" y="30913"/>
                  <a:pt x="1719812" y="33616"/>
                  <a:pt x="1574040" y="3361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755576" y="4005064"/>
            <a:ext cx="2304256" cy="963256"/>
          </a:xfrm>
          <a:custGeom>
            <a:avLst/>
            <a:gdLst>
              <a:gd name="connsiteX0" fmla="*/ 1650240 w 3328263"/>
              <a:gd name="connsiteY0" fmla="*/ 64096 h 963256"/>
              <a:gd name="connsiteX1" fmla="*/ 1238760 w 3328263"/>
              <a:gd name="connsiteY1" fmla="*/ 48856 h 963256"/>
              <a:gd name="connsiteX2" fmla="*/ 1132080 w 3328263"/>
              <a:gd name="connsiteY2" fmla="*/ 33616 h 963256"/>
              <a:gd name="connsiteX3" fmla="*/ 1040640 w 3328263"/>
              <a:gd name="connsiteY3" fmla="*/ 18376 h 963256"/>
              <a:gd name="connsiteX4" fmla="*/ 446280 w 3328263"/>
              <a:gd name="connsiteY4" fmla="*/ 3136 h 963256"/>
              <a:gd name="connsiteX5" fmla="*/ 187200 w 3328263"/>
              <a:gd name="connsiteY5" fmla="*/ 18376 h 963256"/>
              <a:gd name="connsiteX6" fmla="*/ 50040 w 3328263"/>
              <a:gd name="connsiteY6" fmla="*/ 201256 h 963256"/>
              <a:gd name="connsiteX7" fmla="*/ 19560 w 3328263"/>
              <a:gd name="connsiteY7" fmla="*/ 262216 h 963256"/>
              <a:gd name="connsiteX8" fmla="*/ 19560 w 3328263"/>
              <a:gd name="connsiteY8" fmla="*/ 567016 h 963256"/>
              <a:gd name="connsiteX9" fmla="*/ 156720 w 3328263"/>
              <a:gd name="connsiteY9" fmla="*/ 765136 h 963256"/>
              <a:gd name="connsiteX10" fmla="*/ 278640 w 3328263"/>
              <a:gd name="connsiteY10" fmla="*/ 856576 h 963256"/>
              <a:gd name="connsiteX11" fmla="*/ 324360 w 3328263"/>
              <a:gd name="connsiteY11" fmla="*/ 871816 h 963256"/>
              <a:gd name="connsiteX12" fmla="*/ 461520 w 3328263"/>
              <a:gd name="connsiteY12" fmla="*/ 932776 h 963256"/>
              <a:gd name="connsiteX13" fmla="*/ 598680 w 3328263"/>
              <a:gd name="connsiteY13" fmla="*/ 948016 h 963256"/>
              <a:gd name="connsiteX14" fmla="*/ 1132080 w 3328263"/>
              <a:gd name="connsiteY14" fmla="*/ 963256 h 963256"/>
              <a:gd name="connsiteX15" fmla="*/ 1482600 w 3328263"/>
              <a:gd name="connsiteY15" fmla="*/ 948016 h 963256"/>
              <a:gd name="connsiteX16" fmla="*/ 1726440 w 3328263"/>
              <a:gd name="connsiteY16" fmla="*/ 917536 h 963256"/>
              <a:gd name="connsiteX17" fmla="*/ 2838960 w 3328263"/>
              <a:gd name="connsiteY17" fmla="*/ 902296 h 963256"/>
              <a:gd name="connsiteX18" fmla="*/ 2915160 w 3328263"/>
              <a:gd name="connsiteY18" fmla="*/ 887056 h 963256"/>
              <a:gd name="connsiteX19" fmla="*/ 2991360 w 3328263"/>
              <a:gd name="connsiteY19" fmla="*/ 856576 h 963256"/>
              <a:gd name="connsiteX20" fmla="*/ 3174240 w 3328263"/>
              <a:gd name="connsiteY20" fmla="*/ 765136 h 963256"/>
              <a:gd name="connsiteX21" fmla="*/ 3204720 w 3328263"/>
              <a:gd name="connsiteY21" fmla="*/ 719416 h 963256"/>
              <a:gd name="connsiteX22" fmla="*/ 3296160 w 3328263"/>
              <a:gd name="connsiteY22" fmla="*/ 582256 h 963256"/>
              <a:gd name="connsiteX23" fmla="*/ 3311400 w 3328263"/>
              <a:gd name="connsiteY23" fmla="*/ 536536 h 963256"/>
              <a:gd name="connsiteX24" fmla="*/ 3311400 w 3328263"/>
              <a:gd name="connsiteY24" fmla="*/ 216496 h 963256"/>
              <a:gd name="connsiteX25" fmla="*/ 3250440 w 3328263"/>
              <a:gd name="connsiteY25" fmla="*/ 186016 h 963256"/>
              <a:gd name="connsiteX26" fmla="*/ 3159000 w 3328263"/>
              <a:gd name="connsiteY26" fmla="*/ 170776 h 963256"/>
              <a:gd name="connsiteX27" fmla="*/ 3021840 w 3328263"/>
              <a:gd name="connsiteY27" fmla="*/ 140296 h 963256"/>
              <a:gd name="connsiteX28" fmla="*/ 2717040 w 3328263"/>
              <a:gd name="connsiteY28" fmla="*/ 109816 h 963256"/>
              <a:gd name="connsiteX29" fmla="*/ 1985520 w 3328263"/>
              <a:gd name="connsiteY29" fmla="*/ 64096 h 963256"/>
              <a:gd name="connsiteX30" fmla="*/ 1924560 w 3328263"/>
              <a:gd name="connsiteY30" fmla="*/ 48856 h 963256"/>
              <a:gd name="connsiteX31" fmla="*/ 1574040 w 3328263"/>
              <a:gd name="connsiteY31" fmla="*/ 33616 h 963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328263" h="963256">
                <a:moveTo>
                  <a:pt x="1650240" y="64096"/>
                </a:moveTo>
                <a:cubicBezTo>
                  <a:pt x="1513080" y="59016"/>
                  <a:pt x="1375777" y="56916"/>
                  <a:pt x="1238760" y="48856"/>
                </a:cubicBezTo>
                <a:cubicBezTo>
                  <a:pt x="1202901" y="46747"/>
                  <a:pt x="1167583" y="39078"/>
                  <a:pt x="1132080" y="33616"/>
                </a:cubicBezTo>
                <a:cubicBezTo>
                  <a:pt x="1101539" y="28917"/>
                  <a:pt x="1071510" y="19748"/>
                  <a:pt x="1040640" y="18376"/>
                </a:cubicBezTo>
                <a:cubicBezTo>
                  <a:pt x="842650" y="9576"/>
                  <a:pt x="644400" y="8216"/>
                  <a:pt x="446280" y="3136"/>
                </a:cubicBezTo>
                <a:cubicBezTo>
                  <a:pt x="359920" y="8216"/>
                  <a:pt x="267055" y="-14897"/>
                  <a:pt x="187200" y="18376"/>
                </a:cubicBezTo>
                <a:cubicBezTo>
                  <a:pt x="183259" y="20018"/>
                  <a:pt x="76604" y="154769"/>
                  <a:pt x="50040" y="201256"/>
                </a:cubicBezTo>
                <a:cubicBezTo>
                  <a:pt x="38768" y="220981"/>
                  <a:pt x="29720" y="241896"/>
                  <a:pt x="19560" y="262216"/>
                </a:cubicBezTo>
                <a:cubicBezTo>
                  <a:pt x="4170" y="369946"/>
                  <a:pt x="-15430" y="452048"/>
                  <a:pt x="19560" y="567016"/>
                </a:cubicBezTo>
                <a:cubicBezTo>
                  <a:pt x="37071" y="624552"/>
                  <a:pt x="100039" y="718761"/>
                  <a:pt x="156720" y="765136"/>
                </a:cubicBezTo>
                <a:cubicBezTo>
                  <a:pt x="196037" y="797304"/>
                  <a:pt x="230447" y="840512"/>
                  <a:pt x="278640" y="856576"/>
                </a:cubicBezTo>
                <a:cubicBezTo>
                  <a:pt x="293880" y="861656"/>
                  <a:pt x="309595" y="865488"/>
                  <a:pt x="324360" y="871816"/>
                </a:cubicBezTo>
                <a:cubicBezTo>
                  <a:pt x="368240" y="890622"/>
                  <a:pt x="414258" y="922648"/>
                  <a:pt x="461520" y="932776"/>
                </a:cubicBezTo>
                <a:cubicBezTo>
                  <a:pt x="506500" y="942415"/>
                  <a:pt x="552726" y="945927"/>
                  <a:pt x="598680" y="948016"/>
                </a:cubicBezTo>
                <a:cubicBezTo>
                  <a:pt x="776369" y="956093"/>
                  <a:pt x="954280" y="958176"/>
                  <a:pt x="1132080" y="963256"/>
                </a:cubicBezTo>
                <a:cubicBezTo>
                  <a:pt x="1248920" y="958176"/>
                  <a:pt x="1365909" y="955795"/>
                  <a:pt x="1482600" y="948016"/>
                </a:cubicBezTo>
                <a:cubicBezTo>
                  <a:pt x="1632262" y="938039"/>
                  <a:pt x="1556854" y="921672"/>
                  <a:pt x="1726440" y="917536"/>
                </a:cubicBezTo>
                <a:cubicBezTo>
                  <a:pt x="2097205" y="908493"/>
                  <a:pt x="2468120" y="907376"/>
                  <a:pt x="2838960" y="902296"/>
                </a:cubicBezTo>
                <a:cubicBezTo>
                  <a:pt x="2864360" y="897216"/>
                  <a:pt x="2890349" y="894499"/>
                  <a:pt x="2915160" y="887056"/>
                </a:cubicBezTo>
                <a:cubicBezTo>
                  <a:pt x="2941363" y="879195"/>
                  <a:pt x="2966215" y="867352"/>
                  <a:pt x="2991360" y="856576"/>
                </a:cubicBezTo>
                <a:cubicBezTo>
                  <a:pt x="3134998" y="795017"/>
                  <a:pt x="3090647" y="820865"/>
                  <a:pt x="3174240" y="765136"/>
                </a:cubicBezTo>
                <a:cubicBezTo>
                  <a:pt x="3184400" y="749896"/>
                  <a:pt x="3194074" y="734321"/>
                  <a:pt x="3204720" y="719416"/>
                </a:cubicBezTo>
                <a:cubicBezTo>
                  <a:pt x="3247262" y="659858"/>
                  <a:pt x="3261805" y="650967"/>
                  <a:pt x="3296160" y="582256"/>
                </a:cubicBezTo>
                <a:cubicBezTo>
                  <a:pt x="3303344" y="567888"/>
                  <a:pt x="3306320" y="551776"/>
                  <a:pt x="3311400" y="536536"/>
                </a:cubicBezTo>
                <a:cubicBezTo>
                  <a:pt x="3320175" y="448784"/>
                  <a:pt x="3344504" y="302565"/>
                  <a:pt x="3311400" y="216496"/>
                </a:cubicBezTo>
                <a:cubicBezTo>
                  <a:pt x="3303245" y="195292"/>
                  <a:pt x="3272200" y="192544"/>
                  <a:pt x="3250440" y="186016"/>
                </a:cubicBezTo>
                <a:cubicBezTo>
                  <a:pt x="3220843" y="177137"/>
                  <a:pt x="3189402" y="176304"/>
                  <a:pt x="3159000" y="170776"/>
                </a:cubicBezTo>
                <a:cubicBezTo>
                  <a:pt x="2866217" y="117543"/>
                  <a:pt x="3266452" y="189218"/>
                  <a:pt x="3021840" y="140296"/>
                </a:cubicBezTo>
                <a:cubicBezTo>
                  <a:pt x="2907713" y="117471"/>
                  <a:pt x="2851285" y="117713"/>
                  <a:pt x="2717040" y="109816"/>
                </a:cubicBezTo>
                <a:cubicBezTo>
                  <a:pt x="2004983" y="67930"/>
                  <a:pt x="2368090" y="98875"/>
                  <a:pt x="1985520" y="64096"/>
                </a:cubicBezTo>
                <a:cubicBezTo>
                  <a:pt x="1965200" y="59016"/>
                  <a:pt x="1945390" y="51049"/>
                  <a:pt x="1924560" y="48856"/>
                </a:cubicBezTo>
                <a:cubicBezTo>
                  <a:pt x="1754098" y="30913"/>
                  <a:pt x="1719812" y="33616"/>
                  <a:pt x="1574040" y="3361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4932040" y="1822528"/>
            <a:ext cx="3328263" cy="963256"/>
          </a:xfrm>
          <a:custGeom>
            <a:avLst/>
            <a:gdLst>
              <a:gd name="connsiteX0" fmla="*/ 1650240 w 3328263"/>
              <a:gd name="connsiteY0" fmla="*/ 64096 h 963256"/>
              <a:gd name="connsiteX1" fmla="*/ 1238760 w 3328263"/>
              <a:gd name="connsiteY1" fmla="*/ 48856 h 963256"/>
              <a:gd name="connsiteX2" fmla="*/ 1132080 w 3328263"/>
              <a:gd name="connsiteY2" fmla="*/ 33616 h 963256"/>
              <a:gd name="connsiteX3" fmla="*/ 1040640 w 3328263"/>
              <a:gd name="connsiteY3" fmla="*/ 18376 h 963256"/>
              <a:gd name="connsiteX4" fmla="*/ 446280 w 3328263"/>
              <a:gd name="connsiteY4" fmla="*/ 3136 h 963256"/>
              <a:gd name="connsiteX5" fmla="*/ 187200 w 3328263"/>
              <a:gd name="connsiteY5" fmla="*/ 18376 h 963256"/>
              <a:gd name="connsiteX6" fmla="*/ 50040 w 3328263"/>
              <a:gd name="connsiteY6" fmla="*/ 201256 h 963256"/>
              <a:gd name="connsiteX7" fmla="*/ 19560 w 3328263"/>
              <a:gd name="connsiteY7" fmla="*/ 262216 h 963256"/>
              <a:gd name="connsiteX8" fmla="*/ 19560 w 3328263"/>
              <a:gd name="connsiteY8" fmla="*/ 567016 h 963256"/>
              <a:gd name="connsiteX9" fmla="*/ 156720 w 3328263"/>
              <a:gd name="connsiteY9" fmla="*/ 765136 h 963256"/>
              <a:gd name="connsiteX10" fmla="*/ 278640 w 3328263"/>
              <a:gd name="connsiteY10" fmla="*/ 856576 h 963256"/>
              <a:gd name="connsiteX11" fmla="*/ 324360 w 3328263"/>
              <a:gd name="connsiteY11" fmla="*/ 871816 h 963256"/>
              <a:gd name="connsiteX12" fmla="*/ 461520 w 3328263"/>
              <a:gd name="connsiteY12" fmla="*/ 932776 h 963256"/>
              <a:gd name="connsiteX13" fmla="*/ 598680 w 3328263"/>
              <a:gd name="connsiteY13" fmla="*/ 948016 h 963256"/>
              <a:gd name="connsiteX14" fmla="*/ 1132080 w 3328263"/>
              <a:gd name="connsiteY14" fmla="*/ 963256 h 963256"/>
              <a:gd name="connsiteX15" fmla="*/ 1482600 w 3328263"/>
              <a:gd name="connsiteY15" fmla="*/ 948016 h 963256"/>
              <a:gd name="connsiteX16" fmla="*/ 1726440 w 3328263"/>
              <a:gd name="connsiteY16" fmla="*/ 917536 h 963256"/>
              <a:gd name="connsiteX17" fmla="*/ 2838960 w 3328263"/>
              <a:gd name="connsiteY17" fmla="*/ 902296 h 963256"/>
              <a:gd name="connsiteX18" fmla="*/ 2915160 w 3328263"/>
              <a:gd name="connsiteY18" fmla="*/ 887056 h 963256"/>
              <a:gd name="connsiteX19" fmla="*/ 2991360 w 3328263"/>
              <a:gd name="connsiteY19" fmla="*/ 856576 h 963256"/>
              <a:gd name="connsiteX20" fmla="*/ 3174240 w 3328263"/>
              <a:gd name="connsiteY20" fmla="*/ 765136 h 963256"/>
              <a:gd name="connsiteX21" fmla="*/ 3204720 w 3328263"/>
              <a:gd name="connsiteY21" fmla="*/ 719416 h 963256"/>
              <a:gd name="connsiteX22" fmla="*/ 3296160 w 3328263"/>
              <a:gd name="connsiteY22" fmla="*/ 582256 h 963256"/>
              <a:gd name="connsiteX23" fmla="*/ 3311400 w 3328263"/>
              <a:gd name="connsiteY23" fmla="*/ 536536 h 963256"/>
              <a:gd name="connsiteX24" fmla="*/ 3311400 w 3328263"/>
              <a:gd name="connsiteY24" fmla="*/ 216496 h 963256"/>
              <a:gd name="connsiteX25" fmla="*/ 3250440 w 3328263"/>
              <a:gd name="connsiteY25" fmla="*/ 186016 h 963256"/>
              <a:gd name="connsiteX26" fmla="*/ 3159000 w 3328263"/>
              <a:gd name="connsiteY26" fmla="*/ 170776 h 963256"/>
              <a:gd name="connsiteX27" fmla="*/ 3021840 w 3328263"/>
              <a:gd name="connsiteY27" fmla="*/ 140296 h 963256"/>
              <a:gd name="connsiteX28" fmla="*/ 2717040 w 3328263"/>
              <a:gd name="connsiteY28" fmla="*/ 109816 h 963256"/>
              <a:gd name="connsiteX29" fmla="*/ 1985520 w 3328263"/>
              <a:gd name="connsiteY29" fmla="*/ 64096 h 963256"/>
              <a:gd name="connsiteX30" fmla="*/ 1924560 w 3328263"/>
              <a:gd name="connsiteY30" fmla="*/ 48856 h 963256"/>
              <a:gd name="connsiteX31" fmla="*/ 1574040 w 3328263"/>
              <a:gd name="connsiteY31" fmla="*/ 33616 h 963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328263" h="963256">
                <a:moveTo>
                  <a:pt x="1650240" y="64096"/>
                </a:moveTo>
                <a:cubicBezTo>
                  <a:pt x="1513080" y="59016"/>
                  <a:pt x="1375777" y="56916"/>
                  <a:pt x="1238760" y="48856"/>
                </a:cubicBezTo>
                <a:cubicBezTo>
                  <a:pt x="1202901" y="46747"/>
                  <a:pt x="1167583" y="39078"/>
                  <a:pt x="1132080" y="33616"/>
                </a:cubicBezTo>
                <a:cubicBezTo>
                  <a:pt x="1101539" y="28917"/>
                  <a:pt x="1071510" y="19748"/>
                  <a:pt x="1040640" y="18376"/>
                </a:cubicBezTo>
                <a:cubicBezTo>
                  <a:pt x="842650" y="9576"/>
                  <a:pt x="644400" y="8216"/>
                  <a:pt x="446280" y="3136"/>
                </a:cubicBezTo>
                <a:cubicBezTo>
                  <a:pt x="359920" y="8216"/>
                  <a:pt x="267055" y="-14897"/>
                  <a:pt x="187200" y="18376"/>
                </a:cubicBezTo>
                <a:cubicBezTo>
                  <a:pt x="183259" y="20018"/>
                  <a:pt x="76604" y="154769"/>
                  <a:pt x="50040" y="201256"/>
                </a:cubicBezTo>
                <a:cubicBezTo>
                  <a:pt x="38768" y="220981"/>
                  <a:pt x="29720" y="241896"/>
                  <a:pt x="19560" y="262216"/>
                </a:cubicBezTo>
                <a:cubicBezTo>
                  <a:pt x="4170" y="369946"/>
                  <a:pt x="-15430" y="452048"/>
                  <a:pt x="19560" y="567016"/>
                </a:cubicBezTo>
                <a:cubicBezTo>
                  <a:pt x="37071" y="624552"/>
                  <a:pt x="100039" y="718761"/>
                  <a:pt x="156720" y="765136"/>
                </a:cubicBezTo>
                <a:cubicBezTo>
                  <a:pt x="196037" y="797304"/>
                  <a:pt x="230447" y="840512"/>
                  <a:pt x="278640" y="856576"/>
                </a:cubicBezTo>
                <a:cubicBezTo>
                  <a:pt x="293880" y="861656"/>
                  <a:pt x="309595" y="865488"/>
                  <a:pt x="324360" y="871816"/>
                </a:cubicBezTo>
                <a:cubicBezTo>
                  <a:pt x="368240" y="890622"/>
                  <a:pt x="414258" y="922648"/>
                  <a:pt x="461520" y="932776"/>
                </a:cubicBezTo>
                <a:cubicBezTo>
                  <a:pt x="506500" y="942415"/>
                  <a:pt x="552726" y="945927"/>
                  <a:pt x="598680" y="948016"/>
                </a:cubicBezTo>
                <a:cubicBezTo>
                  <a:pt x="776369" y="956093"/>
                  <a:pt x="954280" y="958176"/>
                  <a:pt x="1132080" y="963256"/>
                </a:cubicBezTo>
                <a:cubicBezTo>
                  <a:pt x="1248920" y="958176"/>
                  <a:pt x="1365909" y="955795"/>
                  <a:pt x="1482600" y="948016"/>
                </a:cubicBezTo>
                <a:cubicBezTo>
                  <a:pt x="1632262" y="938039"/>
                  <a:pt x="1556854" y="921672"/>
                  <a:pt x="1726440" y="917536"/>
                </a:cubicBezTo>
                <a:cubicBezTo>
                  <a:pt x="2097205" y="908493"/>
                  <a:pt x="2468120" y="907376"/>
                  <a:pt x="2838960" y="902296"/>
                </a:cubicBezTo>
                <a:cubicBezTo>
                  <a:pt x="2864360" y="897216"/>
                  <a:pt x="2890349" y="894499"/>
                  <a:pt x="2915160" y="887056"/>
                </a:cubicBezTo>
                <a:cubicBezTo>
                  <a:pt x="2941363" y="879195"/>
                  <a:pt x="2966215" y="867352"/>
                  <a:pt x="2991360" y="856576"/>
                </a:cubicBezTo>
                <a:cubicBezTo>
                  <a:pt x="3134998" y="795017"/>
                  <a:pt x="3090647" y="820865"/>
                  <a:pt x="3174240" y="765136"/>
                </a:cubicBezTo>
                <a:cubicBezTo>
                  <a:pt x="3184400" y="749896"/>
                  <a:pt x="3194074" y="734321"/>
                  <a:pt x="3204720" y="719416"/>
                </a:cubicBezTo>
                <a:cubicBezTo>
                  <a:pt x="3247262" y="659858"/>
                  <a:pt x="3261805" y="650967"/>
                  <a:pt x="3296160" y="582256"/>
                </a:cubicBezTo>
                <a:cubicBezTo>
                  <a:pt x="3303344" y="567888"/>
                  <a:pt x="3306320" y="551776"/>
                  <a:pt x="3311400" y="536536"/>
                </a:cubicBezTo>
                <a:cubicBezTo>
                  <a:pt x="3320175" y="448784"/>
                  <a:pt x="3344504" y="302565"/>
                  <a:pt x="3311400" y="216496"/>
                </a:cubicBezTo>
                <a:cubicBezTo>
                  <a:pt x="3303245" y="195292"/>
                  <a:pt x="3272200" y="192544"/>
                  <a:pt x="3250440" y="186016"/>
                </a:cubicBezTo>
                <a:cubicBezTo>
                  <a:pt x="3220843" y="177137"/>
                  <a:pt x="3189402" y="176304"/>
                  <a:pt x="3159000" y="170776"/>
                </a:cubicBezTo>
                <a:cubicBezTo>
                  <a:pt x="2866217" y="117543"/>
                  <a:pt x="3266452" y="189218"/>
                  <a:pt x="3021840" y="140296"/>
                </a:cubicBezTo>
                <a:cubicBezTo>
                  <a:pt x="2907713" y="117471"/>
                  <a:pt x="2851285" y="117713"/>
                  <a:pt x="2717040" y="109816"/>
                </a:cubicBezTo>
                <a:cubicBezTo>
                  <a:pt x="2004983" y="67930"/>
                  <a:pt x="2368090" y="98875"/>
                  <a:pt x="1985520" y="64096"/>
                </a:cubicBezTo>
                <a:cubicBezTo>
                  <a:pt x="1965200" y="59016"/>
                  <a:pt x="1945390" y="51049"/>
                  <a:pt x="1924560" y="48856"/>
                </a:cubicBezTo>
                <a:cubicBezTo>
                  <a:pt x="1754098" y="30913"/>
                  <a:pt x="1719812" y="33616"/>
                  <a:pt x="1574040" y="3361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777240" y="2959381"/>
            <a:ext cx="762298" cy="576299"/>
          </a:xfrm>
          <a:custGeom>
            <a:avLst/>
            <a:gdLst>
              <a:gd name="connsiteX0" fmla="*/ 350520 w 762298"/>
              <a:gd name="connsiteY0" fmla="*/ 88619 h 576299"/>
              <a:gd name="connsiteX1" fmla="*/ 30480 w 762298"/>
              <a:gd name="connsiteY1" fmla="*/ 42899 h 576299"/>
              <a:gd name="connsiteX2" fmla="*/ 0 w 762298"/>
              <a:gd name="connsiteY2" fmla="*/ 134339 h 576299"/>
              <a:gd name="connsiteX3" fmla="*/ 15240 w 762298"/>
              <a:gd name="connsiteY3" fmla="*/ 347699 h 576299"/>
              <a:gd name="connsiteX4" fmla="*/ 60960 w 762298"/>
              <a:gd name="connsiteY4" fmla="*/ 439139 h 576299"/>
              <a:gd name="connsiteX5" fmla="*/ 106680 w 762298"/>
              <a:gd name="connsiteY5" fmla="*/ 484859 h 576299"/>
              <a:gd name="connsiteX6" fmla="*/ 167640 w 762298"/>
              <a:gd name="connsiteY6" fmla="*/ 515339 h 576299"/>
              <a:gd name="connsiteX7" fmla="*/ 228600 w 762298"/>
              <a:gd name="connsiteY7" fmla="*/ 530579 h 576299"/>
              <a:gd name="connsiteX8" fmla="*/ 381000 w 762298"/>
              <a:gd name="connsiteY8" fmla="*/ 576299 h 576299"/>
              <a:gd name="connsiteX9" fmla="*/ 624840 w 762298"/>
              <a:gd name="connsiteY9" fmla="*/ 561059 h 576299"/>
              <a:gd name="connsiteX10" fmla="*/ 670560 w 762298"/>
              <a:gd name="connsiteY10" fmla="*/ 545819 h 576299"/>
              <a:gd name="connsiteX11" fmla="*/ 731520 w 762298"/>
              <a:gd name="connsiteY11" fmla="*/ 454379 h 576299"/>
              <a:gd name="connsiteX12" fmla="*/ 762000 w 762298"/>
              <a:gd name="connsiteY12" fmla="*/ 332459 h 576299"/>
              <a:gd name="connsiteX13" fmla="*/ 746760 w 762298"/>
              <a:gd name="connsiteY13" fmla="*/ 134339 h 576299"/>
              <a:gd name="connsiteX14" fmla="*/ 716280 w 762298"/>
              <a:gd name="connsiteY14" fmla="*/ 88619 h 576299"/>
              <a:gd name="connsiteX15" fmla="*/ 624840 w 762298"/>
              <a:gd name="connsiteY15" fmla="*/ 58139 h 576299"/>
              <a:gd name="connsiteX16" fmla="*/ 487680 w 762298"/>
              <a:gd name="connsiteY16" fmla="*/ 27659 h 576299"/>
              <a:gd name="connsiteX17" fmla="*/ 289560 w 762298"/>
              <a:gd name="connsiteY17" fmla="*/ 27659 h 576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62298" h="576299">
                <a:moveTo>
                  <a:pt x="350520" y="88619"/>
                </a:moveTo>
                <a:cubicBezTo>
                  <a:pt x="241025" y="1023"/>
                  <a:pt x="230930" y="-35054"/>
                  <a:pt x="30480" y="42899"/>
                </a:cubicBezTo>
                <a:cubicBezTo>
                  <a:pt x="536" y="54544"/>
                  <a:pt x="0" y="134339"/>
                  <a:pt x="0" y="134339"/>
                </a:cubicBezTo>
                <a:cubicBezTo>
                  <a:pt x="5080" y="205459"/>
                  <a:pt x="6909" y="276886"/>
                  <a:pt x="15240" y="347699"/>
                </a:cubicBezTo>
                <a:cubicBezTo>
                  <a:pt x="19006" y="379712"/>
                  <a:pt x="41255" y="415493"/>
                  <a:pt x="60960" y="439139"/>
                </a:cubicBezTo>
                <a:cubicBezTo>
                  <a:pt x="74758" y="455696"/>
                  <a:pt x="89142" y="472332"/>
                  <a:pt x="106680" y="484859"/>
                </a:cubicBezTo>
                <a:cubicBezTo>
                  <a:pt x="125167" y="498064"/>
                  <a:pt x="146368" y="507362"/>
                  <a:pt x="167640" y="515339"/>
                </a:cubicBezTo>
                <a:cubicBezTo>
                  <a:pt x="187252" y="522693"/>
                  <a:pt x="208538" y="524560"/>
                  <a:pt x="228600" y="530579"/>
                </a:cubicBezTo>
                <a:cubicBezTo>
                  <a:pt x="414118" y="586234"/>
                  <a:pt x="240493" y="541172"/>
                  <a:pt x="381000" y="576299"/>
                </a:cubicBezTo>
                <a:cubicBezTo>
                  <a:pt x="462280" y="571219"/>
                  <a:pt x="543849" y="569584"/>
                  <a:pt x="624840" y="561059"/>
                </a:cubicBezTo>
                <a:cubicBezTo>
                  <a:pt x="640816" y="559377"/>
                  <a:pt x="659201" y="557178"/>
                  <a:pt x="670560" y="545819"/>
                </a:cubicBezTo>
                <a:cubicBezTo>
                  <a:pt x="696463" y="519916"/>
                  <a:pt x="731520" y="454379"/>
                  <a:pt x="731520" y="454379"/>
                </a:cubicBezTo>
                <a:cubicBezTo>
                  <a:pt x="741680" y="413739"/>
                  <a:pt x="765213" y="374226"/>
                  <a:pt x="762000" y="332459"/>
                </a:cubicBezTo>
                <a:cubicBezTo>
                  <a:pt x="756920" y="266419"/>
                  <a:pt x="758966" y="199440"/>
                  <a:pt x="746760" y="134339"/>
                </a:cubicBezTo>
                <a:cubicBezTo>
                  <a:pt x="743385" y="116337"/>
                  <a:pt x="731812" y="98327"/>
                  <a:pt x="716280" y="88619"/>
                </a:cubicBezTo>
                <a:cubicBezTo>
                  <a:pt x="689035" y="71591"/>
                  <a:pt x="655320" y="68299"/>
                  <a:pt x="624840" y="58139"/>
                </a:cubicBezTo>
                <a:cubicBezTo>
                  <a:pt x="572464" y="40680"/>
                  <a:pt x="551381" y="31012"/>
                  <a:pt x="487680" y="27659"/>
                </a:cubicBezTo>
                <a:cubicBezTo>
                  <a:pt x="421731" y="24188"/>
                  <a:pt x="355600" y="27659"/>
                  <a:pt x="289560" y="2765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/>
          <p:cNvSpPr/>
          <p:nvPr/>
        </p:nvSpPr>
        <p:spPr>
          <a:xfrm rot="13145853">
            <a:off x="3640939" y="2863581"/>
            <a:ext cx="2257902" cy="76790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se zářezem 26"/>
          <p:cNvSpPr/>
          <p:nvPr/>
        </p:nvSpPr>
        <p:spPr>
          <a:xfrm rot="17266096">
            <a:off x="6024799" y="2911078"/>
            <a:ext cx="966725" cy="76790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19998" y="4005064"/>
            <a:ext cx="45609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zvratná slovesa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639168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Zakroužkuj celé slovesné tvary a urči osobu, číslo a čas sloves. Která slovesa jsou zvratná?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0140"/>
            <a:ext cx="8229600" cy="4771188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zlomil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si 		</a:t>
            </a: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vyrazil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 </a:t>
            </a: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přijel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3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36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</a:t>
            </a:r>
            <a:endParaRPr lang="cs-CZ" sz="3600" b="1" u="sng" dirty="0">
              <a:ln w="11430"/>
              <a:solidFill>
                <a:srgbClr val="00CC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Pravá složená závorka 14"/>
          <p:cNvSpPr/>
          <p:nvPr/>
        </p:nvSpPr>
        <p:spPr>
          <a:xfrm>
            <a:off x="3779912" y="1988840"/>
            <a:ext cx="504056" cy="2808312"/>
          </a:xfrm>
          <a:prstGeom prst="rightBrace">
            <a:avLst>
              <a:gd name="adj1" fmla="val 29497"/>
              <a:gd name="adj2" fmla="val 50000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499992" y="2420888"/>
            <a:ext cx="4320480" cy="1944216"/>
          </a:xfrm>
          <a:prstGeom prst="round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691680" y="5445224"/>
            <a:ext cx="547260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500901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99412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Zakroužkuj celé slovesné tvary a urči osobu, číslo a čas sloves. Která slovesa jsou zvratná?</a:t>
            </a:r>
            <a:endParaRPr lang="cs-CZ" sz="36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0140"/>
            <a:ext cx="8229600" cy="4771188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zlomil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si 		</a:t>
            </a: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vyrazil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 </a:t>
            </a:r>
          </a:p>
          <a:p>
            <a:pPr>
              <a:lnSpc>
                <a:spcPct val="170000"/>
              </a:lnSpc>
            </a:pPr>
            <a:r>
              <a:rPr lang="cs-CZ" sz="38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přijel </a:t>
            </a:r>
            <a:r>
              <a:rPr lang="cs-CZ" sz="38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</a:t>
            </a:r>
            <a:r>
              <a:rPr lang="cs-CZ" sz="3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3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3600" b="1" u="sng" dirty="0" smtClean="0">
                <a:ln w="11430"/>
                <a:solidFill>
                  <a:srgbClr val="00CC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</a:t>
            </a:r>
            <a:endParaRPr lang="cs-CZ" sz="3600" b="1" u="sng" dirty="0">
              <a:ln w="11430"/>
              <a:solidFill>
                <a:srgbClr val="00CC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Pravá složená závorka 14"/>
          <p:cNvSpPr/>
          <p:nvPr/>
        </p:nvSpPr>
        <p:spPr>
          <a:xfrm>
            <a:off x="3779912" y="1988840"/>
            <a:ext cx="504056" cy="2808312"/>
          </a:xfrm>
          <a:prstGeom prst="rightBrace">
            <a:avLst>
              <a:gd name="adj1" fmla="val 29497"/>
              <a:gd name="adj2" fmla="val 50000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499992" y="2420888"/>
            <a:ext cx="4320480" cy="1944216"/>
          </a:xfrm>
          <a:prstGeom prst="round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osoba 1. </a:t>
            </a:r>
          </a:p>
          <a:p>
            <a:pPr algn="ctr"/>
            <a:r>
              <a:rPr lang="cs-CZ" sz="36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číslo </a:t>
            </a:r>
            <a:r>
              <a:rPr lang="cs-CZ" sz="3600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jednotné</a:t>
            </a:r>
          </a:p>
          <a:p>
            <a:pPr algn="ctr"/>
            <a:r>
              <a:rPr lang="cs-CZ" sz="36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čas minulý</a:t>
            </a:r>
            <a:endParaRPr lang="cs-CZ" sz="3600" dirty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691680" y="5445224"/>
            <a:ext cx="547260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osoba 2., číslo jednotné, </a:t>
            </a: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čas přítomný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0682231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sz="2800" i="1" dirty="0">
                <a:solidFill>
                  <a:schemeClr val="tx2"/>
                </a:solidFill>
                <a:hlinkClick r:id="rId3"/>
              </a:rPr>
              <a:t>http://</a:t>
            </a:r>
            <a:r>
              <a:rPr lang="cs-CZ" sz="2800" i="1" dirty="0" smtClean="0">
                <a:solidFill>
                  <a:schemeClr val="tx2"/>
                </a:solidFill>
                <a:hlinkClick r:id="rId3"/>
              </a:rPr>
              <a:t>office.microsoft.com/</a:t>
            </a:r>
            <a:endParaRPr lang="cs-CZ" sz="2800" i="1" dirty="0" smtClean="0">
              <a:solidFill>
                <a:schemeClr val="tx2"/>
              </a:solidFill>
            </a:endParaRPr>
          </a:p>
          <a:p>
            <a:r>
              <a:rPr lang="cs-CZ" sz="2400" dirty="0"/>
              <a:t>STYBLÍK, Vlastimil. A KOL. </a:t>
            </a:r>
            <a:r>
              <a:rPr lang="cs-CZ" sz="2400" i="1" dirty="0"/>
              <a:t>Český jazyk pro 4. ročník základní školy</a:t>
            </a:r>
            <a:r>
              <a:rPr lang="cs-CZ" sz="2400" dirty="0"/>
              <a:t>. 2. vyd. Praha: SPN, 2004. ISBN 80-7235-262-8.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2051720" y="2708920"/>
            <a:ext cx="3168352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Tak co, jak </a:t>
            </a:r>
            <a:r>
              <a:rPr lang="cs-CZ" sz="280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  <a:t>jste si </a:t>
            </a:r>
            <a:r>
              <a:rPr lang="cs-CZ" sz="28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poradili s úkoly?</a:t>
            </a:r>
            <a:endParaRPr lang="cs-CZ" sz="28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987</TotalTime>
  <Words>454</Words>
  <Application>Microsoft Office PowerPoint</Application>
  <PresentationFormat>Předvádění na obrazovce (4:3)</PresentationFormat>
  <Paragraphs>143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Slovesa</vt:lpstr>
      <vt:lpstr>Urči slovní druhy a počet vět jednoduchých:</vt:lpstr>
      <vt:lpstr>Urči slovní druhy a počet vět jednoduchých:</vt:lpstr>
      <vt:lpstr>Podtrhni tvary slovesa být</vt:lpstr>
      <vt:lpstr>Podtrhni tvary slovesa být</vt:lpstr>
      <vt:lpstr>Zakroužkuj celé slovesné tvary a urči osobu, číslo a čas sloves. Která slovesa jsou zvratná?</vt:lpstr>
      <vt:lpstr>Zakroužkuj celé slovesné tvary a urči osobu, číslo a čas sloves. Která slovesa jsou zvratná?</vt:lpstr>
      <vt:lpstr>Zakroužkuj celé slovesné tvary a urči osobu, číslo a čas sloves. Která slovesa jsou zvratná?</vt:lpstr>
      <vt:lpstr>Zakroužkuj celé slovesné tvary a urči osobu, číslo a čas sloves. Která slovesa jsou zvratná?</vt:lpstr>
      <vt:lpstr>Zakroužkuj celé slovesné tvary a urči osobu, číslo a čas sloves. Která slovesa jsou zvratná?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Dum</cp:lastModifiedBy>
  <cp:revision>128</cp:revision>
  <dcterms:created xsi:type="dcterms:W3CDTF">2011-10-18T13:52:16Z</dcterms:created>
  <dcterms:modified xsi:type="dcterms:W3CDTF">2012-06-28T06:01:59Z</dcterms:modified>
</cp:coreProperties>
</file>