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23" r:id="rId2"/>
    <p:sldId id="324" r:id="rId3"/>
    <p:sldId id="256" r:id="rId4"/>
    <p:sldId id="296" r:id="rId5"/>
    <p:sldId id="316" r:id="rId6"/>
    <p:sldId id="317" r:id="rId7"/>
    <p:sldId id="318" r:id="rId8"/>
    <p:sldId id="319" r:id="rId9"/>
    <p:sldId id="320" r:id="rId10"/>
    <p:sldId id="321" r:id="rId11"/>
    <p:sldId id="322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5C18"/>
    <a:srgbClr val="00FF00"/>
    <a:srgbClr val="00CC00"/>
    <a:srgbClr val="4C17AB"/>
    <a:srgbClr val="F61616"/>
    <a:srgbClr val="66FF66"/>
    <a:srgbClr val="FFFF99"/>
    <a:srgbClr val="FFFF00"/>
    <a:srgbClr val="08F81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způsob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3C3960-6F65-46B9-8C49-9E96162A2F41}" type="presOf" srcId="{D8197B8C-B260-4A16-BDF4-0947B075E274}" destId="{5A5FFA88-C948-4069-8E93-59FA12366E83}" srcOrd="1" destOrd="0" presId="urn:microsoft.com/office/officeart/2005/8/layout/target3"/>
    <dgm:cxn modelId="{E41FC094-BCEB-4DFE-8B69-7332B97C468F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2CFAD1-4581-47FA-B460-C11546A32AF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B47BD3-AD32-42BE-8ECA-6AA91C867A9B}" type="presOf" srcId="{D1D4F407-5343-4D3F-B5B9-D407B03CAEB4}" destId="{D005CE8C-CC26-4C3E-AC11-E15060ECD759}" srcOrd="0" destOrd="0" presId="urn:microsoft.com/office/officeart/2005/8/layout/target3"/>
    <dgm:cxn modelId="{B18F2A59-98D5-4152-B37E-46075BE80EC5}" type="presOf" srcId="{D1B46980-6531-4606-95E6-44980827E919}" destId="{6140AFEC-043D-4C43-A2F9-D0F5331DF3A3}" srcOrd="0" destOrd="0" presId="urn:microsoft.com/office/officeart/2005/8/layout/target3"/>
    <dgm:cxn modelId="{50F385A5-BBE9-4E05-ABDF-928F12ACE2B5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29817D-EE58-47BB-9E53-F14E6252B8F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B30DA91-E307-41DD-B9DF-7043944CD3E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674DB0-92E9-4AC7-96DB-AC4803A3D2E8}" type="presOf" srcId="{757F3AB3-0718-4624-B441-E567A8F0AB56}" destId="{333A1088-737F-45CB-B68E-254E46348037}" srcOrd="0" destOrd="0" presId="urn:microsoft.com/office/officeart/2005/8/layout/target3"/>
    <dgm:cxn modelId="{FDCF65B3-DAD1-4770-A9DF-FC49DF9B248D}" type="presOf" srcId="{B651F6E3-6281-48DB-9319-2AEAFDAE7572}" destId="{619D679B-A015-4ECF-8348-D1034C574F40}" srcOrd="0" destOrd="0" presId="urn:microsoft.com/office/officeart/2005/8/layout/target3"/>
    <dgm:cxn modelId="{5B5932F7-C752-4FBD-88A9-BB547F194659}" type="presOf" srcId="{D1D4F407-5343-4D3F-B5B9-D407B03CAEB4}" destId="{AED2198E-93D5-4001-81B4-73124B309672}" srcOrd="1" destOrd="0" presId="urn:microsoft.com/office/officeart/2005/8/layout/target3"/>
    <dgm:cxn modelId="{876B0C9D-7141-477F-A9C0-80AC83CADC51}" type="presParOf" srcId="{333A1088-737F-45CB-B68E-254E46348037}" destId="{F5ABB229-8D3B-4694-996A-96F23CF14429}" srcOrd="0" destOrd="0" presId="urn:microsoft.com/office/officeart/2005/8/layout/target3"/>
    <dgm:cxn modelId="{3D71C6B5-52AF-4B66-A559-7B6B08F684FD}" type="presParOf" srcId="{333A1088-737F-45CB-B68E-254E46348037}" destId="{F41139FD-01EE-4571-8B17-4FB00FC51163}" srcOrd="1" destOrd="0" presId="urn:microsoft.com/office/officeart/2005/8/layout/target3"/>
    <dgm:cxn modelId="{22AE984D-8FFF-43AF-B3B8-97F2561D02FF}" type="presParOf" srcId="{333A1088-737F-45CB-B68E-254E46348037}" destId="{D005CE8C-CC26-4C3E-AC11-E15060ECD759}" srcOrd="2" destOrd="0" presId="urn:microsoft.com/office/officeart/2005/8/layout/target3"/>
    <dgm:cxn modelId="{BBC934EB-EAD5-45E2-92DE-F6409083A6E2}" type="presParOf" srcId="{333A1088-737F-45CB-B68E-254E46348037}" destId="{2C702D82-9B77-49B7-9568-BB8EB47C3372}" srcOrd="3" destOrd="0" presId="urn:microsoft.com/office/officeart/2005/8/layout/target3"/>
    <dgm:cxn modelId="{CDB30814-DB27-43CB-B840-8EDDBFDA9CF7}" type="presParOf" srcId="{333A1088-737F-45CB-B68E-254E46348037}" destId="{A52A0455-90FF-4808-ABD0-F02540D31D5A}" srcOrd="4" destOrd="0" presId="urn:microsoft.com/office/officeart/2005/8/layout/target3"/>
    <dgm:cxn modelId="{D29D4AA4-7B6C-4696-AF35-3868801EEA0A}" type="presParOf" srcId="{333A1088-737F-45CB-B68E-254E46348037}" destId="{6140AFEC-043D-4C43-A2F9-D0F5331DF3A3}" srcOrd="5" destOrd="0" presId="urn:microsoft.com/office/officeart/2005/8/layout/target3"/>
    <dgm:cxn modelId="{D428F4D1-C17F-48A7-8027-F760B000FB46}" type="presParOf" srcId="{333A1088-737F-45CB-B68E-254E46348037}" destId="{9358AC05-5D7D-4327-9F80-1AD486AEA664}" srcOrd="6" destOrd="0" presId="urn:microsoft.com/office/officeart/2005/8/layout/target3"/>
    <dgm:cxn modelId="{0C00B843-C538-4862-83B6-048DCD432ADD}" type="presParOf" srcId="{333A1088-737F-45CB-B68E-254E46348037}" destId="{313FC574-E1CD-4FB4-B054-0B805CE0447D}" srcOrd="7" destOrd="0" presId="urn:microsoft.com/office/officeart/2005/8/layout/target3"/>
    <dgm:cxn modelId="{30295F8E-524D-4743-A2F2-781AA22755F0}" type="presParOf" srcId="{333A1088-737F-45CB-B68E-254E46348037}" destId="{619D679B-A015-4ECF-8348-D1034C574F40}" srcOrd="8" destOrd="0" presId="urn:microsoft.com/office/officeart/2005/8/layout/target3"/>
    <dgm:cxn modelId="{638CE07D-C8E5-4A91-AD9E-E4D777642C19}" type="presParOf" srcId="{333A1088-737F-45CB-B68E-254E46348037}" destId="{322283A8-4A27-4CDA-BAE3-F381106A9174}" srcOrd="9" destOrd="0" presId="urn:microsoft.com/office/officeart/2005/8/layout/target3"/>
    <dgm:cxn modelId="{08144397-7302-4D94-B3EB-25080C066303}" type="presParOf" srcId="{333A1088-737F-45CB-B68E-254E46348037}" destId="{FFC9F71D-1B4F-4AD9-A4A6-86ADEFC8AF5C}" srcOrd="10" destOrd="0" presId="urn:microsoft.com/office/officeart/2005/8/layout/target3"/>
    <dgm:cxn modelId="{042DAB6F-E8F5-4C4F-A5DD-91228FBA392B}" type="presParOf" srcId="{333A1088-737F-45CB-B68E-254E46348037}" destId="{25B08C86-7E15-44DC-BE7F-FFB55DD49D12}" srcOrd="11" destOrd="0" presId="urn:microsoft.com/office/officeart/2005/8/layout/target3"/>
    <dgm:cxn modelId="{C05E3B64-36EC-4761-BB39-0210039EE795}" type="presParOf" srcId="{333A1088-737F-45CB-B68E-254E46348037}" destId="{76644BE8-9D7C-4C09-B250-3D10AF48CBB7}" srcOrd="12" destOrd="0" presId="urn:microsoft.com/office/officeart/2005/8/layout/target3"/>
    <dgm:cxn modelId="{98DAB5C0-0597-4EFF-B652-04831023C813}" type="presParOf" srcId="{333A1088-737F-45CB-B68E-254E46348037}" destId="{EE85B701-7295-41C0-BA7A-34D3756A2AE6}" srcOrd="13" destOrd="0" presId="urn:microsoft.com/office/officeart/2005/8/layout/target3"/>
    <dgm:cxn modelId="{DFC20080-C94B-454A-86D1-5E3B152595BF}" type="presParOf" srcId="{333A1088-737F-45CB-B68E-254E46348037}" destId="{8BEBB6EC-1DAA-4CAC-8A25-BC0FCBD5DBD5}" srcOrd="14" destOrd="0" presId="urn:microsoft.com/office/officeart/2005/8/layout/target3"/>
    <dgm:cxn modelId="{73330D9E-A0D1-4667-B13D-744B4A9C7042}" type="presParOf" srcId="{333A1088-737F-45CB-B68E-254E46348037}" destId="{AED2198E-93D5-4001-81B4-73124B309672}" srcOrd="15" destOrd="0" presId="urn:microsoft.com/office/officeart/2005/8/layout/target3"/>
    <dgm:cxn modelId="{2C182DF6-4D81-4571-8ADC-D675221EE058}" type="presParOf" srcId="{333A1088-737F-45CB-B68E-254E46348037}" destId="{2BE915AB-18AA-4053-B92C-3BFC9ED204BB}" srcOrd="16" destOrd="0" presId="urn:microsoft.com/office/officeart/2005/8/layout/target3"/>
    <dgm:cxn modelId="{185CB6E1-0291-4B82-B8D7-CBA1803D900C}" type="presParOf" srcId="{333A1088-737F-45CB-B68E-254E46348037}" destId="{6BB5E863-4638-4E1D-BFDE-399D028AC4ED}" srcOrd="17" destOrd="0" presId="urn:microsoft.com/office/officeart/2005/8/layout/target3"/>
    <dgm:cxn modelId="{94844731-D7B9-494E-BFEF-CB54C7DEFFAA}" type="presParOf" srcId="{333A1088-737F-45CB-B68E-254E46348037}" destId="{5A5FFA88-C948-4069-8E93-59FA12366E83}" srcOrd="18" destOrd="0" presId="urn:microsoft.com/office/officeart/2005/8/layout/target3"/>
    <dgm:cxn modelId="{1169FF5C-C3D4-41DD-8B2C-BB4C1199CEB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2142B2-2C90-4B76-8E74-F0D2E164BEA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24B9DA7-B34A-44FB-A432-16E54FBAB365}">
      <dgm:prSet phldrT="[Text]"/>
      <dgm:spPr/>
      <dgm:t>
        <a:bodyPr/>
        <a:lstStyle/>
        <a:p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OZNAMOVACÍ - </a:t>
          </a:r>
          <a:r>
            <a:rPr lang="cs-CZ" b="0" dirty="0" smtClean="0">
              <a:solidFill>
                <a:schemeClr val="tx2">
                  <a:lumMod val="50000"/>
                </a:schemeClr>
              </a:solidFill>
            </a:rPr>
            <a:t>s ním jsme pracovali dosud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6CE88F97-9AC0-47D5-820A-970898FBDD74}" type="parTrans" cxnId="{99233189-C050-4155-A1EC-7CABCCFCF121}">
      <dgm:prSet/>
      <dgm:spPr/>
      <dgm:t>
        <a:bodyPr/>
        <a:lstStyle/>
        <a:p>
          <a:endParaRPr lang="cs-CZ"/>
        </a:p>
      </dgm:t>
    </dgm:pt>
    <dgm:pt modelId="{50E547BE-5DA8-4BC8-9F09-E03685B90232}" type="sibTrans" cxnId="{99233189-C050-4155-A1EC-7CABCCFCF121}">
      <dgm:prSet/>
      <dgm:spPr/>
      <dgm:t>
        <a:bodyPr/>
        <a:lstStyle/>
        <a:p>
          <a:endParaRPr lang="cs-CZ"/>
        </a:p>
      </dgm:t>
    </dgm:pt>
    <dgm:pt modelId="{A7083E84-4A2B-405A-97BB-9387DE0A5697}">
      <dgm:prSet phldrT="[Text]"/>
      <dgm:spPr/>
      <dgm:t>
        <a:bodyPr/>
        <a:lstStyle/>
        <a:p>
          <a:r>
            <a:rPr lang="cs-CZ" dirty="0" smtClean="0"/>
            <a:t>Děj, který se děje, bude dít, nebo se stal v čase přítomném, budoucím, minulém</a:t>
          </a:r>
          <a:endParaRPr lang="cs-CZ" dirty="0"/>
        </a:p>
      </dgm:t>
    </dgm:pt>
    <dgm:pt modelId="{65A1C28D-6E9F-45F2-853A-C802D915B3CC}" type="parTrans" cxnId="{1B1AEFFD-D724-4F03-9021-D85CB6B4CCC4}">
      <dgm:prSet/>
      <dgm:spPr/>
      <dgm:t>
        <a:bodyPr/>
        <a:lstStyle/>
        <a:p>
          <a:endParaRPr lang="cs-CZ"/>
        </a:p>
      </dgm:t>
    </dgm:pt>
    <dgm:pt modelId="{A3612329-721D-4D01-98B8-5BD2B8FAD296}" type="sibTrans" cxnId="{1B1AEFFD-D724-4F03-9021-D85CB6B4CCC4}">
      <dgm:prSet/>
      <dgm:spPr/>
      <dgm:t>
        <a:bodyPr/>
        <a:lstStyle/>
        <a:p>
          <a:endParaRPr lang="cs-CZ"/>
        </a:p>
      </dgm:t>
    </dgm:pt>
    <dgm:pt modelId="{36B293CE-7232-4D9C-9362-74CAC23E7C27}">
      <dgm:prSet phldrT="[Text]"/>
      <dgm:spPr/>
      <dgm:t>
        <a:bodyPr/>
        <a:lstStyle/>
        <a:p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ROZKAZOVACÍ - </a:t>
          </a:r>
          <a:r>
            <a:rPr lang="cs-CZ" b="0" dirty="0" smtClean="0">
              <a:solidFill>
                <a:schemeClr val="tx2">
                  <a:lumMod val="50000"/>
                </a:schemeClr>
              </a:solidFill>
            </a:rPr>
            <a:t>rozkaz, zákaz, výzva, prosba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3D8AC04A-17ED-4891-8EDA-F3422F09C31E}" type="parTrans" cxnId="{BE6F39EB-A65A-454B-ACCC-15594F253B68}">
      <dgm:prSet/>
      <dgm:spPr/>
      <dgm:t>
        <a:bodyPr/>
        <a:lstStyle/>
        <a:p>
          <a:endParaRPr lang="cs-CZ"/>
        </a:p>
      </dgm:t>
    </dgm:pt>
    <dgm:pt modelId="{D55C12FD-E59A-42A4-B251-DF0319F3667E}" type="sibTrans" cxnId="{BE6F39EB-A65A-454B-ACCC-15594F253B68}">
      <dgm:prSet/>
      <dgm:spPr/>
      <dgm:t>
        <a:bodyPr/>
        <a:lstStyle/>
        <a:p>
          <a:endParaRPr lang="cs-CZ"/>
        </a:p>
      </dgm:t>
    </dgm:pt>
    <dgm:pt modelId="{C9991C14-917C-410B-9E15-6A9B6E5394B7}">
      <dgm:prSet phldrT="[Text]"/>
      <dgm:spPr/>
      <dgm:t>
        <a:bodyPr/>
        <a:lstStyle/>
        <a:p>
          <a:r>
            <a:rPr lang="cs-CZ" dirty="0" smtClean="0"/>
            <a:t>Děj, který se má (nemá) dle rozkazu stát</a:t>
          </a:r>
          <a:endParaRPr lang="cs-CZ" dirty="0"/>
        </a:p>
      </dgm:t>
    </dgm:pt>
    <dgm:pt modelId="{D9E7D7D5-27F0-4E64-9E21-36B688642543}" type="parTrans" cxnId="{ECC68C7B-239F-4553-912C-4D6D5A580B88}">
      <dgm:prSet/>
      <dgm:spPr/>
      <dgm:t>
        <a:bodyPr/>
        <a:lstStyle/>
        <a:p>
          <a:endParaRPr lang="cs-CZ"/>
        </a:p>
      </dgm:t>
    </dgm:pt>
    <dgm:pt modelId="{36EE7E9B-7B07-44FD-8F73-8304511A4FD1}" type="sibTrans" cxnId="{ECC68C7B-239F-4553-912C-4D6D5A580B88}">
      <dgm:prSet/>
      <dgm:spPr/>
      <dgm:t>
        <a:bodyPr/>
        <a:lstStyle/>
        <a:p>
          <a:endParaRPr lang="cs-CZ"/>
        </a:p>
      </dgm:t>
    </dgm:pt>
    <dgm:pt modelId="{CF1234D7-9264-4CD9-B3B0-54FB511677DD}">
      <dgm:prSet phldrT="[Text]"/>
      <dgm:spPr/>
      <dgm:t>
        <a:bodyPr/>
        <a:lstStyle/>
        <a:p>
          <a:r>
            <a:rPr lang="cs-CZ" dirty="0" smtClean="0"/>
            <a:t>Např. čti, čtěte, čtěme</a:t>
          </a:r>
          <a:endParaRPr lang="cs-CZ" dirty="0"/>
        </a:p>
      </dgm:t>
    </dgm:pt>
    <dgm:pt modelId="{58E03FC3-A286-4285-97BC-BB47BB0DC176}" type="parTrans" cxnId="{A941CE7F-B8B6-4D4A-8460-99175DF125D0}">
      <dgm:prSet/>
      <dgm:spPr/>
      <dgm:t>
        <a:bodyPr/>
        <a:lstStyle/>
        <a:p>
          <a:endParaRPr lang="cs-CZ"/>
        </a:p>
      </dgm:t>
    </dgm:pt>
    <dgm:pt modelId="{01B4F7FB-F07F-4322-ACFA-D9BDBDF284C9}" type="sibTrans" cxnId="{A941CE7F-B8B6-4D4A-8460-99175DF125D0}">
      <dgm:prSet/>
      <dgm:spPr/>
      <dgm:t>
        <a:bodyPr/>
        <a:lstStyle/>
        <a:p>
          <a:endParaRPr lang="cs-CZ"/>
        </a:p>
      </dgm:t>
    </dgm:pt>
    <dgm:pt modelId="{B75E6BDE-B1FC-419F-997B-C56315E76A9A}">
      <dgm:prSet phldrT="[Text]"/>
      <dgm:spPr/>
      <dgm:t>
        <a:bodyPr/>
        <a:lstStyle/>
        <a:p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PODMIŇOVACÍ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378C4106-2481-4D7A-9278-7A13700B1DD4}" type="parTrans" cxnId="{D67F426E-2951-4CD5-8D87-FBB0C251154D}">
      <dgm:prSet/>
      <dgm:spPr/>
      <dgm:t>
        <a:bodyPr/>
        <a:lstStyle/>
        <a:p>
          <a:endParaRPr lang="cs-CZ"/>
        </a:p>
      </dgm:t>
    </dgm:pt>
    <dgm:pt modelId="{9CDDC244-830D-465F-BA4A-35885E51FE4B}" type="sibTrans" cxnId="{D67F426E-2951-4CD5-8D87-FBB0C251154D}">
      <dgm:prSet/>
      <dgm:spPr/>
      <dgm:t>
        <a:bodyPr/>
        <a:lstStyle/>
        <a:p>
          <a:endParaRPr lang="cs-CZ"/>
        </a:p>
      </dgm:t>
    </dgm:pt>
    <dgm:pt modelId="{126AA2A0-F74F-4048-B891-012E887EF7DC}">
      <dgm:prSet phldrT="[Text]"/>
      <dgm:spPr/>
      <dgm:t>
        <a:bodyPr/>
        <a:lstStyle/>
        <a:p>
          <a:r>
            <a:rPr lang="cs-CZ" dirty="0" smtClean="0"/>
            <a:t>Děj, který by se mohl stát</a:t>
          </a:r>
          <a:endParaRPr lang="cs-CZ" dirty="0"/>
        </a:p>
      </dgm:t>
    </dgm:pt>
    <dgm:pt modelId="{9E44AB73-9F38-4508-A29D-794C02D33DCB}" type="parTrans" cxnId="{D90084A1-8D60-45AC-B017-BF5A1EAB964A}">
      <dgm:prSet/>
      <dgm:spPr/>
      <dgm:t>
        <a:bodyPr/>
        <a:lstStyle/>
        <a:p>
          <a:endParaRPr lang="cs-CZ"/>
        </a:p>
      </dgm:t>
    </dgm:pt>
    <dgm:pt modelId="{F0AA35A0-D48D-4919-AB03-D76AD4C4820D}" type="sibTrans" cxnId="{D90084A1-8D60-45AC-B017-BF5A1EAB964A}">
      <dgm:prSet/>
      <dgm:spPr/>
      <dgm:t>
        <a:bodyPr/>
        <a:lstStyle/>
        <a:p>
          <a:endParaRPr lang="cs-CZ"/>
        </a:p>
      </dgm:t>
    </dgm:pt>
    <dgm:pt modelId="{0802548D-51C0-47C5-AE11-80F94507027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četl bych, četl bys, četl by, četli bychom, četli byste, četli by </a:t>
          </a:r>
          <a:endParaRPr lang="cs-CZ" dirty="0">
            <a:solidFill>
              <a:schemeClr val="tx1"/>
            </a:solidFill>
          </a:endParaRPr>
        </a:p>
      </dgm:t>
    </dgm:pt>
    <dgm:pt modelId="{E3C0B995-5DD7-47BB-89BB-43644C10A569}" type="parTrans" cxnId="{2E3B05E7-C88B-46A6-83D0-9D6B820526C3}">
      <dgm:prSet/>
      <dgm:spPr/>
      <dgm:t>
        <a:bodyPr/>
        <a:lstStyle/>
        <a:p>
          <a:endParaRPr lang="cs-CZ"/>
        </a:p>
      </dgm:t>
    </dgm:pt>
    <dgm:pt modelId="{54643E7C-7DFE-48BD-AB4F-C8F93D5AB704}" type="sibTrans" cxnId="{2E3B05E7-C88B-46A6-83D0-9D6B820526C3}">
      <dgm:prSet/>
      <dgm:spPr/>
      <dgm:t>
        <a:bodyPr/>
        <a:lstStyle/>
        <a:p>
          <a:endParaRPr lang="cs-CZ"/>
        </a:p>
      </dgm:t>
    </dgm:pt>
    <dgm:pt modelId="{08EA955E-2AF1-4A09-8EA3-6BE86ABAF0DD}">
      <dgm:prSet phldrT="[Text]"/>
      <dgm:spPr/>
      <dgm:t>
        <a:bodyPr/>
        <a:lstStyle/>
        <a:p>
          <a:r>
            <a:rPr lang="cs-CZ" dirty="0" smtClean="0"/>
            <a:t>Čtu, čteš, čte, čteme, čtete, čtou, …</a:t>
          </a:r>
          <a:endParaRPr lang="cs-CZ" dirty="0"/>
        </a:p>
      </dgm:t>
    </dgm:pt>
    <dgm:pt modelId="{87A8F299-F3FE-439A-9A38-D6244451ABE6}" type="parTrans" cxnId="{58F75CF2-E875-40DB-94D6-27C93186F062}">
      <dgm:prSet/>
      <dgm:spPr/>
      <dgm:t>
        <a:bodyPr/>
        <a:lstStyle/>
        <a:p>
          <a:endParaRPr lang="cs-CZ"/>
        </a:p>
      </dgm:t>
    </dgm:pt>
    <dgm:pt modelId="{A98F4C2E-CDA8-456B-B06A-C2C0AD85C57E}" type="sibTrans" cxnId="{58F75CF2-E875-40DB-94D6-27C93186F062}">
      <dgm:prSet/>
      <dgm:spPr/>
      <dgm:t>
        <a:bodyPr/>
        <a:lstStyle/>
        <a:p>
          <a:endParaRPr lang="cs-CZ"/>
        </a:p>
      </dgm:t>
    </dgm:pt>
    <dgm:pt modelId="{AE943A69-4F8C-44A6-A8F1-507883085266}" type="pres">
      <dgm:prSet presAssocID="{BD2142B2-2C90-4B76-8E74-F0D2E164BEA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1EE228-F849-471A-863C-6AB33A6B11C3}" type="pres">
      <dgm:prSet presAssocID="{724B9DA7-B34A-44FB-A432-16E54FBAB36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1EAFF7-3C7A-4D67-980B-9EE90711772A}" type="pres">
      <dgm:prSet presAssocID="{724B9DA7-B34A-44FB-A432-16E54FBAB365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703ED0-93A9-4295-9AAF-9CF112B8C805}" type="pres">
      <dgm:prSet presAssocID="{36B293CE-7232-4D9C-9362-74CAC23E7C2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D32B2-A424-4CD4-AB55-D9A038BB769D}" type="pres">
      <dgm:prSet presAssocID="{36B293CE-7232-4D9C-9362-74CAC23E7C27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EDF90-58F5-47E2-A06A-86DADB26143D}" type="pres">
      <dgm:prSet presAssocID="{B75E6BDE-B1FC-419F-997B-C56315E76A9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C3E3C4-04CD-4BAD-B64B-4061B29F9022}" type="pres">
      <dgm:prSet presAssocID="{B75E6BDE-B1FC-419F-997B-C56315E76A9A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133742-DA86-4DB1-A46C-25E92E0476C2}" type="presOf" srcId="{B75E6BDE-B1FC-419F-997B-C56315E76A9A}" destId="{6DDEDF90-58F5-47E2-A06A-86DADB26143D}" srcOrd="0" destOrd="0" presId="urn:microsoft.com/office/officeart/2005/8/layout/vList2"/>
    <dgm:cxn modelId="{1B1AEFFD-D724-4F03-9021-D85CB6B4CCC4}" srcId="{724B9DA7-B34A-44FB-A432-16E54FBAB365}" destId="{A7083E84-4A2B-405A-97BB-9387DE0A5697}" srcOrd="0" destOrd="0" parTransId="{65A1C28D-6E9F-45F2-853A-C802D915B3CC}" sibTransId="{A3612329-721D-4D01-98B8-5BD2B8FAD296}"/>
    <dgm:cxn modelId="{BE6F39EB-A65A-454B-ACCC-15594F253B68}" srcId="{BD2142B2-2C90-4B76-8E74-F0D2E164BEA3}" destId="{36B293CE-7232-4D9C-9362-74CAC23E7C27}" srcOrd="1" destOrd="0" parTransId="{3D8AC04A-17ED-4891-8EDA-F3422F09C31E}" sibTransId="{D55C12FD-E59A-42A4-B251-DF0319F3667E}"/>
    <dgm:cxn modelId="{ECC68C7B-239F-4553-912C-4D6D5A580B88}" srcId="{36B293CE-7232-4D9C-9362-74CAC23E7C27}" destId="{C9991C14-917C-410B-9E15-6A9B6E5394B7}" srcOrd="0" destOrd="0" parTransId="{D9E7D7D5-27F0-4E64-9E21-36B688642543}" sibTransId="{36EE7E9B-7B07-44FD-8F73-8304511A4FD1}"/>
    <dgm:cxn modelId="{A941CE7F-B8B6-4D4A-8460-99175DF125D0}" srcId="{36B293CE-7232-4D9C-9362-74CAC23E7C27}" destId="{CF1234D7-9264-4CD9-B3B0-54FB511677DD}" srcOrd="1" destOrd="0" parTransId="{58E03FC3-A286-4285-97BC-BB47BB0DC176}" sibTransId="{01B4F7FB-F07F-4322-ACFA-D9BDBDF284C9}"/>
    <dgm:cxn modelId="{129E125B-DD36-49CD-A011-48B5974D7B88}" type="presOf" srcId="{126AA2A0-F74F-4048-B891-012E887EF7DC}" destId="{48C3E3C4-04CD-4BAD-B64B-4061B29F9022}" srcOrd="0" destOrd="0" presId="urn:microsoft.com/office/officeart/2005/8/layout/vList2"/>
    <dgm:cxn modelId="{D0AB1AB4-500D-4788-9949-2D84C763DF1F}" type="presOf" srcId="{C9991C14-917C-410B-9E15-6A9B6E5394B7}" destId="{84CD32B2-A424-4CD4-AB55-D9A038BB769D}" srcOrd="0" destOrd="0" presId="urn:microsoft.com/office/officeart/2005/8/layout/vList2"/>
    <dgm:cxn modelId="{D67F426E-2951-4CD5-8D87-FBB0C251154D}" srcId="{BD2142B2-2C90-4B76-8E74-F0D2E164BEA3}" destId="{B75E6BDE-B1FC-419F-997B-C56315E76A9A}" srcOrd="2" destOrd="0" parTransId="{378C4106-2481-4D7A-9278-7A13700B1DD4}" sibTransId="{9CDDC244-830D-465F-BA4A-35885E51FE4B}"/>
    <dgm:cxn modelId="{A715F4EC-599A-47CA-9029-42225E0E4996}" type="presOf" srcId="{0802548D-51C0-47C5-AE11-80F94507027E}" destId="{48C3E3C4-04CD-4BAD-B64B-4061B29F9022}" srcOrd="0" destOrd="1" presId="urn:microsoft.com/office/officeart/2005/8/layout/vList2"/>
    <dgm:cxn modelId="{58F75CF2-E875-40DB-94D6-27C93186F062}" srcId="{724B9DA7-B34A-44FB-A432-16E54FBAB365}" destId="{08EA955E-2AF1-4A09-8EA3-6BE86ABAF0DD}" srcOrd="1" destOrd="0" parTransId="{87A8F299-F3FE-439A-9A38-D6244451ABE6}" sibTransId="{A98F4C2E-CDA8-456B-B06A-C2C0AD85C57E}"/>
    <dgm:cxn modelId="{297CDDFE-B295-4F55-8EF8-5F883BC2DFF3}" type="presOf" srcId="{BD2142B2-2C90-4B76-8E74-F0D2E164BEA3}" destId="{AE943A69-4F8C-44A6-A8F1-507883085266}" srcOrd="0" destOrd="0" presId="urn:microsoft.com/office/officeart/2005/8/layout/vList2"/>
    <dgm:cxn modelId="{C6605DD8-166B-48FF-835A-4D730377B378}" type="presOf" srcId="{724B9DA7-B34A-44FB-A432-16E54FBAB365}" destId="{701EE228-F849-471A-863C-6AB33A6B11C3}" srcOrd="0" destOrd="0" presId="urn:microsoft.com/office/officeart/2005/8/layout/vList2"/>
    <dgm:cxn modelId="{7E7DD2EF-4305-40B0-BFD8-AF5AD1557426}" type="presOf" srcId="{36B293CE-7232-4D9C-9362-74CAC23E7C27}" destId="{36703ED0-93A9-4295-9AAF-9CF112B8C805}" srcOrd="0" destOrd="0" presId="urn:microsoft.com/office/officeart/2005/8/layout/vList2"/>
    <dgm:cxn modelId="{57CCDC2E-26A7-4ED1-91B3-2260D22C212E}" type="presOf" srcId="{CF1234D7-9264-4CD9-B3B0-54FB511677DD}" destId="{84CD32B2-A424-4CD4-AB55-D9A038BB769D}" srcOrd="0" destOrd="1" presId="urn:microsoft.com/office/officeart/2005/8/layout/vList2"/>
    <dgm:cxn modelId="{99233189-C050-4155-A1EC-7CABCCFCF121}" srcId="{BD2142B2-2C90-4B76-8E74-F0D2E164BEA3}" destId="{724B9DA7-B34A-44FB-A432-16E54FBAB365}" srcOrd="0" destOrd="0" parTransId="{6CE88F97-9AC0-47D5-820A-970898FBDD74}" sibTransId="{50E547BE-5DA8-4BC8-9F09-E03685B90232}"/>
    <dgm:cxn modelId="{91885D8E-1B7B-44AB-B436-A8A981B80EA7}" type="presOf" srcId="{A7083E84-4A2B-405A-97BB-9387DE0A5697}" destId="{F31EAFF7-3C7A-4D67-980B-9EE90711772A}" srcOrd="0" destOrd="0" presId="urn:microsoft.com/office/officeart/2005/8/layout/vList2"/>
    <dgm:cxn modelId="{2E3B05E7-C88B-46A6-83D0-9D6B820526C3}" srcId="{B75E6BDE-B1FC-419F-997B-C56315E76A9A}" destId="{0802548D-51C0-47C5-AE11-80F94507027E}" srcOrd="1" destOrd="0" parTransId="{E3C0B995-5DD7-47BB-89BB-43644C10A569}" sibTransId="{54643E7C-7DFE-48BD-AB4F-C8F93D5AB704}"/>
    <dgm:cxn modelId="{DF210288-FFAB-49C6-9DFB-659E291036F9}" type="presOf" srcId="{08EA955E-2AF1-4A09-8EA3-6BE86ABAF0DD}" destId="{F31EAFF7-3C7A-4D67-980B-9EE90711772A}" srcOrd="0" destOrd="1" presId="urn:microsoft.com/office/officeart/2005/8/layout/vList2"/>
    <dgm:cxn modelId="{D90084A1-8D60-45AC-B017-BF5A1EAB964A}" srcId="{B75E6BDE-B1FC-419F-997B-C56315E76A9A}" destId="{126AA2A0-F74F-4048-B891-012E887EF7DC}" srcOrd="0" destOrd="0" parTransId="{9E44AB73-9F38-4508-A29D-794C02D33DCB}" sibTransId="{F0AA35A0-D48D-4919-AB03-D76AD4C4820D}"/>
    <dgm:cxn modelId="{508AFD80-CBD0-4822-A072-98F8A71F1A26}" type="presParOf" srcId="{AE943A69-4F8C-44A6-A8F1-507883085266}" destId="{701EE228-F849-471A-863C-6AB33A6B11C3}" srcOrd="0" destOrd="0" presId="urn:microsoft.com/office/officeart/2005/8/layout/vList2"/>
    <dgm:cxn modelId="{1A4C26EE-5F82-4580-A767-0E155A089932}" type="presParOf" srcId="{AE943A69-4F8C-44A6-A8F1-507883085266}" destId="{F31EAFF7-3C7A-4D67-980B-9EE90711772A}" srcOrd="1" destOrd="0" presId="urn:microsoft.com/office/officeart/2005/8/layout/vList2"/>
    <dgm:cxn modelId="{3783EBFD-C02F-4444-BB94-33389DD35996}" type="presParOf" srcId="{AE943A69-4F8C-44A6-A8F1-507883085266}" destId="{36703ED0-93A9-4295-9AAF-9CF112B8C805}" srcOrd="2" destOrd="0" presId="urn:microsoft.com/office/officeart/2005/8/layout/vList2"/>
    <dgm:cxn modelId="{963A2736-728A-49F7-B3B3-D22D16E3DCC6}" type="presParOf" srcId="{AE943A69-4F8C-44A6-A8F1-507883085266}" destId="{84CD32B2-A424-4CD4-AB55-D9A038BB769D}" srcOrd="3" destOrd="0" presId="urn:microsoft.com/office/officeart/2005/8/layout/vList2"/>
    <dgm:cxn modelId="{2654CB68-C9CD-4C33-A269-CB3D4F63C20F}" type="presParOf" srcId="{AE943A69-4F8C-44A6-A8F1-507883085266}" destId="{6DDEDF90-58F5-47E2-A06A-86DADB26143D}" srcOrd="4" destOrd="0" presId="urn:microsoft.com/office/officeart/2005/8/layout/vList2"/>
    <dgm:cxn modelId="{17C1BDCE-656D-4540-80E7-E3F17C262646}" type="presParOf" srcId="{AE943A69-4F8C-44A6-A8F1-507883085266}" destId="{48C3E3C4-04CD-4BAD-B64B-4061B29F902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způsob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01EE228-F849-471A-863C-6AB33A6B11C3}">
      <dsp:nvSpPr>
        <dsp:cNvPr id="0" name=""/>
        <dsp:cNvSpPr/>
      </dsp:nvSpPr>
      <dsp:spPr>
        <a:xfrm>
          <a:off x="0" y="84079"/>
          <a:ext cx="864096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2">
                  <a:lumMod val="50000"/>
                </a:schemeClr>
              </a:solidFill>
            </a:rPr>
            <a:t>OZNAMOVACÍ - </a:t>
          </a:r>
          <a:r>
            <a:rPr lang="cs-CZ" sz="3300" b="0" kern="1200" dirty="0" smtClean="0">
              <a:solidFill>
                <a:schemeClr val="tx2">
                  <a:lumMod val="50000"/>
                </a:schemeClr>
              </a:solidFill>
            </a:rPr>
            <a:t>s ním jsme pracovali dosud</a:t>
          </a:r>
          <a:endParaRPr lang="cs-CZ" sz="33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0" y="84079"/>
        <a:ext cx="8640960" cy="791505"/>
      </dsp:txXfrm>
    </dsp:sp>
    <dsp:sp modelId="{F31EAFF7-3C7A-4D67-980B-9EE90711772A}">
      <dsp:nvSpPr>
        <dsp:cNvPr id="0" name=""/>
        <dsp:cNvSpPr/>
      </dsp:nvSpPr>
      <dsp:spPr>
        <a:xfrm>
          <a:off x="0" y="875584"/>
          <a:ext cx="8640960" cy="1263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4350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kern="1200" dirty="0" smtClean="0"/>
            <a:t>Děj, který se děje, bude dít, nebo se stal v čase přítomném, budoucím, minulém</a:t>
          </a:r>
          <a:endParaRPr lang="cs-CZ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kern="1200" dirty="0" smtClean="0"/>
            <a:t>Čtu, čteš, čte, čteme, čtete, čtou, …</a:t>
          </a:r>
          <a:endParaRPr lang="cs-CZ" sz="2600" kern="1200" dirty="0"/>
        </a:p>
      </dsp:txBody>
      <dsp:txXfrm>
        <a:off x="0" y="875584"/>
        <a:ext cx="8640960" cy="1263735"/>
      </dsp:txXfrm>
    </dsp:sp>
    <dsp:sp modelId="{36703ED0-93A9-4295-9AAF-9CF112B8C805}">
      <dsp:nvSpPr>
        <dsp:cNvPr id="0" name=""/>
        <dsp:cNvSpPr/>
      </dsp:nvSpPr>
      <dsp:spPr>
        <a:xfrm>
          <a:off x="0" y="2139319"/>
          <a:ext cx="8640960" cy="791505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2">
                  <a:lumMod val="50000"/>
                </a:schemeClr>
              </a:solidFill>
            </a:rPr>
            <a:t>ROZKAZOVACÍ - </a:t>
          </a:r>
          <a:r>
            <a:rPr lang="cs-CZ" sz="3300" b="0" kern="1200" dirty="0" smtClean="0">
              <a:solidFill>
                <a:schemeClr val="tx2">
                  <a:lumMod val="50000"/>
                </a:schemeClr>
              </a:solidFill>
            </a:rPr>
            <a:t>rozkaz, zákaz, výzva, prosba</a:t>
          </a:r>
          <a:endParaRPr lang="cs-CZ" sz="33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0" y="2139319"/>
        <a:ext cx="8640960" cy="791505"/>
      </dsp:txXfrm>
    </dsp:sp>
    <dsp:sp modelId="{84CD32B2-A424-4CD4-AB55-D9A038BB769D}">
      <dsp:nvSpPr>
        <dsp:cNvPr id="0" name=""/>
        <dsp:cNvSpPr/>
      </dsp:nvSpPr>
      <dsp:spPr>
        <a:xfrm>
          <a:off x="0" y="2930824"/>
          <a:ext cx="8640960" cy="9051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4350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kern="1200" dirty="0" smtClean="0"/>
            <a:t>Děj, který se má (nemá) dle rozkazu stát</a:t>
          </a:r>
          <a:endParaRPr lang="cs-CZ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kern="1200" dirty="0" smtClean="0"/>
            <a:t>Např. čti, čtěte, čtěme</a:t>
          </a:r>
          <a:endParaRPr lang="cs-CZ" sz="2600" kern="1200" dirty="0"/>
        </a:p>
      </dsp:txBody>
      <dsp:txXfrm>
        <a:off x="0" y="2930824"/>
        <a:ext cx="8640960" cy="905107"/>
      </dsp:txXfrm>
    </dsp:sp>
    <dsp:sp modelId="{6DDEDF90-58F5-47E2-A06A-86DADB26143D}">
      <dsp:nvSpPr>
        <dsp:cNvPr id="0" name=""/>
        <dsp:cNvSpPr/>
      </dsp:nvSpPr>
      <dsp:spPr>
        <a:xfrm>
          <a:off x="0" y="3835932"/>
          <a:ext cx="8640960" cy="79150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2">
                  <a:lumMod val="50000"/>
                </a:schemeClr>
              </a:solidFill>
            </a:rPr>
            <a:t>PODMIŇOVACÍ</a:t>
          </a:r>
          <a:endParaRPr lang="cs-CZ" sz="33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0" y="3835932"/>
        <a:ext cx="8640960" cy="791505"/>
      </dsp:txXfrm>
    </dsp:sp>
    <dsp:sp modelId="{48C3E3C4-04CD-4BAD-B64B-4061B29F9022}">
      <dsp:nvSpPr>
        <dsp:cNvPr id="0" name=""/>
        <dsp:cNvSpPr/>
      </dsp:nvSpPr>
      <dsp:spPr>
        <a:xfrm>
          <a:off x="0" y="4627437"/>
          <a:ext cx="8640960" cy="9051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4350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kern="1200" dirty="0" smtClean="0"/>
            <a:t>Děj, který by se mohl stát</a:t>
          </a:r>
          <a:endParaRPr lang="cs-CZ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kern="1200" dirty="0" smtClean="0">
              <a:solidFill>
                <a:schemeClr val="tx1"/>
              </a:solidFill>
            </a:rPr>
            <a:t>četl bych, četl bys, četl by, četli bychom, četli byste, četli by </a:t>
          </a:r>
          <a:endParaRPr lang="cs-CZ" sz="2600" kern="1200" dirty="0">
            <a:solidFill>
              <a:schemeClr val="tx1"/>
            </a:solidFill>
          </a:endParaRPr>
        </a:p>
      </dsp:txBody>
      <dsp:txXfrm>
        <a:off x="0" y="4627437"/>
        <a:ext cx="8640960" cy="905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50375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1348551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Zavádíme pojem „slovesný způsob“.</a:t>
            </a:r>
          </a:p>
          <a:p>
            <a:r>
              <a:rPr lang="cs-CZ" sz="2400" dirty="0" smtClean="0"/>
              <a:t>Výklad. Postupujeme od známého oznamovacího </a:t>
            </a:r>
            <a:r>
              <a:rPr lang="cs-CZ" sz="2400" dirty="0" smtClean="0"/>
              <a:t>způsobu               přes </a:t>
            </a:r>
            <a:r>
              <a:rPr lang="cs-CZ" sz="2400" dirty="0" smtClean="0"/>
              <a:t>rozkazovací k podmiňovacímu. </a:t>
            </a:r>
          </a:p>
          <a:p>
            <a:r>
              <a:rPr lang="cs-CZ" sz="2400" dirty="0" smtClean="0"/>
              <a:t>Prezentaci můžeme rozdělit a podrobnosti podmiňovacího způsobu probrat zvlášť. 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42071827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13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Způsob</a:t>
            </a:r>
          </a:p>
        </p:txBody>
      </p:sp>
    </p:spTree>
    <p:extLst>
      <p:ext uri="{BB962C8B-B14F-4D97-AF65-F5344CB8AC3E}">
        <p14:creationId xmlns:p14="http://schemas.microsoft.com/office/powerpoint/2010/main" xmlns="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mohou vyjadřovat slovesa?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556791"/>
            <a:ext cx="2925529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osobu</a:t>
            </a:r>
            <a:endParaRPr lang="cs-CZ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81805" y="2454077"/>
            <a:ext cx="135165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21526" y="3571077"/>
            <a:ext cx="988990" cy="830997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9050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čas</a:t>
            </a:r>
            <a:endParaRPr lang="cs-CZ" sz="4800" b="1" cap="none" spc="0" dirty="0">
              <a:ln w="19050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22067" y="4509120"/>
            <a:ext cx="3070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ZPŮSOB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248150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85192" y="260648"/>
            <a:ext cx="8229600" cy="850106"/>
          </a:xfrm>
          <a:prstGeom prst="rect">
            <a:avLst/>
          </a:prstGeom>
        </p:spPr>
        <p:txBody>
          <a:bodyPr>
            <a:normAutofit fontScale="97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Rozlišujeme trojí ZPŮSOB: 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54747944"/>
              </p:ext>
            </p:extLst>
          </p:nvPr>
        </p:nvGraphicFramePr>
        <p:xfrm>
          <a:off x="251520" y="908720"/>
          <a:ext cx="864096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19596764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95742" y="443008"/>
            <a:ext cx="8640960" cy="791505"/>
            <a:chOff x="0" y="84079"/>
            <a:chExt cx="8640960" cy="791505"/>
          </a:xfrm>
        </p:grpSpPr>
        <p:sp>
          <p:nvSpPr>
            <p:cNvPr id="6" name="Zaoblený obdélník 5"/>
            <p:cNvSpPr/>
            <p:nvPr/>
          </p:nvSpPr>
          <p:spPr>
            <a:xfrm>
              <a:off x="0" y="84079"/>
              <a:ext cx="8640960" cy="791505"/>
            </a:xfrm>
            <a:prstGeom prst="roundRect">
              <a:avLst/>
            </a:prstGeom>
            <a:ln>
              <a:solidFill>
                <a:schemeClr val="tx2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38638" y="122717"/>
              <a:ext cx="8563684" cy="714229"/>
            </a:xfrm>
            <a:prstGeom prst="rect">
              <a:avLst/>
            </a:prstGeom>
            <a:ln>
              <a:solidFill>
                <a:schemeClr val="tx2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5730" tIns="125730" rIns="125730" bIns="125730" numCol="1" spcCol="1270" anchor="ctr" anchorCtr="0">
              <a:noAutofit/>
            </a:bodyPr>
            <a:lstStyle/>
            <a:p>
              <a:pPr lvl="0" algn="l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b="1" dirty="0" smtClean="0">
                  <a:solidFill>
                    <a:schemeClr val="tx2">
                      <a:lumMod val="50000"/>
                    </a:schemeClr>
                  </a:solidFill>
                </a:rPr>
                <a:t>ZPŮSOB </a:t>
              </a:r>
              <a:r>
                <a:rPr lang="cs-CZ" sz="3300" b="1" kern="1200" dirty="0" smtClean="0">
                  <a:solidFill>
                    <a:schemeClr val="tx2">
                      <a:lumMod val="50000"/>
                    </a:schemeClr>
                  </a:solidFill>
                </a:rPr>
                <a:t>OZNAMOVACÍ</a:t>
              </a:r>
              <a:endParaRPr lang="cs-CZ" sz="3300" b="1" kern="1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95742" y="1234513"/>
            <a:ext cx="8640960" cy="4138702"/>
            <a:chOff x="0" y="875584"/>
            <a:chExt cx="8640960" cy="2169757"/>
          </a:xfrm>
        </p:grpSpPr>
        <p:sp>
          <p:nvSpPr>
            <p:cNvPr id="4" name="Obdélník 3"/>
            <p:cNvSpPr/>
            <p:nvPr/>
          </p:nvSpPr>
          <p:spPr>
            <a:xfrm>
              <a:off x="0" y="875584"/>
              <a:ext cx="8640960" cy="1263735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3224130" y="875584"/>
              <a:ext cx="5416830" cy="216975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4350" tIns="41910" rIns="234696" bIns="41910" numCol="1" spcCol="1270" anchor="t" anchorCtr="0">
              <a:noAutofit/>
            </a:bodyPr>
            <a:lstStyle/>
            <a:p>
              <a:pPr marL="228600" lvl="1" indent="-228600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FontTx/>
                <a:buChar char="••"/>
              </a:pPr>
              <a:r>
                <a:rPr lang="cs-CZ" sz="2800" dirty="0" smtClean="0">
                  <a:solidFill>
                    <a:schemeClr val="tx1"/>
                  </a:solidFill>
                </a:rPr>
                <a:t>s </a:t>
              </a:r>
              <a:r>
                <a:rPr lang="cs-CZ" sz="2800" dirty="0">
                  <a:solidFill>
                    <a:schemeClr val="tx1"/>
                  </a:solidFill>
                </a:rPr>
                <a:t>ním jsme pracovali dosud</a:t>
              </a:r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r>
                <a:rPr lang="cs-CZ" sz="2600" dirty="0" smtClean="0"/>
                <a:t>Určujeme OSOBU, ČÍSLO, ČAS, ZPŮSOB</a:t>
              </a:r>
              <a:endParaRPr lang="cs-CZ" sz="2600" kern="1200" dirty="0" smtClean="0"/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endParaRPr lang="cs-CZ" sz="2600" kern="1200" dirty="0" smtClean="0"/>
            </a:p>
            <a:p>
              <a:pPr marL="0" lvl="1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</a:pPr>
              <a:endParaRPr lang="cs-CZ" sz="2600" kern="1200" dirty="0"/>
            </a:p>
          </p:txBody>
        </p:sp>
      </p:grpSp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4961752"/>
              </p:ext>
            </p:extLst>
          </p:nvPr>
        </p:nvGraphicFramePr>
        <p:xfrm>
          <a:off x="115227" y="1321335"/>
          <a:ext cx="3304645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70582"/>
                <a:gridCol w="1455329"/>
                <a:gridCol w="1378734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 jsem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četli jsme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 jsi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četli jste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 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četli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515868461"/>
              </p:ext>
            </p:extLst>
          </p:nvPr>
        </p:nvGraphicFramePr>
        <p:xfrm>
          <a:off x="5386618" y="4501718"/>
          <a:ext cx="3748204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92190"/>
                <a:gridCol w="1522153"/>
                <a:gridCol w="1733861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budu číst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budeme číst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budeš číst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budete číst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bude číst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budou číst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900316104"/>
              </p:ext>
            </p:extLst>
          </p:nvPr>
        </p:nvGraphicFramePr>
        <p:xfrm>
          <a:off x="3275857" y="2636912"/>
          <a:ext cx="3024336" cy="227556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0666"/>
                <a:gridCol w="1331884"/>
                <a:gridCol w="1261786"/>
              </a:tblGrid>
              <a:tr h="77964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0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0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48161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čtu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čteme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48154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čteš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čtete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4894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čte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čtou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7013966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90158" y="332656"/>
            <a:ext cx="8640960" cy="791505"/>
            <a:chOff x="0" y="2139319"/>
            <a:chExt cx="8640960" cy="791505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9319"/>
              <a:ext cx="8640960" cy="791505"/>
            </a:xfrm>
            <a:prstGeom prst="roundRect">
              <a:avLst/>
            </a:prstGeom>
            <a:ln>
              <a:solidFill>
                <a:srgbClr val="00B05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4966938"/>
                <a:satOff val="19906"/>
                <a:lumOff val="4314"/>
                <a:alphaOff val="0"/>
              </a:schemeClr>
            </a:fillRef>
            <a:effectRef idx="0">
              <a:schemeClr val="accent5">
                <a:hueOff val="-4966938"/>
                <a:satOff val="19906"/>
                <a:lumOff val="431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6"/>
            <p:cNvSpPr/>
            <p:nvPr/>
          </p:nvSpPr>
          <p:spPr>
            <a:xfrm>
              <a:off x="38638" y="2177957"/>
              <a:ext cx="8563684" cy="714229"/>
            </a:xfrm>
            <a:prstGeom prst="rect">
              <a:avLst/>
            </a:prstGeom>
            <a:ln>
              <a:solidFill>
                <a:srgbClr val="00B05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5730" tIns="125730" rIns="125730" bIns="125730" numCol="1" spcCol="1270" anchor="ctr" anchorCtr="0">
              <a:noAutofit/>
            </a:bodyPr>
            <a:lstStyle/>
            <a:p>
              <a:pPr lvl="0" algn="l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b="1" kern="1200" dirty="0" smtClean="0">
                  <a:solidFill>
                    <a:schemeClr val="tx2">
                      <a:lumMod val="50000"/>
                    </a:schemeClr>
                  </a:solidFill>
                </a:rPr>
                <a:t>ZPŮSOB ROZKAZOVACÍ  </a:t>
              </a: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51520" y="1412776"/>
            <a:ext cx="8892480" cy="1743325"/>
            <a:chOff x="0" y="-56219"/>
            <a:chExt cx="8892480" cy="3892150"/>
          </a:xfrm>
        </p:grpSpPr>
        <p:sp>
          <p:nvSpPr>
            <p:cNvPr id="6" name="Obdélník 5"/>
            <p:cNvSpPr/>
            <p:nvPr/>
          </p:nvSpPr>
          <p:spPr>
            <a:xfrm>
              <a:off x="0" y="2930824"/>
              <a:ext cx="8640960" cy="905107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Obdélník 6"/>
            <p:cNvSpPr/>
            <p:nvPr/>
          </p:nvSpPr>
          <p:spPr>
            <a:xfrm>
              <a:off x="0" y="-56219"/>
              <a:ext cx="8892480" cy="223224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4350" tIns="41910" rIns="234696" bIns="41910" numCol="1" spcCol="1270" anchor="t" anchorCtr="0">
              <a:noAutofit/>
            </a:bodyPr>
            <a:lstStyle/>
            <a:p>
              <a:pPr marL="228600" lvl="1" indent="-228600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FontTx/>
                <a:buChar char="••"/>
              </a:pPr>
              <a:r>
                <a:rPr lang="cs-CZ" sz="2800" dirty="0" smtClean="0">
                  <a:solidFill>
                    <a:schemeClr val="tx1"/>
                  </a:solidFill>
                </a:rPr>
                <a:t>rozkaz</a:t>
              </a:r>
              <a:r>
                <a:rPr lang="cs-CZ" sz="2800" dirty="0">
                  <a:solidFill>
                    <a:schemeClr val="tx1"/>
                  </a:solidFill>
                </a:rPr>
                <a:t>, zákaz, výzva, </a:t>
              </a:r>
              <a:r>
                <a:rPr lang="cs-CZ" sz="2800" dirty="0" smtClean="0">
                  <a:solidFill>
                    <a:schemeClr val="tx1"/>
                  </a:solidFill>
                </a:rPr>
                <a:t>prosba</a:t>
              </a:r>
            </a:p>
            <a:p>
              <a:pPr marL="228600" lvl="1" indent="-228600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FontTx/>
                <a:buChar char="••"/>
              </a:pPr>
              <a:r>
                <a:rPr lang="cs-CZ" sz="2800" dirty="0" smtClean="0">
                  <a:solidFill>
                    <a:schemeClr val="tx1"/>
                  </a:solidFill>
                </a:rPr>
                <a:t>Vyjadřuje osobu a číslo - nevyjadřuje ČAS!!!</a:t>
              </a:r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r>
                <a:rPr lang="cs-CZ" sz="2600" kern="1200" dirty="0" smtClean="0"/>
                <a:t>Tvoří se pro 2. osobu čísla jednotného (TY) i množného (VY), a 1. osobu čísla množného (MY)</a:t>
              </a:r>
              <a:endParaRPr lang="cs-CZ" sz="2600" kern="1200" dirty="0"/>
            </a:p>
            <a:p>
              <a:pPr marL="0" lvl="1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</a:pPr>
              <a:endParaRPr lang="cs-CZ" sz="2600" dirty="0" smtClean="0"/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endParaRPr lang="cs-CZ" sz="2600" kern="1200" dirty="0"/>
            </a:p>
          </p:txBody>
        </p:sp>
      </p:grpSp>
      <p:sp>
        <p:nvSpPr>
          <p:cNvPr id="12" name="Zaoblený obdélník 11"/>
          <p:cNvSpPr/>
          <p:nvPr/>
        </p:nvSpPr>
        <p:spPr>
          <a:xfrm>
            <a:off x="328245" y="5661248"/>
            <a:ext cx="8679598" cy="864096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Rozkaz pro 3. osobu se vyjadřuje přítomnými tvary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                   a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částicemi ať, nechť: ať jde, nechť přijdou…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251520" y="1412776"/>
            <a:ext cx="8892480" cy="1540622"/>
            <a:chOff x="0" y="-56219"/>
            <a:chExt cx="8892480" cy="3892150"/>
          </a:xfrm>
        </p:grpSpPr>
        <p:sp>
          <p:nvSpPr>
            <p:cNvPr id="14" name="Obdélník 13"/>
            <p:cNvSpPr/>
            <p:nvPr/>
          </p:nvSpPr>
          <p:spPr>
            <a:xfrm>
              <a:off x="0" y="2930824"/>
              <a:ext cx="8640960" cy="905107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Obdélník 14"/>
            <p:cNvSpPr/>
            <p:nvPr/>
          </p:nvSpPr>
          <p:spPr>
            <a:xfrm>
              <a:off x="0" y="-56219"/>
              <a:ext cx="8892480" cy="223224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4350" tIns="41910" rIns="234696" bIns="41910" numCol="1" spcCol="1270" anchor="t" anchorCtr="0">
              <a:noAutofit/>
            </a:bodyPr>
            <a:lstStyle/>
            <a:p>
              <a:pPr marL="228600" lvl="1" indent="-228600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FontTx/>
                <a:buChar char="••"/>
              </a:pPr>
              <a:r>
                <a:rPr lang="cs-CZ" sz="2800" dirty="0" smtClean="0">
                  <a:solidFill>
                    <a:schemeClr val="tx1"/>
                  </a:solidFill>
                </a:rPr>
                <a:t>rozkaz</a:t>
              </a:r>
              <a:r>
                <a:rPr lang="cs-CZ" sz="2800" dirty="0">
                  <a:solidFill>
                    <a:schemeClr val="tx1"/>
                  </a:solidFill>
                </a:rPr>
                <a:t>, zákaz, výzva, </a:t>
              </a:r>
              <a:r>
                <a:rPr lang="cs-CZ" sz="2800" dirty="0" smtClean="0">
                  <a:solidFill>
                    <a:schemeClr val="tx1"/>
                  </a:solidFill>
                </a:rPr>
                <a:t>prosba</a:t>
              </a:r>
            </a:p>
            <a:p>
              <a:pPr marL="228600" lvl="1" indent="-228600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FontTx/>
                <a:buChar char="••"/>
              </a:pPr>
              <a:r>
                <a:rPr lang="cs-CZ" sz="2800" dirty="0" smtClean="0">
                  <a:solidFill>
                    <a:schemeClr val="tx1"/>
                  </a:solidFill>
                </a:rPr>
                <a:t>Vyjadřuje osobu a číslo - nevyjadřuje ČAS!!!</a:t>
              </a:r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r>
                <a:rPr lang="cs-CZ" sz="2600" kern="1200" dirty="0" smtClean="0"/>
                <a:t>Tvoří se pro 2. osobu čísla jednotného (TY) i množného (VY), a 1. osobu čísla množného (MY)</a:t>
              </a:r>
              <a:endParaRPr lang="cs-CZ" sz="2600" kern="1200" dirty="0"/>
            </a:p>
            <a:p>
              <a:pPr fontAlgn="ctr"/>
              <a:endParaRPr lang="cs-CZ" sz="2600" dirty="0" smtClean="0"/>
            </a:p>
            <a:p>
              <a:pPr marL="0" lvl="1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</a:pPr>
              <a:endParaRPr lang="cs-CZ" sz="2600" kern="1200" dirty="0"/>
            </a:p>
          </p:txBody>
        </p:sp>
      </p:grpSp>
      <p:graphicFrame>
        <p:nvGraphicFramePr>
          <p:cNvPr id="1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44066724"/>
              </p:ext>
            </p:extLst>
          </p:nvPr>
        </p:nvGraphicFramePr>
        <p:xfrm>
          <a:off x="5436096" y="2953398"/>
          <a:ext cx="3096343" cy="2377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0920"/>
                <a:gridCol w="1363595"/>
                <a:gridCol w="1291828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čtěme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čti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čtěte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7047891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20894" y="260648"/>
            <a:ext cx="8640960" cy="791505"/>
            <a:chOff x="0" y="3835932"/>
            <a:chExt cx="8640960" cy="791505"/>
          </a:xfrm>
        </p:grpSpPr>
        <p:sp>
          <p:nvSpPr>
            <p:cNvPr id="6" name="Zaoblený obdélník 5"/>
            <p:cNvSpPr/>
            <p:nvPr/>
          </p:nvSpPr>
          <p:spPr>
            <a:xfrm>
              <a:off x="0" y="3835932"/>
              <a:ext cx="8640960" cy="791505"/>
            </a:xfrm>
            <a:prstGeom prst="roundRect">
              <a:avLst/>
            </a:prstGeom>
            <a:ln>
              <a:solidFill>
                <a:srgbClr val="F45C18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0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38638" y="3874570"/>
              <a:ext cx="8563684" cy="714229"/>
            </a:xfrm>
            <a:prstGeom prst="rect">
              <a:avLst/>
            </a:prstGeom>
            <a:ln>
              <a:solidFill>
                <a:srgbClr val="F45C18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5730" tIns="125730" rIns="125730" bIns="125730" numCol="1" spcCol="1270" anchor="ctr" anchorCtr="0">
              <a:noAutofit/>
            </a:bodyPr>
            <a:lstStyle/>
            <a:p>
              <a:pPr lvl="0" algn="l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b="1" dirty="0" smtClean="0">
                  <a:solidFill>
                    <a:schemeClr val="tx2">
                      <a:lumMod val="50000"/>
                    </a:schemeClr>
                  </a:solidFill>
                </a:rPr>
                <a:t>ZPŮSOB </a:t>
              </a:r>
              <a:r>
                <a:rPr lang="cs-CZ" sz="3300" b="1" kern="1200" dirty="0" smtClean="0">
                  <a:solidFill>
                    <a:schemeClr val="tx2">
                      <a:lumMod val="50000"/>
                    </a:schemeClr>
                  </a:solidFill>
                </a:rPr>
                <a:t>PODMIŇOVACÍ</a:t>
              </a:r>
              <a:endParaRPr lang="cs-CZ" sz="3300" b="1" kern="1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20894" y="1052153"/>
            <a:ext cx="8640960" cy="1224427"/>
            <a:chOff x="0" y="4627437"/>
            <a:chExt cx="8640960" cy="905107"/>
          </a:xfrm>
        </p:grpSpPr>
        <p:sp>
          <p:nvSpPr>
            <p:cNvPr id="4" name="Obdélník 3"/>
            <p:cNvSpPr/>
            <p:nvPr/>
          </p:nvSpPr>
          <p:spPr>
            <a:xfrm>
              <a:off x="0" y="4627437"/>
              <a:ext cx="8640960" cy="905107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0" y="4627437"/>
              <a:ext cx="8640960" cy="21373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4350" tIns="41910" rIns="234696" bIns="41910" numCol="1" spcCol="1270" anchor="t" anchorCtr="0">
              <a:noAutofit/>
            </a:bodyPr>
            <a:lstStyle/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r>
                <a:rPr lang="cs-CZ" sz="2600" kern="1200" dirty="0" smtClean="0"/>
                <a:t>Děj, který by se mohl stát</a:t>
              </a:r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r>
                <a:rPr lang="cs-CZ" sz="2600" kern="1200" dirty="0" smtClean="0"/>
                <a:t>Tvary složené z příčestí minulého a zvláštních tvarů slovesa BÝT:</a:t>
              </a:r>
            </a:p>
            <a:p>
              <a:pPr marL="0" lvl="1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</a:pPr>
              <a:endParaRPr lang="cs-CZ" sz="2600" kern="1200" dirty="0" smtClean="0"/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endParaRPr lang="cs-CZ" sz="2600" kern="1200" dirty="0"/>
            </a:p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•"/>
              </a:pPr>
              <a:endParaRPr lang="cs-CZ" sz="2600" kern="12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8" name="Zaoblený obdélník 7"/>
          <p:cNvSpPr/>
          <p:nvPr/>
        </p:nvSpPr>
        <p:spPr>
          <a:xfrm>
            <a:off x="683568" y="2276580"/>
            <a:ext cx="2880320" cy="792380"/>
          </a:xfrm>
          <a:prstGeom prst="roundRect">
            <a:avLst/>
          </a:prstGeom>
          <a:solidFill>
            <a:srgbClr val="FFC000"/>
          </a:solidFill>
          <a:ln>
            <a:solidFill>
              <a:srgbClr val="F45C1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Příčestí minulé 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Plus 9"/>
          <p:cNvSpPr/>
          <p:nvPr/>
        </p:nvSpPr>
        <p:spPr>
          <a:xfrm>
            <a:off x="3819467" y="2314878"/>
            <a:ext cx="689454" cy="720080"/>
          </a:xfrm>
          <a:prstGeom prst="mathPlus">
            <a:avLst/>
          </a:prstGeom>
          <a:solidFill>
            <a:srgbClr val="FFC000"/>
          </a:solidFill>
          <a:ln>
            <a:solidFill>
              <a:srgbClr val="F45C1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2276580"/>
            <a:ext cx="3888432" cy="792380"/>
          </a:xfrm>
          <a:prstGeom prst="roundRect">
            <a:avLst/>
          </a:prstGeom>
          <a:solidFill>
            <a:srgbClr val="FFC000"/>
          </a:solidFill>
          <a:ln>
            <a:solidFill>
              <a:srgbClr val="F45C1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bych, bys, by,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bychom, byste, by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1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394167487"/>
              </p:ext>
            </p:extLst>
          </p:nvPr>
        </p:nvGraphicFramePr>
        <p:xfrm>
          <a:off x="683568" y="3429000"/>
          <a:ext cx="5328592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58792"/>
                <a:gridCol w="2346653"/>
                <a:gridCol w="2223147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 bych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četli bychom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 bys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četli byste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kern="1200" dirty="0" smtClean="0">
                          <a:solidFill>
                            <a:schemeClr val="tx1"/>
                          </a:solidFill>
                        </a:rPr>
                        <a:t>četl by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četli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by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509120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54079786"/>
              </p:ext>
            </p:extLst>
          </p:nvPr>
        </p:nvGraphicFramePr>
        <p:xfrm>
          <a:off x="2843808" y="1340768"/>
          <a:ext cx="5904656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40824"/>
                <a:gridCol w="2600345"/>
                <a:gridCol w="2463487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učil bych se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učili bychom se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učil by ses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učili byste se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učil by se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učili by se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373294" y="260648"/>
            <a:ext cx="8640960" cy="791505"/>
            <a:chOff x="0" y="3835932"/>
            <a:chExt cx="8640960" cy="791505"/>
          </a:xfrm>
        </p:grpSpPr>
        <p:sp>
          <p:nvSpPr>
            <p:cNvPr id="5" name="Zaoblený obdélník 4"/>
            <p:cNvSpPr/>
            <p:nvPr/>
          </p:nvSpPr>
          <p:spPr>
            <a:xfrm>
              <a:off x="0" y="3835932"/>
              <a:ext cx="8640960" cy="791505"/>
            </a:xfrm>
            <a:prstGeom prst="roundRect">
              <a:avLst/>
            </a:prstGeom>
            <a:ln>
              <a:solidFill>
                <a:srgbClr val="F45C18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0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38638" y="3874570"/>
              <a:ext cx="8563684" cy="714229"/>
            </a:xfrm>
            <a:prstGeom prst="rect">
              <a:avLst/>
            </a:prstGeom>
            <a:ln>
              <a:solidFill>
                <a:srgbClr val="F45C18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5730" tIns="125730" rIns="125730" bIns="125730" numCol="1" spcCol="1270" anchor="ctr" anchorCtr="0">
              <a:noAutofit/>
            </a:bodyPr>
            <a:lstStyle/>
            <a:p>
              <a:pPr lvl="0" algn="l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b="1" dirty="0" smtClean="0">
                  <a:solidFill>
                    <a:schemeClr val="tx2">
                      <a:lumMod val="50000"/>
                    </a:schemeClr>
                  </a:solidFill>
                </a:rPr>
                <a:t>ZPŮSOB </a:t>
              </a:r>
              <a:r>
                <a:rPr lang="cs-CZ" sz="3300" b="1" kern="1200" dirty="0" smtClean="0">
                  <a:solidFill>
                    <a:schemeClr val="tx2">
                      <a:lumMod val="50000"/>
                    </a:schemeClr>
                  </a:solidFill>
                </a:rPr>
                <a:t>PODMIŇOVACÍ u zvratných sloves:</a:t>
              </a:r>
              <a:endParaRPr lang="cs-CZ" sz="3300" b="1" kern="1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2007115"/>
              </p:ext>
            </p:extLst>
          </p:nvPr>
        </p:nvGraphicFramePr>
        <p:xfrm>
          <a:off x="2843808" y="4077072"/>
          <a:ext cx="5904656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40824"/>
                <a:gridCol w="2600345"/>
                <a:gridCol w="2463487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koupil bych si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koupili bychom si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koupil by sis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koupili byste si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koupil by si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koupili by si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411932" y="1412776"/>
            <a:ext cx="2287860" cy="1440160"/>
          </a:xfrm>
          <a:prstGeom prst="rect">
            <a:avLst/>
          </a:prstGeom>
          <a:solidFill>
            <a:schemeClr val="accent6"/>
          </a:solidFill>
          <a:ln>
            <a:solidFill>
              <a:srgbClr val="F45C1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Zvratné zájmeno SE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BYS + SE = SES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ve  2. os. č. j.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1881" y="4077072"/>
            <a:ext cx="2287860" cy="1440160"/>
          </a:xfrm>
          <a:prstGeom prst="rect">
            <a:avLst/>
          </a:prstGeom>
          <a:solidFill>
            <a:schemeClr val="accent6"/>
          </a:solidFill>
          <a:ln>
            <a:solidFill>
              <a:srgbClr val="F45C1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Zvratné zájmeno SI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BYS + SI = SIS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ve  2. os. č. j.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225473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272070854"/>
              </p:ext>
            </p:extLst>
          </p:nvPr>
        </p:nvGraphicFramePr>
        <p:xfrm>
          <a:off x="2843808" y="1340768"/>
          <a:ext cx="6131807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73170"/>
                <a:gridCol w="2700380"/>
                <a:gridCol w="2558257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kdybych psal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kdybychom psali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kdybys psal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kdybyste psali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 psal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 psali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373294" y="260648"/>
            <a:ext cx="8640960" cy="791505"/>
            <a:chOff x="0" y="3835932"/>
            <a:chExt cx="8640960" cy="791505"/>
          </a:xfrm>
        </p:grpSpPr>
        <p:sp>
          <p:nvSpPr>
            <p:cNvPr id="5" name="Zaoblený obdélník 4"/>
            <p:cNvSpPr/>
            <p:nvPr/>
          </p:nvSpPr>
          <p:spPr>
            <a:xfrm>
              <a:off x="0" y="3835932"/>
              <a:ext cx="8640960" cy="791505"/>
            </a:xfrm>
            <a:prstGeom prst="roundRect">
              <a:avLst/>
            </a:prstGeom>
            <a:ln>
              <a:solidFill>
                <a:srgbClr val="F45C18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0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38638" y="3874570"/>
              <a:ext cx="8563684" cy="714229"/>
            </a:xfrm>
            <a:prstGeom prst="rect">
              <a:avLst/>
            </a:prstGeom>
            <a:ln>
              <a:solidFill>
                <a:srgbClr val="F45C18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5730" tIns="125730" rIns="125730" bIns="125730" numCol="1" spcCol="1270" anchor="ctr" anchorCtr="0">
              <a:noAutofit/>
            </a:bodyPr>
            <a:lstStyle/>
            <a:p>
              <a:pPr lvl="0" algn="l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b="1" dirty="0" smtClean="0">
                  <a:solidFill>
                    <a:schemeClr val="tx2">
                      <a:lumMod val="50000"/>
                    </a:schemeClr>
                  </a:solidFill>
                </a:rPr>
                <a:t>ZPŮSOB </a:t>
              </a:r>
              <a:r>
                <a:rPr lang="cs-CZ" sz="3300" b="1" kern="1200" dirty="0" smtClean="0">
                  <a:solidFill>
                    <a:schemeClr val="tx2">
                      <a:lumMod val="50000"/>
                    </a:schemeClr>
                  </a:solidFill>
                </a:rPr>
                <a:t>PODMIŇOVACÍ a spojky KDYBY, ABY</a:t>
              </a:r>
              <a:endParaRPr lang="cs-CZ" sz="3300" b="1" kern="1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626982741"/>
              </p:ext>
            </p:extLst>
          </p:nvPr>
        </p:nvGraphicFramePr>
        <p:xfrm>
          <a:off x="2843808" y="4077072"/>
          <a:ext cx="6170446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78673"/>
                <a:gridCol w="2717396"/>
                <a:gridCol w="2574377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abych nezmokl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abychom nezmokli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abys nezmokl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abyste nezmokli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 nezmokl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 nezmokli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411932" y="1412776"/>
            <a:ext cx="2287860" cy="1440160"/>
          </a:xfrm>
          <a:prstGeom prst="rect">
            <a:avLst/>
          </a:prstGeom>
          <a:solidFill>
            <a:schemeClr val="accent6"/>
          </a:solidFill>
          <a:ln>
            <a:solidFill>
              <a:srgbClr val="F45C1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Spojka KDYBY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KDYBY + BYCH 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= KDYBYCH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1881" y="4077072"/>
            <a:ext cx="2287860" cy="1440160"/>
          </a:xfrm>
          <a:prstGeom prst="rect">
            <a:avLst/>
          </a:prstGeom>
          <a:solidFill>
            <a:schemeClr val="accent6"/>
          </a:solidFill>
          <a:ln>
            <a:solidFill>
              <a:srgbClr val="F45C1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pojka ABY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ABY + BYCH 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= ABYCH</a:t>
            </a:r>
          </a:p>
          <a:p>
            <a:pPr algn="ctr"/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914935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58887029"/>
              </p:ext>
            </p:extLst>
          </p:nvPr>
        </p:nvGraphicFramePr>
        <p:xfrm>
          <a:off x="3707904" y="1340768"/>
          <a:ext cx="5267712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76064"/>
                <a:gridCol w="2133391"/>
                <a:gridCol w="2558257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kdybych psal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kdybychom psali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kdybys psal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kdybyste psali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 psal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kdyby psali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373294" y="260648"/>
            <a:ext cx="8640960" cy="791505"/>
            <a:chOff x="0" y="3835932"/>
            <a:chExt cx="8640960" cy="791505"/>
          </a:xfrm>
        </p:grpSpPr>
        <p:sp>
          <p:nvSpPr>
            <p:cNvPr id="5" name="Zaoblený obdélník 4"/>
            <p:cNvSpPr/>
            <p:nvPr/>
          </p:nvSpPr>
          <p:spPr>
            <a:xfrm>
              <a:off x="0" y="3835932"/>
              <a:ext cx="8640960" cy="791505"/>
            </a:xfrm>
            <a:prstGeom prst="roundRect">
              <a:avLst/>
            </a:prstGeom>
            <a:ln>
              <a:solidFill>
                <a:srgbClr val="F45C18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0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38638" y="3874570"/>
              <a:ext cx="8563684" cy="714229"/>
            </a:xfrm>
            <a:prstGeom prst="rect">
              <a:avLst/>
            </a:prstGeom>
            <a:ln>
              <a:solidFill>
                <a:srgbClr val="F45C18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5730" tIns="125730" rIns="125730" bIns="125730" numCol="1" spcCol="1270" anchor="ctr" anchorCtr="0">
              <a:noAutofit/>
            </a:bodyPr>
            <a:lstStyle/>
            <a:p>
              <a:pPr lvl="0" algn="l" defTabSz="1466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b="1" dirty="0" smtClean="0">
                  <a:solidFill>
                    <a:schemeClr val="tx2">
                      <a:lumMod val="50000"/>
                    </a:schemeClr>
                  </a:solidFill>
                </a:rPr>
                <a:t>ZPŮSOB </a:t>
              </a:r>
              <a:r>
                <a:rPr lang="cs-CZ" sz="3300" b="1" kern="1200" dirty="0" smtClean="0">
                  <a:solidFill>
                    <a:schemeClr val="tx2">
                      <a:lumMod val="50000"/>
                    </a:schemeClr>
                  </a:solidFill>
                </a:rPr>
                <a:t>PODMIŇOVACÍ a spojky KDYBY, ABY</a:t>
              </a:r>
              <a:endParaRPr lang="cs-CZ" sz="3300" b="1" kern="1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751972185"/>
              </p:ext>
            </p:extLst>
          </p:nvPr>
        </p:nvGraphicFramePr>
        <p:xfrm>
          <a:off x="3779911" y="4077072"/>
          <a:ext cx="5234344" cy="23562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7"/>
                <a:gridCol w="2155910"/>
                <a:gridCol w="2574377"/>
              </a:tblGrid>
              <a:tr h="79200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50837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abych nezmokl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abychom nezmokli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083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abys nezmokl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abyste nezmokli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5166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 nezmokl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aby nezmokli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07504" y="1340768"/>
            <a:ext cx="3528392" cy="504056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Spojky KDYBY a ABY se spojují s tvary slovesa BÝT: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BYCH - KDYBYCH - 	ABYCH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BYS - KDYBYS - ABYS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BY - KDYBY - ABY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BYCHOM - KDYBYCHOM 	- ABYCHOM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BYSTE - KDYBYSTE - 	ABYSTE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BY - KDYBY - ABY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8593189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Pozdě BYCHA honit…</a:t>
            </a:r>
            <a:endParaRPr lang="cs-CZ" sz="2800" dirty="0">
              <a:ln>
                <a:solidFill>
                  <a:srgbClr val="002060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1194</TotalTime>
  <Words>646</Words>
  <Application>Microsoft Office PowerPoint</Application>
  <PresentationFormat>Předvádění na obrazovce (4:3)</PresentationFormat>
  <Paragraphs>191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Anotace:</vt:lpstr>
      <vt:lpstr>Slovesa</vt:lpstr>
      <vt:lpstr>Co mohou vyjadřovat slovesa?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Dum</cp:lastModifiedBy>
  <cp:revision>138</cp:revision>
  <dcterms:created xsi:type="dcterms:W3CDTF">2011-10-18T13:52:16Z</dcterms:created>
  <dcterms:modified xsi:type="dcterms:W3CDTF">2012-06-28T06:04:42Z</dcterms:modified>
</cp:coreProperties>
</file>