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2"/>
  </p:handout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76" r:id="rId10"/>
    <p:sldId id="27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3A3F59-6A34-4C31-8074-AA0206EABC9F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F6CAD0-1D23-425A-B681-A9B23CEE4F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7987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008112"/>
          </a:xfrm>
        </p:spPr>
        <p:txBody>
          <a:bodyPr/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916832"/>
            <a:ext cx="4038600" cy="4381947"/>
          </a:xfrm>
        </p:spPr>
        <p:txBody>
          <a:bodyPr/>
          <a:lstStyle>
            <a:lvl1pPr>
              <a:defRPr sz="2600" baseline="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16832"/>
            <a:ext cx="4040188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7544" y="2564904"/>
            <a:ext cx="4040188" cy="3735264"/>
          </a:xfrm>
        </p:spPr>
        <p:txBody>
          <a:bodyPr/>
          <a:lstStyle>
            <a:lvl1pPr>
              <a:defRPr sz="2400" baseline="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916832"/>
            <a:ext cx="4041775" cy="639762"/>
          </a:xfrm>
        </p:spPr>
        <p:txBody>
          <a:bodyPr anchor="b"/>
          <a:lstStyle>
            <a:lvl1pPr marL="0" indent="0">
              <a:buNone/>
              <a:defRPr sz="22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564904"/>
            <a:ext cx="4041775" cy="373526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3008313" cy="5983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980728"/>
            <a:ext cx="5111750" cy="52894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55679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908720"/>
            <a:ext cx="5486400" cy="381885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08720"/>
            <a:ext cx="2057400" cy="521744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08720"/>
            <a:ext cx="6019800" cy="521744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9989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988840"/>
            <a:ext cx="8229600" cy="43204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2D28B-2D36-4FC5-AEF4-D1C7C6F1EBD0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A8E91-A32F-4E63-9B76-89F77B3CF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000" kern="1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log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44978935"/>
              </p:ext>
            </p:extLst>
          </p:nvPr>
        </p:nvGraphicFramePr>
        <p:xfrm>
          <a:off x="1763688" y="1052736"/>
          <a:ext cx="5880359" cy="5623104"/>
        </p:xfrm>
        <a:graphic>
          <a:graphicData uri="http://schemas.openxmlformats.org/drawingml/2006/table">
            <a:tbl>
              <a:tblPr/>
              <a:tblGrid>
                <a:gridCol w="1446568"/>
                <a:gridCol w="4433791"/>
              </a:tblGrid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Anotace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Žák se seznámí s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problematikou vzniku, historií a fungováním Severoatlantické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 aliance a jejím významem </a:t>
                      </a:r>
                      <a:b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pro obranyschopnost České republiky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Autor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Mgr. Petr </a:t>
                      </a:r>
                      <a:r>
                        <a:rPr lang="cs-CZ" sz="1300" dirty="0" err="1" smtClean="0">
                          <a:latin typeface="Calibri"/>
                          <a:ea typeface="Calibri"/>
                          <a:cs typeface="Times New Roman"/>
                        </a:rPr>
                        <a:t>Stonawski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Jazyk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>
                          <a:latin typeface="Calibri"/>
                          <a:ea typeface="Calibri"/>
                          <a:cs typeface="Times New Roman"/>
                        </a:rPr>
                        <a:t>Čeština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Očekávaný výstup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Dokáže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popsat příčiny vzniku NATO, její fungování a význam</a:t>
                      </a:r>
                      <a:r>
                        <a:rPr lang="cs-CZ" sz="1300" baseline="0" dirty="0" smtClean="0">
                          <a:latin typeface="Calibri"/>
                          <a:ea typeface="Calibri"/>
                          <a:cs typeface="Times New Roman"/>
                        </a:rPr>
                        <a:t> pro Českou republiku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Speciální vzdělávací potřeby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Ne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Klíčová slova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Severoatlantická aliance, Česká republika, obrana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Druh učebního materiálu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Druh interaktivity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Výklad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Cílová skupina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Žák </a:t>
                      </a: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Stupeň a typ vzdělávání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Středoškolské vzdělávání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635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>
                          <a:latin typeface="Calibri"/>
                          <a:ea typeface="Calibri"/>
                          <a:cs typeface="Times New Roman"/>
                        </a:rPr>
                        <a:t>Typická věková skupina </a:t>
                      </a:r>
                      <a:endParaRPr lang="cs-CZ" sz="13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15-18 let/ 2. </a:t>
                      </a: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ročník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denního studia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7621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b="1" dirty="0">
                          <a:latin typeface="Calibri"/>
                          <a:ea typeface="Calibri"/>
                          <a:cs typeface="Times New Roman"/>
                        </a:rPr>
                        <a:t>Datum vytvoření 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500"/>
                        </a:spcAft>
                      </a:pPr>
                      <a:r>
                        <a:rPr lang="cs-CZ" sz="1300" dirty="0">
                          <a:latin typeface="Calibri"/>
                          <a:ea typeface="Calibri"/>
                          <a:cs typeface="Times New Roman"/>
                        </a:rPr>
                        <a:t>Září </a:t>
                      </a:r>
                      <a:r>
                        <a:rPr lang="cs-CZ" sz="1300" dirty="0" smtClean="0">
                          <a:latin typeface="Calibri"/>
                          <a:ea typeface="Calibri"/>
                          <a:cs typeface="Times New Roman"/>
                        </a:rPr>
                        <a:t>2012</a:t>
                      </a:r>
                      <a:endParaRPr lang="cs-CZ" sz="13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863" marR="88863" marT="44431" marB="4443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36912"/>
            <a:ext cx="8229600" cy="998984"/>
          </a:xfrm>
        </p:spPr>
        <p:txBody>
          <a:bodyPr>
            <a:noAutofit/>
          </a:bodyPr>
          <a:lstStyle/>
          <a:p>
            <a:r>
              <a:rPr lang="cs-CZ" sz="8800" b="1" dirty="0" smtClean="0"/>
              <a:t>Severoatlantická aliance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5013176"/>
            <a:ext cx="8229600" cy="1656184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400" i="1" dirty="0" smtClean="0"/>
              <a:t>Mgr. Petr </a:t>
            </a:r>
            <a:r>
              <a:rPr lang="cs-CZ" sz="4400" i="1" dirty="0" err="1" smtClean="0"/>
              <a:t>Stonawski</a:t>
            </a:r>
            <a:endParaRPr lang="cs-CZ" sz="4400" i="1" dirty="0" smtClean="0"/>
          </a:p>
          <a:p>
            <a:pPr algn="ctr">
              <a:buNone/>
            </a:pPr>
            <a:r>
              <a:rPr lang="cs-CZ" sz="2800" i="1" dirty="0" smtClean="0"/>
              <a:t>Střední škola Strážnice, Skácelova 890</a:t>
            </a:r>
          </a:p>
          <a:p>
            <a:pPr algn="ctr">
              <a:buNone/>
            </a:pPr>
            <a:endParaRPr lang="cs-CZ" sz="4400" i="1" dirty="0" smtClean="0"/>
          </a:p>
          <a:p>
            <a:pPr algn="ctr">
              <a:buNone/>
            </a:pPr>
            <a:endParaRPr lang="cs-CZ" sz="4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83529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u="sng" dirty="0" smtClean="0"/>
              <a:t>Severoatlantická aliance </a:t>
            </a:r>
            <a:br>
              <a:rPr lang="cs-CZ" sz="3200" b="1" i="1" u="sng" dirty="0" smtClean="0"/>
            </a:br>
            <a:r>
              <a:rPr lang="cs-CZ" sz="3200" b="1" i="1" u="sng" dirty="0" smtClean="0"/>
              <a:t>(Aliance Severoatlantické smlouvy) = </a:t>
            </a:r>
            <a:br>
              <a:rPr lang="cs-CZ" sz="3200" b="1" i="1" u="sng" dirty="0" smtClean="0"/>
            </a:br>
            <a:r>
              <a:rPr lang="cs-CZ" sz="3200" b="1" i="1" u="sng" dirty="0" smtClean="0"/>
              <a:t>= NATO = </a:t>
            </a:r>
            <a:r>
              <a:rPr lang="cs-CZ" sz="3200" b="1" i="1" u="sng" dirty="0" err="1" smtClean="0"/>
              <a:t>North</a:t>
            </a:r>
            <a:r>
              <a:rPr lang="cs-CZ" sz="3200" b="1" i="1" u="sng" dirty="0" smtClean="0"/>
              <a:t> </a:t>
            </a:r>
            <a:r>
              <a:rPr lang="cs-CZ" sz="3200" b="1" i="1" u="sng" dirty="0" err="1" smtClean="0"/>
              <a:t>Atlantic</a:t>
            </a:r>
            <a:r>
              <a:rPr lang="cs-CZ" sz="3200" b="1" i="1" u="sng" dirty="0" smtClean="0"/>
              <a:t> </a:t>
            </a:r>
            <a:r>
              <a:rPr lang="cs-CZ" sz="3200" b="1" i="1" u="sng" dirty="0" err="1" smtClean="0"/>
              <a:t>Treaty</a:t>
            </a:r>
            <a:r>
              <a:rPr lang="cs-CZ" sz="3200" b="1" i="1" u="sng" dirty="0" smtClean="0"/>
              <a:t> </a:t>
            </a:r>
            <a:r>
              <a:rPr lang="cs-CZ" sz="3200" b="1" i="1" u="sng" dirty="0" err="1" smtClean="0"/>
              <a:t>Organization</a:t>
            </a:r>
            <a:endParaRPr lang="cs-CZ" sz="3200" b="1" i="1" u="sng" dirty="0" smtClean="0"/>
          </a:p>
          <a:p>
            <a:endParaRPr lang="cs-CZ" sz="2800" i="1" u="sng" dirty="0" smtClean="0"/>
          </a:p>
          <a:p>
            <a:endParaRPr lang="cs-CZ" sz="2800" i="1" u="sng" dirty="0"/>
          </a:p>
          <a:p>
            <a:endParaRPr lang="cs-CZ" sz="2800" i="1" u="sng" dirty="0"/>
          </a:p>
        </p:txBody>
      </p:sp>
      <p:pic>
        <p:nvPicPr>
          <p:cNvPr id="1026" name="Picture 2" descr="P:\uzivatele_site\Stonawski Petr\NATO0001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2035" y="2780928"/>
            <a:ext cx="4599930" cy="3466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72035" y="6381328"/>
            <a:ext cx="459993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i="1" dirty="0"/>
              <a:t>Zdroj: http://cs.wikipedia.org/wiki/NATO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8890" y="188640"/>
            <a:ext cx="8352928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vznik NATO:</a:t>
            </a:r>
          </a:p>
          <a:p>
            <a:endParaRPr lang="cs-CZ" sz="3200" b="1" u="sng" dirty="0" smtClean="0"/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800" dirty="0" smtClean="0"/>
              <a:t>vojensko-politická organizace vzniklá v roce </a:t>
            </a:r>
            <a:r>
              <a:rPr lang="cs-CZ" sz="2800" b="1" u="sng" dirty="0" smtClean="0"/>
              <a:t>1949</a:t>
            </a:r>
            <a:r>
              <a:rPr lang="cs-CZ" sz="2800" dirty="0" smtClean="0"/>
              <a:t> podepsáním tzv. </a:t>
            </a:r>
            <a:r>
              <a:rPr lang="cs-CZ" sz="2800" b="1" u="sng" dirty="0" smtClean="0"/>
              <a:t>Washingtonské smlouvy 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800" dirty="0" smtClean="0"/>
              <a:t>vznikla jako reakce na rozšiřující se vliv SSSR </a:t>
            </a:r>
            <a:br>
              <a:rPr lang="cs-CZ" sz="2800" dirty="0" smtClean="0"/>
            </a:br>
            <a:r>
              <a:rPr lang="cs-CZ" sz="2800" dirty="0" smtClean="0"/>
              <a:t>ve střední a východní Evropě =&gt; obrana proti případnému útoku SSSR a jeho spojenců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800" b="1" u="sng" dirty="0" smtClean="0"/>
              <a:t>založena 12 státy:</a:t>
            </a:r>
            <a:br>
              <a:rPr lang="cs-CZ" sz="2800" b="1" u="sng" dirty="0" smtClean="0"/>
            </a:br>
            <a:r>
              <a:rPr lang="cs-CZ" sz="2800" u="sng" dirty="0" smtClean="0"/>
              <a:t>10 západoevropských zemí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600" i="1" dirty="0" smtClean="0"/>
              <a:t>(Belgie, Francie, Island, Lucembursko, Itálie, Nizozemí, Norsko, Portugalsko, Velká Británie, Dánsko)</a:t>
            </a:r>
            <a:r>
              <a:rPr lang="cs-CZ" sz="2800" i="1" dirty="0" smtClean="0"/>
              <a:t> </a:t>
            </a:r>
            <a:r>
              <a:rPr lang="cs-CZ" sz="2800" dirty="0" smtClean="0"/>
              <a:t>+</a:t>
            </a:r>
            <a:br>
              <a:rPr lang="cs-CZ" sz="2800" dirty="0" smtClean="0"/>
            </a:br>
            <a:r>
              <a:rPr lang="cs-CZ" sz="2800" dirty="0" smtClean="0"/>
              <a:t>+ </a:t>
            </a:r>
            <a:r>
              <a:rPr lang="cs-CZ" sz="2800" u="sng" dirty="0" smtClean="0"/>
              <a:t>2 severoamerické státy </a:t>
            </a:r>
            <a:r>
              <a:rPr lang="cs-CZ" sz="2600" i="1" dirty="0" smtClean="0"/>
              <a:t>(USA, Kanada)</a:t>
            </a:r>
            <a:endParaRPr lang="cs-CZ" sz="3200" b="1" u="sng" dirty="0"/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800" dirty="0" smtClean="0"/>
              <a:t>NATO vzniklo v důsledku rozdělení Evropy do dvou nepřátelských táborů a probíhající „studené války“</a:t>
            </a:r>
          </a:p>
        </p:txBody>
      </p:sp>
    </p:spTree>
    <p:extLst>
      <p:ext uri="{BB962C8B-B14F-4D97-AF65-F5344CB8AC3E}">
        <p14:creationId xmlns:p14="http://schemas.microsoft.com/office/powerpoint/2010/main" xmlns="" val="216604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Rozdělení Evropy během „studené války“</a:t>
            </a:r>
          </a:p>
          <a:p>
            <a:pPr algn="ctr"/>
            <a:endParaRPr lang="cs-CZ" sz="2800" b="1" u="sng" dirty="0"/>
          </a:p>
        </p:txBody>
      </p:sp>
      <p:pic>
        <p:nvPicPr>
          <p:cNvPr id="2050" name="Picture 2" descr="P:\uzivatele_site\Stonawski Petr\250px-Iron_Curtain_map_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96752"/>
            <a:ext cx="4673237" cy="4991017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1919" y="6267476"/>
            <a:ext cx="46732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i="1" dirty="0"/>
              <a:t>Zdroj: http://en.wikipedia.org/wiki/Iron_Curtain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119675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395536" y="1286763"/>
            <a:ext cx="288032" cy="198021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5536" y="1628800"/>
            <a:ext cx="288032" cy="21428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5536" y="2492896"/>
            <a:ext cx="288032" cy="216024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917705" y="1216496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zakládající členové NATO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17705" y="1628799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státy komunistického bloku (od 1955 Varšavská smlouva)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17705" y="2459796"/>
            <a:ext cx="15121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Jugoslávie</a:t>
            </a:r>
            <a:endParaRPr lang="cs-CZ" sz="1600" dirty="0"/>
          </a:p>
        </p:txBody>
      </p:sp>
      <p:sp>
        <p:nvSpPr>
          <p:cNvPr id="13" name="Obdélník 12"/>
          <p:cNvSpPr/>
          <p:nvPr/>
        </p:nvSpPr>
        <p:spPr>
          <a:xfrm>
            <a:off x="395536" y="2924944"/>
            <a:ext cx="288032" cy="216024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917705" y="2863679"/>
            <a:ext cx="17281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neutrální státy</a:t>
            </a:r>
            <a:endParaRPr lang="cs-CZ" sz="1600" dirty="0"/>
          </a:p>
        </p:txBody>
      </p:sp>
      <p:sp>
        <p:nvSpPr>
          <p:cNvPr id="15" name="Oblouk 14"/>
          <p:cNvSpPr/>
          <p:nvPr/>
        </p:nvSpPr>
        <p:spPr>
          <a:xfrm>
            <a:off x="223966" y="3429000"/>
            <a:ext cx="360040" cy="72008"/>
          </a:xfrm>
          <a:prstGeom prst="arc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845697" y="3295727"/>
            <a:ext cx="18722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„železná opona“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271003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49694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rozšiřování NATO:</a:t>
            </a:r>
          </a:p>
          <a:p>
            <a:endParaRPr lang="cs-CZ" sz="2800" b="1" u="sng" dirty="0"/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1952	Řecko, Turecko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1955	Spolková republika Německo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1982	Španělsko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1999	Česká republika, Polsko, Maďarsko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2004	Slovensko, Slovinsko, Litva, Lotyško, Estonsko, 			Bulharsko, Rumunsko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2009	Chorvatsko, Albánie</a:t>
            </a:r>
          </a:p>
          <a:p>
            <a:endParaRPr lang="cs-CZ" sz="2600" dirty="0"/>
          </a:p>
          <a:p>
            <a:r>
              <a:rPr lang="cs-CZ" sz="3200" dirty="0" smtClean="0"/>
              <a:t>      </a:t>
            </a:r>
            <a:r>
              <a:rPr lang="cs-CZ" sz="3200" b="1" dirty="0" smtClean="0"/>
              <a:t>v současnosti má NATO </a:t>
            </a:r>
            <a:r>
              <a:rPr lang="cs-CZ" sz="3200" b="1" u="sng" dirty="0" smtClean="0"/>
              <a:t>28 členských států</a:t>
            </a:r>
          </a:p>
          <a:p>
            <a:endParaRPr lang="cs-CZ" sz="3200" b="1" u="sng" dirty="0"/>
          </a:p>
          <a:p>
            <a:r>
              <a:rPr lang="cs-CZ" sz="2600" b="1" u="sng" dirty="0" smtClean="0"/>
              <a:t>kandidáti vstupu:</a:t>
            </a:r>
            <a:r>
              <a:rPr lang="cs-CZ" sz="2600" dirty="0"/>
              <a:t>	</a:t>
            </a:r>
            <a:r>
              <a:rPr lang="cs-CZ" sz="2600" dirty="0" smtClean="0"/>
              <a:t>Gruzie, Makedonie, Bosna a Hercegovina</a:t>
            </a:r>
            <a:endParaRPr lang="cs-CZ" sz="2600" b="1" u="sng" dirty="0" smtClean="0"/>
          </a:p>
        </p:txBody>
      </p:sp>
      <p:sp>
        <p:nvSpPr>
          <p:cNvPr id="7" name="Šipka doprava 6"/>
          <p:cNvSpPr/>
          <p:nvPr/>
        </p:nvSpPr>
        <p:spPr>
          <a:xfrm>
            <a:off x="480898" y="5445224"/>
            <a:ext cx="288032" cy="216024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60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8145" y="116632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Rozšiřování NATO (1949-2009)</a:t>
            </a:r>
            <a:endParaRPr lang="cs-CZ" sz="2800" b="1" u="sng" dirty="0"/>
          </a:p>
        </p:txBody>
      </p:sp>
      <p:pic>
        <p:nvPicPr>
          <p:cNvPr id="7" name="Picture 3" descr="P:\uzivatele_site\Stonawski Petr\220px-History_of_NATO_enlargement_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836712"/>
            <a:ext cx="5112568" cy="5112568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9712" y="6309320"/>
            <a:ext cx="53285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i="1" dirty="0"/>
              <a:t>Zdroj: http://cs.wikipedia.org/wiki/NATO </a:t>
            </a:r>
          </a:p>
        </p:txBody>
      </p:sp>
    </p:spTree>
    <p:extLst>
      <p:ext uri="{BB962C8B-B14F-4D97-AF65-F5344CB8AC3E}">
        <p14:creationId xmlns:p14="http://schemas.microsoft.com/office/powerpoint/2010/main" xmlns="" val="322772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88640"/>
            <a:ext cx="8496944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fungování NATO: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sídlo NATO = </a:t>
            </a:r>
            <a:r>
              <a:rPr lang="cs-CZ" sz="2600" b="1" u="sng" dirty="0" smtClean="0"/>
              <a:t>Brusel</a:t>
            </a:r>
            <a:r>
              <a:rPr lang="cs-CZ" sz="2600" dirty="0" smtClean="0"/>
              <a:t> (Belgie)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vrcholným politickým orgánem = </a:t>
            </a:r>
            <a:r>
              <a:rPr lang="cs-CZ" sz="2600" b="1" u="sng" dirty="0" smtClean="0"/>
              <a:t>Rada NATO </a:t>
            </a:r>
            <a:r>
              <a:rPr lang="cs-CZ" sz="2600" dirty="0" smtClean="0"/>
              <a:t>=&gt; každý členský stát je zastoupen ministrem zahraničí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vrcholným vojenským orgánem = </a:t>
            </a:r>
            <a:r>
              <a:rPr lang="cs-CZ" sz="2600" b="1" u="sng" dirty="0" smtClean="0"/>
              <a:t>Vojenský výbor </a:t>
            </a:r>
            <a:r>
              <a:rPr lang="cs-CZ" sz="2600" dirty="0" smtClean="0"/>
              <a:t>=&gt; každá země zastoupena náčelníkem generálního štábu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v čele NATO stojí </a:t>
            </a:r>
            <a:r>
              <a:rPr lang="cs-CZ" sz="2600" b="1" u="sng" dirty="0" smtClean="0"/>
              <a:t>generální tajemník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NATO rozhoduje na základě </a:t>
            </a:r>
            <a:r>
              <a:rPr lang="cs-CZ" sz="2600" b="1" u="sng" dirty="0" smtClean="0"/>
              <a:t>konsensu</a:t>
            </a:r>
            <a:r>
              <a:rPr lang="cs-CZ" sz="2600" dirty="0" smtClean="0"/>
              <a:t> = s usnesením musí souhlasit všechny členské země (pokud ne, usnesení nebude přijato)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klíčový </a:t>
            </a:r>
            <a:r>
              <a:rPr lang="cs-CZ" sz="2600" b="1" u="sng" dirty="0" smtClean="0"/>
              <a:t>článek 5 Washingtonské smlouvy:</a:t>
            </a:r>
            <a:r>
              <a:rPr lang="cs-CZ" sz="2600" b="1" dirty="0" smtClean="0"/>
              <a:t> </a:t>
            </a:r>
            <a:r>
              <a:rPr lang="cs-CZ" sz="2600" dirty="0" smtClean="0"/>
              <a:t>pokud bude napaden členský stát NATO, ostatní státy mu musí pomoci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hlavním nepřítelem NATO v období „studené války“ byla </a:t>
            </a:r>
            <a:r>
              <a:rPr lang="cs-CZ" sz="2600" b="1" u="sng" dirty="0" smtClean="0"/>
              <a:t>Varšavská smlouva </a:t>
            </a:r>
            <a:r>
              <a:rPr lang="cs-CZ" sz="2600" dirty="0" smtClean="0"/>
              <a:t>(země komunistického bloku)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071557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496944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uplatnění NATO v současném světě:</a:t>
            </a:r>
          </a:p>
          <a:p>
            <a:endParaRPr lang="cs-CZ" sz="2800" b="1" u="sng" dirty="0" smtClean="0"/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b="1" u="sng" dirty="0" smtClean="0"/>
              <a:t>obrana členských států před případným napadením</a:t>
            </a:r>
            <a:endParaRPr lang="cs-CZ" sz="2600" b="1" u="sng" dirty="0"/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boj proti terorismu (operace ISAF v Afganistánu)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mírové </a:t>
            </a:r>
            <a:r>
              <a:rPr lang="cs-CZ" sz="2600" smtClean="0"/>
              <a:t>mise (KFOR </a:t>
            </a:r>
            <a:r>
              <a:rPr lang="cs-CZ" sz="2600" dirty="0" smtClean="0"/>
              <a:t>– Kosovo)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boj proti zbraním hromadného ničení (jaderné, chemické, biologické)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pomoc v případě přírodních katastrof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humanitární akce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odstraňování následků ekologických havárií</a:t>
            </a:r>
          </a:p>
          <a:p>
            <a:pPr marL="457200" indent="-457200"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spolupráce s nečlenskými (kandidátskými) zeměmi = „Partnerství pro mír“</a:t>
            </a:r>
          </a:p>
        </p:txBody>
      </p:sp>
    </p:spTree>
    <p:extLst>
      <p:ext uri="{BB962C8B-B14F-4D97-AF65-F5344CB8AC3E}">
        <p14:creationId xmlns:p14="http://schemas.microsoft.com/office/powerpoint/2010/main" xmlns="" val="1956905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88640"/>
            <a:ext cx="8352928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Česká republika a NATO:</a:t>
            </a:r>
            <a:endParaRPr lang="cs-CZ" sz="3200" b="1" u="sng" dirty="0" smtClean="0"/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   NATO je nezbytné pro </a:t>
            </a:r>
            <a:r>
              <a:rPr lang="cs-CZ" sz="2600" b="1" u="sng" dirty="0" smtClean="0"/>
              <a:t>obranyschopnost České republiky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   platí zásada vyplývající z </a:t>
            </a:r>
            <a:r>
              <a:rPr lang="cs-CZ" sz="2600" b="1" u="sng" dirty="0" smtClean="0"/>
              <a:t>článku 5 Washingtonské smlouvy   </a:t>
            </a:r>
            <a:r>
              <a:rPr lang="cs-CZ" sz="2600" dirty="0" smtClean="0"/>
              <a:t/>
            </a:r>
            <a:br>
              <a:rPr lang="cs-CZ" sz="2600" dirty="0" smtClean="0"/>
            </a:br>
            <a:r>
              <a:rPr lang="cs-CZ" sz="2600" dirty="0" smtClean="0"/>
              <a:t>    = pokud by byla ČR napadena, ostatní členové NATO ji   </a:t>
            </a:r>
            <a:br>
              <a:rPr lang="cs-CZ" sz="2600" dirty="0" smtClean="0"/>
            </a:br>
            <a:r>
              <a:rPr lang="cs-CZ" sz="2600" dirty="0" smtClean="0"/>
              <a:t>    musí pomoci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  v budoucnu pod velením NATO vznikne </a:t>
            </a:r>
            <a:r>
              <a:rPr lang="cs-CZ" sz="2600" b="1" u="sng" dirty="0" smtClean="0"/>
              <a:t>protiraketový </a:t>
            </a:r>
            <a:br>
              <a:rPr lang="cs-CZ" sz="2600" b="1" u="sng" dirty="0" smtClean="0"/>
            </a:br>
            <a:r>
              <a:rPr lang="cs-CZ" sz="2600" b="1" dirty="0" smtClean="0"/>
              <a:t>    </a:t>
            </a:r>
            <a:r>
              <a:rPr lang="cs-CZ" sz="2600" b="1" u="sng" dirty="0" smtClean="0"/>
              <a:t>deštník,</a:t>
            </a:r>
            <a:r>
              <a:rPr lang="cs-CZ" sz="2600" dirty="0" smtClean="0"/>
              <a:t> který má členské země ochránit před případným </a:t>
            </a:r>
            <a:br>
              <a:rPr lang="cs-CZ" sz="2600" dirty="0" smtClean="0"/>
            </a:br>
            <a:r>
              <a:rPr lang="cs-CZ" sz="2600" dirty="0" smtClean="0"/>
              <a:t>    raketovým útokem (např. ze strany Íránu)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   NATO je pro ČR garancí proti velmocenským </a:t>
            </a:r>
            <a:r>
              <a:rPr lang="cs-CZ" sz="2600" smtClean="0"/>
              <a:t>snahám </a:t>
            </a:r>
            <a:br>
              <a:rPr lang="cs-CZ" sz="2600" smtClean="0"/>
            </a:br>
            <a:r>
              <a:rPr lang="cs-CZ" sz="2600" smtClean="0"/>
              <a:t>    některých </a:t>
            </a:r>
            <a:r>
              <a:rPr lang="cs-CZ" sz="2600" dirty="0" smtClean="0"/>
              <a:t>zemí (např. Ruska)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 </a:t>
            </a:r>
            <a:r>
              <a:rPr lang="cs-CZ" sz="2600" dirty="0" smtClean="0"/>
              <a:t>  ČR je v NATO zapojena v </a:t>
            </a:r>
            <a:r>
              <a:rPr lang="cs-CZ" sz="2600" b="1" u="sng" dirty="0" smtClean="0"/>
              <a:t>silách tzv. rychlé reakce</a:t>
            </a:r>
            <a:r>
              <a:rPr lang="cs-CZ" sz="2600" dirty="0" smtClean="0"/>
              <a:t> =&gt;</a:t>
            </a:r>
            <a:r>
              <a:rPr lang="cs-CZ" sz="2600" b="1" u="sng" dirty="0" smtClean="0"/>
              <a:t> </a:t>
            </a:r>
            <a:br>
              <a:rPr lang="cs-CZ" sz="2600" b="1" u="sng" dirty="0" smtClean="0"/>
            </a:br>
            <a:r>
              <a:rPr lang="cs-CZ" sz="2600" dirty="0" smtClean="0"/>
              <a:t>    =&gt; prapor  </a:t>
            </a:r>
            <a:r>
              <a:rPr lang="cs-CZ" sz="2600" dirty="0" smtClean="0"/>
              <a:t>radiační, </a:t>
            </a:r>
            <a:r>
              <a:rPr lang="cs-CZ" sz="2600" dirty="0" smtClean="0"/>
              <a:t>chemické </a:t>
            </a:r>
            <a:r>
              <a:rPr lang="cs-CZ" sz="2600" dirty="0" smtClean="0"/>
              <a:t>a </a:t>
            </a:r>
            <a:r>
              <a:rPr lang="cs-CZ" sz="2600" dirty="0" smtClean="0"/>
              <a:t>biologické ochrany</a:t>
            </a:r>
          </a:p>
          <a:p>
            <a:pPr>
              <a:spcAft>
                <a:spcPts val="1200"/>
              </a:spcAft>
              <a:buFont typeface="Arial" pitchFamily="34" charset="0"/>
              <a:buChar char="•"/>
            </a:pPr>
            <a:r>
              <a:rPr lang="cs-CZ" sz="2600" dirty="0" smtClean="0"/>
              <a:t>   ČR zapojena do operací </a:t>
            </a:r>
            <a:r>
              <a:rPr lang="cs-CZ" sz="2600" b="1" u="sng" dirty="0" smtClean="0"/>
              <a:t>ISAF v Afghánistánu </a:t>
            </a:r>
            <a:r>
              <a:rPr lang="cs-CZ" sz="2600" dirty="0" smtClean="0"/>
              <a:t>a </a:t>
            </a:r>
            <a:r>
              <a:rPr lang="cs-CZ" sz="2600" b="1" u="sng" dirty="0" smtClean="0"/>
              <a:t>KFOR v </a:t>
            </a:r>
            <a:br>
              <a:rPr lang="cs-CZ" sz="2600" b="1" u="sng" dirty="0" smtClean="0"/>
            </a:br>
            <a:r>
              <a:rPr lang="cs-CZ" sz="2600" b="1" dirty="0" smtClean="0"/>
              <a:t>    </a:t>
            </a:r>
            <a:r>
              <a:rPr lang="cs-CZ" sz="2600" b="1" u="sng" dirty="0" smtClean="0"/>
              <a:t>Kosovu</a:t>
            </a:r>
            <a:endParaRPr lang="cs-CZ" sz="2600" b="1" u="sng" dirty="0" smtClean="0"/>
          </a:p>
          <a:p>
            <a:endParaRPr lang="cs-CZ" sz="2600" b="1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406</TotalTime>
  <Words>353</Words>
  <Application>Microsoft Office PowerPoint</Application>
  <PresentationFormat>Předvádění na obrazovce (4:3)</PresentationFormat>
  <Paragraphs>82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Severoatlantická aliance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SOŠ oděvní a SOU, Strážnice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mikr01</dc:creator>
  <cp:lastModifiedBy>stop01</cp:lastModifiedBy>
  <cp:revision>52</cp:revision>
  <dcterms:created xsi:type="dcterms:W3CDTF">2012-03-26T12:15:55Z</dcterms:created>
  <dcterms:modified xsi:type="dcterms:W3CDTF">2012-06-28T06:06:59Z</dcterms:modified>
</cp:coreProperties>
</file>