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705" r:id="rId3"/>
  </p:sldMasterIdLst>
  <p:sldIdLst>
    <p:sldId id="265" r:id="rId4"/>
    <p:sldId id="256" r:id="rId5"/>
    <p:sldId id="258" r:id="rId6"/>
    <p:sldId id="257" r:id="rId7"/>
    <p:sldId id="259" r:id="rId8"/>
    <p:sldId id="260" r:id="rId9"/>
    <p:sldId id="261" r:id="rId10"/>
    <p:sldId id="262" r:id="rId11"/>
    <p:sldId id="263" r:id="rId12"/>
    <p:sldId id="264" r:id="rId13"/>
    <p:sldId id="266" r:id="rId14"/>
    <p:sldId id="268" r:id="rId15"/>
    <p:sldId id="269" r:id="rId1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C3013B-D892-44AC-AA8D-8F9E2EFE9DE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4FE851-810C-4B95-BE83-75691E71800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EDFBBD-9824-4C8E-8EE3-DA807351055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3B191A-51F0-4C94-A092-8A0C50B88C7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18E679-3FDE-4599-8178-14A6B5B4C5F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7D0BF8-ABB8-468D-AE87-96B67B729D8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669C79-4654-4CC7-8A83-67759916097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07F6B7-D5A7-4E95-AEB7-0D5C72665B7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EBF248-C847-41C3-9DBD-4ABF248E7F3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2989CE-DC4E-4573-A67A-FFE019E3163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AC79FA-9307-4002-B979-6F435E4AAC6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B6B92A0-1358-450C-84B8-321D6CA2C78B}" type="datetimeFigureOut">
              <a:rPr lang="cs-CZ"/>
              <a:pPr>
                <a:defRPr/>
              </a:pPr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CAB474D-62C6-43A7-AAD6-7146B6C1E33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FD26713-3D1C-4909-8215-0FD50EEC119E}" type="datetimeFigureOut">
              <a:rPr lang="cs-CZ"/>
              <a:pPr>
                <a:defRPr/>
              </a:pPr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2594A49-82B5-4AE7-A380-E5B54425271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BFF8500-207E-4BC5-8F08-931797C0E5B7}" type="datetimeFigureOut">
              <a:rPr lang="cs-CZ"/>
              <a:pPr>
                <a:defRPr/>
              </a:pPr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2B93E0D-F82A-4DD9-BBAE-D9780633397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655DE68-1FF2-4035-A305-486090D3AD02}" type="datetimeFigureOut">
              <a:rPr lang="cs-CZ"/>
              <a:pPr>
                <a:defRPr/>
              </a:pPr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F1DBC63-A8E8-44C4-9D39-1C64C3648BB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F70214D-B03C-4103-847D-9C7963B5E990}" type="datetimeFigureOut">
              <a:rPr lang="cs-CZ"/>
              <a:pPr>
                <a:defRPr/>
              </a:pPr>
              <a:t>28.6.2012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636C878-34C6-4B84-9B81-A99C3D64EFC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87C6BCD-0827-4FC3-A846-7617E376C774}" type="datetimeFigureOut">
              <a:rPr lang="cs-CZ"/>
              <a:pPr>
                <a:defRPr/>
              </a:pPr>
              <a:t>28.6.2012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A7C9929-A216-411C-88BB-408E3B8BD17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8A8AA98-3959-4728-AE6C-496A1506C59A}" type="datetimeFigureOut">
              <a:rPr lang="cs-CZ"/>
              <a:pPr>
                <a:defRPr/>
              </a:pPr>
              <a:t>28.6.2012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3E91A65-3C57-40E7-B2BC-D7219E99DC2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60E257D-F60E-4946-9344-488E38BCA1A7}" type="datetimeFigureOut">
              <a:rPr lang="cs-CZ"/>
              <a:pPr>
                <a:defRPr/>
              </a:pPr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F82AEAD-F7A3-4C9C-9E3C-5522D7B4C24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5D39310-1E17-473F-945A-18B225EE1942}" type="datetimeFigureOut">
              <a:rPr lang="cs-CZ"/>
              <a:pPr>
                <a:defRPr/>
              </a:pPr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7EBF45C-B669-476E-95D0-98A0CED2000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BEB21F8-C9BF-4826-8634-3350FAAB73BD}" type="datetimeFigureOut">
              <a:rPr lang="cs-CZ"/>
              <a:pPr>
                <a:defRPr/>
              </a:pPr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8213707-C6F6-4E93-ACE0-F1A753D4FE9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9D8B0EC-DD7E-4795-97D8-404367105BE5}" type="datetimeFigureOut">
              <a:rPr lang="cs-CZ"/>
              <a:pPr>
                <a:defRPr/>
              </a:pPr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06B659D-4BB7-4221-ACFD-81A8C01DFDB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D11A305-B5AB-429E-8DFA-5379A8D658D3}" type="datetimeFigureOut">
              <a:rPr lang="cs-CZ"/>
              <a:pPr>
                <a:defRPr/>
              </a:pPr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2B47155-DCF7-4DBA-A10E-860F554030F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31E82B6-C50E-40D2-9395-3FA9713ECFCC}" type="datetimeFigureOut">
              <a:rPr lang="cs-CZ"/>
              <a:pPr>
                <a:defRPr/>
              </a:pPr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AC9C8BA-CE7D-49D1-A7A8-F10C9F48C16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B00F07C-2555-40F6-99FC-91984473D3E1}" type="datetimeFigureOut">
              <a:rPr lang="cs-CZ"/>
              <a:pPr>
                <a:defRPr/>
              </a:pPr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73C22C5-0938-405A-83FA-126BA02B42D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9DF8514-7D09-42A6-8085-745E26DD4947}" type="datetimeFigureOut">
              <a:rPr lang="cs-CZ"/>
              <a:pPr>
                <a:defRPr/>
              </a:pPr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6A65767-54D3-4E2E-9506-BA7FA85DC5E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4D52C64-C7E5-4F32-8B32-7882852C60C1}" type="datetimeFigureOut">
              <a:rPr lang="cs-CZ"/>
              <a:pPr>
                <a:defRPr/>
              </a:pPr>
              <a:t>28.6.2012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04264EA-9D30-4501-87CE-C0122A274E9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BF8101E-21C3-4240-B201-38DD27FB9B36}" type="datetimeFigureOut">
              <a:rPr lang="cs-CZ"/>
              <a:pPr>
                <a:defRPr/>
              </a:pPr>
              <a:t>28.6.2012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516AAE8-1A82-4E91-ADDB-D055050346D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A048420-6EF8-4AE0-808B-FD24CDD3E3E5}" type="datetimeFigureOut">
              <a:rPr lang="cs-CZ"/>
              <a:pPr>
                <a:defRPr/>
              </a:pPr>
              <a:t>28.6.2012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C723768-C54A-4070-AADD-A0DA83B708B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FCA8A3E-2E94-4DA1-82B0-F4154155F1AC}" type="datetimeFigureOut">
              <a:rPr lang="cs-CZ"/>
              <a:pPr>
                <a:defRPr/>
              </a:pPr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5E286AC-18B6-4D75-AB74-718B89BC19F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66AD56E-01C3-4EA5-BA98-69FB7E96A8FC}" type="datetimeFigureOut">
              <a:rPr lang="cs-CZ"/>
              <a:pPr>
                <a:defRPr/>
              </a:pPr>
              <a:t>28.6.2012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C379451-7EF9-4D0F-A521-0D0F75EF962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04AE208-07DC-4F85-BB04-7869FD4C8999}" type="datetimeFigureOut">
              <a:rPr lang="cs-CZ"/>
              <a:pPr>
                <a:defRPr/>
              </a:pPr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3A3D38D-48C3-4FF6-BDD4-6C3F635C1E6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1DC9C35-E56D-415C-828D-4AAD9C7F165B}" type="datetimeFigureOut">
              <a:rPr lang="cs-CZ"/>
              <a:pPr>
                <a:defRPr/>
              </a:pPr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548B33A-288A-4054-A1D8-485EC69322D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folHlink"/>
            </a:gs>
            <a:gs pos="100000">
              <a:schemeClr val="bg1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9D3E2000-CB6D-4DAD-9A78-98397D1662F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2051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defRPr>
            </a:lvl1pPr>
          </a:lstStyle>
          <a:p>
            <a:pPr>
              <a:defRPr/>
            </a:pPr>
            <a:fld id="{044BAA12-0578-4A81-BD23-683B7999D185}" type="datetimeFigureOut">
              <a:rPr lang="cs-CZ"/>
              <a:pPr>
                <a:defRPr/>
              </a:pPr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defRPr>
            </a:lvl1pPr>
          </a:lstStyle>
          <a:p>
            <a:pPr>
              <a:defRPr/>
            </a:pPr>
            <a:fld id="{14A85B4F-D592-4FD9-8B5A-63720302DEE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  <p:sldLayoutId id="2147483751" r:id="rId2"/>
    <p:sldLayoutId id="2147483752" r:id="rId3"/>
    <p:sldLayoutId id="2147483753" r:id="rId4"/>
    <p:sldLayoutId id="2147483754" r:id="rId5"/>
    <p:sldLayoutId id="2147483755" r:id="rId6"/>
    <p:sldLayoutId id="2147483756" r:id="rId7"/>
    <p:sldLayoutId id="2147483757" r:id="rId8"/>
    <p:sldLayoutId id="2147483758" r:id="rId9"/>
    <p:sldLayoutId id="2147483759" r:id="rId10"/>
    <p:sldLayoutId id="2147483760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3075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defRPr>
            </a:lvl1pPr>
          </a:lstStyle>
          <a:p>
            <a:pPr>
              <a:defRPr/>
            </a:pPr>
            <a:fld id="{5A22999E-6F6E-4160-ADB5-48B1683B9BBF}" type="datetimeFigureOut">
              <a:rPr lang="cs-CZ"/>
              <a:pPr>
                <a:defRPr/>
              </a:pPr>
              <a:t>28.6.2012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defRPr>
            </a:lvl1pPr>
          </a:lstStyle>
          <a:p>
            <a:pPr>
              <a:defRPr/>
            </a:pPr>
            <a:fld id="{399D2650-97CF-4579-8451-E987990FC51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Podnadpis 2"/>
          <p:cNvSpPr>
            <a:spLocks noGrp="1"/>
          </p:cNvSpPr>
          <p:nvPr>
            <p:ph type="subTitle" idx="4294967295"/>
          </p:nvPr>
        </p:nvSpPr>
        <p:spPr>
          <a:xfrm>
            <a:off x="539750" y="3808413"/>
            <a:ext cx="7854950" cy="1806575"/>
          </a:xfrm>
        </p:spPr>
        <p:txBody>
          <a:bodyPr lIns="0" rIns="18288"/>
          <a:lstStyle/>
          <a:p>
            <a:pPr marL="0" indent="0" algn="ctr" eaLnBrk="1" hangingPunct="1">
              <a:buFontTx/>
              <a:buNone/>
            </a:pPr>
            <a:r>
              <a:rPr lang="cs-CZ" sz="2800" smtClean="0"/>
              <a:t>VY_32_INOVACE_11- Borovice lesní</a:t>
            </a:r>
          </a:p>
          <a:p>
            <a:pPr marL="0" indent="0" algn="ctr" eaLnBrk="1" hangingPunct="1">
              <a:buFontTx/>
              <a:buNone/>
            </a:pPr>
            <a:r>
              <a:rPr lang="cs-CZ" sz="2800" smtClean="0"/>
              <a:t>Přírodověda  - 4. ročník</a:t>
            </a:r>
          </a:p>
          <a:p>
            <a:pPr marL="0" indent="0" algn="ctr" eaLnBrk="1" hangingPunct="1">
              <a:buFontTx/>
              <a:buNone/>
            </a:pPr>
            <a:r>
              <a:rPr lang="cs-CZ" sz="1800" smtClean="0"/>
              <a:t>Miloslava Bucharová, Základní škola a Mateřská škola Jivina</a:t>
            </a:r>
          </a:p>
          <a:p>
            <a:pPr marL="0" indent="0" algn="ctr" eaLnBrk="1" hangingPunct="1">
              <a:buFontTx/>
              <a:buNone/>
            </a:pPr>
            <a:r>
              <a:rPr lang="cs-CZ" sz="1800" smtClean="0"/>
              <a:t>Vytvořeno v rámci v projektu „EU peníze školám“ </a:t>
            </a:r>
          </a:p>
          <a:p>
            <a:pPr marL="0" indent="0" algn="ctr" eaLnBrk="1" hangingPunct="1">
              <a:buFontTx/>
              <a:buNone/>
            </a:pPr>
            <a:r>
              <a:rPr lang="cs-CZ" sz="1800" b="1" smtClean="0"/>
              <a:t>OP VK oblast podpory 1.4 s názvem Zlepšení podmínek pro vzdělávání na základních školách</a:t>
            </a:r>
            <a:endParaRPr lang="cs-CZ" sz="1800" smtClean="0"/>
          </a:p>
        </p:txBody>
      </p:sp>
      <p:pic>
        <p:nvPicPr>
          <p:cNvPr id="26627" name="Obrázek 3" descr="logo_EU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00338" y="1412875"/>
            <a:ext cx="502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1547813" y="2349500"/>
            <a:ext cx="69119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cs-CZ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188" y="549275"/>
            <a:ext cx="7772400" cy="1470025"/>
          </a:xfrm>
        </p:spPr>
        <p:txBody>
          <a:bodyPr/>
          <a:lstStyle/>
          <a:p>
            <a:pPr eaLnBrk="1" hangingPunct="1"/>
            <a:r>
              <a:rPr lang="cs-CZ" sz="6000" b="1" smtClean="0">
                <a:latin typeface="Verdana" pitchFamily="34" charset="0"/>
              </a:rPr>
              <a:t>borovice lesní</a:t>
            </a:r>
          </a:p>
        </p:txBody>
      </p:sp>
      <p:pic>
        <p:nvPicPr>
          <p:cNvPr id="27651" name="Picture 5" descr="pin_si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00338" y="1700213"/>
            <a:ext cx="3629025" cy="483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549275"/>
            <a:ext cx="8229600" cy="5576888"/>
          </a:xfrm>
        </p:spPr>
        <p:txBody>
          <a:bodyPr/>
          <a:lstStyle/>
          <a:p>
            <a:pPr eaLnBrk="1" hangingPunct="1">
              <a:buFont typeface="Wingdings" pitchFamily="2" charset="2"/>
              <a:buChar char="§"/>
            </a:pPr>
            <a:r>
              <a:rPr lang="cs-CZ" sz="4000" smtClean="0"/>
              <a:t>Jak se nazývají lesy složené jen z borovic?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sz="4000" smtClean="0"/>
              <a:t>   Bory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620713"/>
            <a:ext cx="8229600" cy="5505450"/>
          </a:xfrm>
        </p:spPr>
        <p:txBody>
          <a:bodyPr/>
          <a:lstStyle/>
          <a:p>
            <a:pPr eaLnBrk="1" hangingPunct="1">
              <a:buFont typeface="Wingdings" pitchFamily="2" charset="2"/>
              <a:buChar char="§"/>
            </a:pPr>
            <a:r>
              <a:rPr lang="cs-CZ" smtClean="0">
                <a:latin typeface="Verdana" pitchFamily="34" charset="0"/>
              </a:rPr>
              <a:t>neopadavý jehličnatý strom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cs-CZ" smtClean="0">
                <a:latin typeface="Verdana" pitchFamily="34" charset="0"/>
              </a:rPr>
              <a:t>nenáročná-roste v nížinách i v horách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cs-CZ" smtClean="0">
                <a:latin typeface="Verdana" pitchFamily="34" charset="0"/>
              </a:rPr>
              <a:t>je světlomilná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cs-CZ" smtClean="0">
                <a:latin typeface="Verdana" pitchFamily="34" charset="0"/>
              </a:rPr>
              <a:t>jehlice i dřevo obsahují mnoho pryskyřice</a:t>
            </a:r>
          </a:p>
          <a:p>
            <a:pPr eaLnBrk="1" hangingPunct="1">
              <a:buFont typeface="Wingdings" pitchFamily="2" charset="2"/>
              <a:buChar char="§"/>
            </a:pPr>
            <a:endParaRPr lang="cs-CZ" smtClean="0">
              <a:latin typeface="Verdana" pitchFamily="34" charset="0"/>
            </a:endParaRPr>
          </a:p>
          <a:p>
            <a:pPr eaLnBrk="1" hangingPunct="1">
              <a:buFont typeface="Wingdings" pitchFamily="2" charset="2"/>
              <a:buChar char="§"/>
            </a:pPr>
            <a:endParaRPr lang="cs-CZ" smtClean="0">
              <a:latin typeface="Verdana" pitchFamily="34" charset="0"/>
            </a:endParaRPr>
          </a:p>
        </p:txBody>
      </p:sp>
      <p:pic>
        <p:nvPicPr>
          <p:cNvPr id="29699" name="Picture 5" descr="220px-Resin_with_insect_(aka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575" y="2924175"/>
            <a:ext cx="2700338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476250"/>
            <a:ext cx="8229600" cy="5649913"/>
          </a:xfrm>
        </p:spPr>
        <p:txBody>
          <a:bodyPr/>
          <a:lstStyle/>
          <a:p>
            <a:pPr eaLnBrk="1" hangingPunct="1">
              <a:buFont typeface="Wingdings" pitchFamily="2" charset="2"/>
              <a:buChar char="§"/>
            </a:pPr>
            <a:r>
              <a:rPr lang="cs-CZ" smtClean="0">
                <a:latin typeface="Verdana" pitchFamily="34" charset="0"/>
              </a:rPr>
              <a:t>má dlouhý pevný kůlový kořen, může proto růst na suchých písčitých půdách nebo skalních místech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cs-CZ" smtClean="0">
                <a:latin typeface="Verdana" pitchFamily="34" charset="0"/>
              </a:rPr>
              <a:t>díky kůlovitému kořenu se nevyvrátí, ale zlomí se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692150"/>
            <a:ext cx="8229600" cy="5434013"/>
          </a:xfrm>
        </p:spPr>
        <p:txBody>
          <a:bodyPr/>
          <a:lstStyle/>
          <a:p>
            <a:pPr eaLnBrk="1" hangingPunct="1">
              <a:buFont typeface="Wingdings" pitchFamily="2" charset="2"/>
              <a:buChar char="§"/>
            </a:pPr>
            <a:r>
              <a:rPr lang="cs-CZ" smtClean="0">
                <a:latin typeface="Verdana" pitchFamily="34" charset="0"/>
              </a:rPr>
              <a:t>kůra je v dolní části kmene rozbrázděná a šedohnědá, v horní části kmene a na větvích je rezavá</a:t>
            </a:r>
          </a:p>
        </p:txBody>
      </p:sp>
      <p:pic>
        <p:nvPicPr>
          <p:cNvPr id="31747" name="Picture 5" descr="=660px-PinusSylvestrisBo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2276475"/>
            <a:ext cx="4103687" cy="372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8" name="Picture 9" descr="borovice-kura-2-72716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276475"/>
            <a:ext cx="4321175" cy="324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9" name="Text Box 11"/>
          <p:cNvSpPr txBox="1">
            <a:spLocks noChangeArrowheads="1"/>
          </p:cNvSpPr>
          <p:nvPr/>
        </p:nvSpPr>
        <p:spPr bwMode="auto">
          <a:xfrm>
            <a:off x="468313" y="6156325"/>
            <a:ext cx="38877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000">
                <a:latin typeface="Verdana" pitchFamily="34" charset="0"/>
              </a:rPr>
              <a:t>kůra v dolní části kmene</a:t>
            </a:r>
          </a:p>
        </p:txBody>
      </p:sp>
      <p:sp>
        <p:nvSpPr>
          <p:cNvPr id="31750" name="Text Box 12"/>
          <p:cNvSpPr txBox="1">
            <a:spLocks noChangeArrowheads="1"/>
          </p:cNvSpPr>
          <p:nvPr/>
        </p:nvSpPr>
        <p:spPr bwMode="auto">
          <a:xfrm>
            <a:off x="4859338" y="6165850"/>
            <a:ext cx="40322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000">
                <a:latin typeface="Verdana" pitchFamily="34" charset="0"/>
              </a:rPr>
              <a:t>kůra v horní části kmene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620713"/>
            <a:ext cx="8229600" cy="5505450"/>
          </a:xfrm>
        </p:spPr>
        <p:txBody>
          <a:bodyPr/>
          <a:lstStyle/>
          <a:p>
            <a:pPr eaLnBrk="1" hangingPunct="1">
              <a:buFont typeface="Wingdings" pitchFamily="2" charset="2"/>
              <a:buChar char="§"/>
            </a:pPr>
            <a:r>
              <a:rPr lang="cs-CZ" smtClean="0">
                <a:latin typeface="Verdana" pitchFamily="34" charset="0"/>
              </a:rPr>
              <a:t>jehlice jsou ve svazku po dvou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549275"/>
            <a:ext cx="8229600" cy="5576888"/>
          </a:xfrm>
        </p:spPr>
        <p:txBody>
          <a:bodyPr/>
          <a:lstStyle/>
          <a:p>
            <a:pPr eaLnBrk="1" hangingPunct="1">
              <a:buFont typeface="Wingdings" pitchFamily="2" charset="2"/>
              <a:buChar char="§"/>
            </a:pPr>
            <a:r>
              <a:rPr lang="cs-CZ" smtClean="0">
                <a:latin typeface="Verdana" pitchFamily="34" charset="0"/>
              </a:rPr>
              <a:t>šišky mají kuželovitý tvar, jsou krátké a tvrdé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cs-CZ" smtClean="0">
                <a:latin typeface="Verdana" pitchFamily="34" charset="0"/>
              </a:rPr>
              <a:t>opadávají v celku a obsahují křídlatá semena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cs-CZ" smtClean="0">
                <a:latin typeface="Verdana" pitchFamily="34" charset="0"/>
              </a:rPr>
              <a:t>Samčí a samičí šištice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549275"/>
            <a:ext cx="8229600" cy="5576888"/>
          </a:xfrm>
        </p:spPr>
        <p:txBody>
          <a:bodyPr/>
          <a:lstStyle/>
          <a:p>
            <a:pPr eaLnBrk="1" hangingPunct="1">
              <a:buFont typeface="Wingdings" pitchFamily="2" charset="2"/>
              <a:buChar char="§"/>
            </a:pPr>
            <a:r>
              <a:rPr lang="cs-CZ" sz="3600" smtClean="0">
                <a:latin typeface="Verdana" pitchFamily="34" charset="0"/>
              </a:rPr>
              <a:t>dřevo borovice je měkké a pružné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cs-CZ" sz="3600" smtClean="0">
                <a:latin typeface="Verdana" pitchFamily="34" charset="0"/>
              </a:rPr>
              <a:t>dobře odolává vodě a vlhkosti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cs-CZ" sz="3600" smtClean="0">
                <a:latin typeface="Verdana" pitchFamily="34" charset="0"/>
              </a:rPr>
              <a:t>Zpracovává se na desky a trámy, které se používají k výrobě nábytku</a:t>
            </a:r>
          </a:p>
          <a:p>
            <a:pPr eaLnBrk="1" hangingPunct="1">
              <a:buFont typeface="Wingdings" pitchFamily="2" charset="2"/>
              <a:buChar char="§"/>
            </a:pPr>
            <a:r>
              <a:rPr lang="cs-CZ" sz="3600" smtClean="0">
                <a:latin typeface="Verdana" pitchFamily="34" charset="0"/>
              </a:rPr>
              <a:t>dřevo z větví slouží jako palivo</a:t>
            </a:r>
          </a:p>
          <a:p>
            <a:pPr eaLnBrk="1" hangingPunct="1">
              <a:buFont typeface="Wingdings" pitchFamily="2" charset="2"/>
              <a:buChar char="§"/>
            </a:pPr>
            <a:endParaRPr lang="cs-CZ" smtClean="0">
              <a:latin typeface="Verdana" pitchFamily="34" charset="0"/>
            </a:endParaRPr>
          </a:p>
          <a:p>
            <a:pPr eaLnBrk="1" hangingPunct="1">
              <a:buFont typeface="Wingdings" pitchFamily="2" charset="2"/>
              <a:buChar char="§"/>
            </a:pP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620713"/>
            <a:ext cx="8229600" cy="5505450"/>
          </a:xfrm>
        </p:spPr>
        <p:txBody>
          <a:bodyPr/>
          <a:lstStyle/>
          <a:p>
            <a:pPr eaLnBrk="1" hangingPunct="1">
              <a:buFont typeface="Wingdings" pitchFamily="2" charset="2"/>
              <a:buChar char="§"/>
            </a:pPr>
            <a:r>
              <a:rPr lang="cs-CZ" smtClean="0">
                <a:latin typeface="Verdana" pitchFamily="34" charset="0"/>
              </a:rPr>
              <a:t>příbuzné druhy borovice lesní: borovice černá, limba, vejmutovka, kleč, blatka…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Obdélník 1"/>
          <p:cNvSpPr>
            <a:spLocks noChangeArrowheads="1"/>
          </p:cNvSpPr>
          <p:nvPr/>
        </p:nvSpPr>
        <p:spPr bwMode="auto">
          <a:xfrm>
            <a:off x="684213" y="1444625"/>
            <a:ext cx="7775575" cy="258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http://images.google.com/imgres?q=k%C5%AFra+borovice+lesn%C3%AD&amp;hl=cs&amp;biw=1280&amp;bih=929&amp;tbm=isch&amp;tbnid=eIf82AgTfTnwdM:&amp;imgrefurl=http://fotky.yuhu.cz/2007/11/kura-borovice.html&amp;docid=EARo_o3ed4KDpM&amp;imgurl=http://fotky.yuhu.cz/uploaded_images/borovice-kura-2-727163.jpg&amp;w=1024&amp;h=768&amp;ei=7gPsT6fCNYrvsgavpYCBBg&amp;zoom=1&amp;iact=hc&amp;vpx=495&amp;vpy=142&amp;dur=339&amp;hovh=194&amp;hovw=259&amp;tx=105&amp;ty=214&amp;sig=109817087447237480948&amp;page=1&amp;tbnh=123&amp;tbnw=164&amp;start=0&amp;ndsp=31&amp;ved=1t:429,r:2,s:0,i:75</a:t>
            </a:r>
          </a:p>
        </p:txBody>
      </p:sp>
      <p:sp>
        <p:nvSpPr>
          <p:cNvPr id="36867" name="TextovéPole 2"/>
          <p:cNvSpPr txBox="1">
            <a:spLocks noChangeArrowheads="1"/>
          </p:cNvSpPr>
          <p:nvPr/>
        </p:nvSpPr>
        <p:spPr bwMode="auto">
          <a:xfrm>
            <a:off x="900113" y="692150"/>
            <a:ext cx="51117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Zdroje:</a:t>
            </a:r>
          </a:p>
        </p:txBody>
      </p:sp>
      <p:sp>
        <p:nvSpPr>
          <p:cNvPr id="36868" name="TextovéPole 3"/>
          <p:cNvSpPr txBox="1">
            <a:spLocks noChangeArrowheads="1"/>
          </p:cNvSpPr>
          <p:nvPr/>
        </p:nvSpPr>
        <p:spPr bwMode="auto">
          <a:xfrm>
            <a:off x="900113" y="4581525"/>
            <a:ext cx="56880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Texty vlastní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Nadpis 1"/>
          <p:cNvSpPr>
            <a:spLocks noGrp="1"/>
          </p:cNvSpPr>
          <p:nvPr>
            <p:ph type="ctrTitle"/>
          </p:nvPr>
        </p:nvSpPr>
        <p:spPr>
          <a:xfrm>
            <a:off x="539750" y="549275"/>
            <a:ext cx="7772400" cy="1008063"/>
          </a:xfrm>
        </p:spPr>
        <p:txBody>
          <a:bodyPr/>
          <a:lstStyle/>
          <a:p>
            <a:pPr eaLnBrk="1" hangingPunct="1"/>
            <a:r>
              <a:rPr lang="cs-CZ" sz="2000" smtClean="0"/>
              <a:t>Základní</a:t>
            </a:r>
            <a:r>
              <a:rPr lang="cs-CZ" smtClean="0"/>
              <a:t> </a:t>
            </a:r>
            <a:r>
              <a:rPr lang="cs-CZ" sz="2000" smtClean="0"/>
              <a:t>údaje o DUM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16013" y="1557338"/>
            <a:ext cx="6551612" cy="4464050"/>
          </a:xfrm>
        </p:spPr>
        <p:txBody>
          <a:bodyPr rtlCol="0">
            <a:normAutofit fontScale="85000" lnSpcReduction="10000"/>
          </a:bodyPr>
          <a:lstStyle/>
          <a:p>
            <a:pPr marL="365760" indent="-256032" algn="l" eaLnBrk="1" fontAlgn="auto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</a:rPr>
              <a:t>Autor DUM: </a:t>
            </a:r>
            <a:r>
              <a:rPr lang="cs-CZ" sz="2200" dirty="0" smtClean="0">
                <a:solidFill>
                  <a:schemeClr val="tx1"/>
                </a:solidFill>
              </a:rPr>
              <a:t>Miloslava Bucharová, </a:t>
            </a:r>
            <a:r>
              <a:rPr lang="cs-CZ" sz="2200" dirty="0">
                <a:solidFill>
                  <a:schemeClr val="tx1"/>
                </a:solidFill>
              </a:rPr>
              <a:t>Základní škola a Mateřská škola Jivina, Jivina 9 294 14</a:t>
            </a:r>
          </a:p>
          <a:p>
            <a:pPr marL="365760" indent="-256032" algn="l" eaLnBrk="1" fontAlgn="auto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Období vytvoření DUM: 1. a 2. pololetí </a:t>
            </a:r>
            <a:r>
              <a:rPr lang="cs-CZ" sz="2200" dirty="0" err="1">
                <a:solidFill>
                  <a:schemeClr val="tx1"/>
                </a:solidFill>
                <a:cs typeface="Times New Roman" pitchFamily="18" charset="0"/>
              </a:rPr>
              <a:t>šk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. roku 2010/2011</a:t>
            </a:r>
          </a:p>
          <a:p>
            <a:pPr marL="365760" indent="-256032" algn="l" eaLnBrk="1" fontAlgn="auto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Ročník: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čtvrtý</a:t>
            </a:r>
            <a:endParaRPr lang="cs-CZ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365760" indent="-256032" algn="l" eaLnBrk="1" fontAlgn="auto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Vzdělávací oblast: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Člověk a jeho svět</a:t>
            </a:r>
            <a:endParaRPr lang="cs-CZ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365760" indent="-256032" algn="l" eaLnBrk="1" fontAlgn="auto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Vzdělávací obor: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Přírodověda</a:t>
            </a:r>
            <a:endParaRPr lang="cs-CZ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365760" indent="-256032" algn="l" eaLnBrk="1" fontAlgn="auto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Tematický okruh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: Lesní stromy</a:t>
            </a:r>
            <a:endParaRPr lang="cs-CZ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365760" indent="-256032" algn="l" eaLnBrk="1" fontAlgn="auto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Téma: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Borovice lesní</a:t>
            </a:r>
            <a:endParaRPr lang="cs-CZ" sz="2200" dirty="0">
              <a:solidFill>
                <a:schemeClr val="tx1"/>
              </a:solidFill>
              <a:cs typeface="Times New Roman" pitchFamily="18" charset="0"/>
            </a:endParaRPr>
          </a:p>
          <a:p>
            <a:pPr marL="365760" indent="-256032" algn="l" eaLnBrk="1" fontAlgn="auto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DUM byl vytvořen jako doprovodný materiál pro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prezentaci a procvičování 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v předmětu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 přírodověda ve čtvrtém ročníku 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ZŠ. Je určen k prezentaci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  pomocí 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datového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projektoru 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nebo předvedení na monitorech žáků. </a:t>
            </a:r>
          </a:p>
          <a:p>
            <a:pPr marL="365760" indent="-256032" algn="l" eaLnBrk="1" fontAlgn="auto" hangingPunct="1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Lze ho využít i pro procvičování do žákovských sešitů , stejně tak ho lze zaslat mailem žákům, kteří v době procvičování </a:t>
            </a:r>
            <a:r>
              <a:rPr lang="cs-CZ" sz="2200" dirty="0" smtClean="0">
                <a:solidFill>
                  <a:schemeClr val="tx1"/>
                </a:solidFill>
                <a:cs typeface="Times New Roman" pitchFamily="18" charset="0"/>
              </a:rPr>
              <a:t>učiva </a:t>
            </a:r>
            <a:r>
              <a:rPr lang="cs-CZ" sz="2200" dirty="0">
                <a:solidFill>
                  <a:schemeClr val="tx1"/>
                </a:solidFill>
                <a:cs typeface="Times New Roman" pitchFamily="18" charset="0"/>
              </a:rPr>
              <a:t>chyběli.</a:t>
            </a:r>
          </a:p>
          <a:p>
            <a:pPr marL="365125" indent="-255588" algn="l">
              <a:spcBef>
                <a:spcPts val="400"/>
              </a:spcBef>
              <a:buClr>
                <a:schemeClr val="accent1"/>
              </a:buClr>
              <a:buSzPct val="65000"/>
              <a:buFont typeface="Wingdings 3" pitchFamily="18" charset="2"/>
              <a:buChar char=""/>
              <a:defRPr/>
            </a:pPr>
            <a:endParaRPr lang="cs-CZ" sz="4800" dirty="0">
              <a:solidFill>
                <a:schemeClr val="tx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71550" y="692150"/>
            <a:ext cx="5616575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prstClr val="black"/>
                </a:solidFill>
                <a:latin typeface="Calibri"/>
                <a:cs typeface="+mn-cs"/>
              </a:rPr>
              <a:t>Použité zdroje:</a:t>
            </a:r>
            <a:endParaRPr lang="cs-CZ" dirty="0">
              <a:solidFill>
                <a:prstClr val="black"/>
              </a:solidFill>
              <a:latin typeface="Calibri"/>
              <a:cs typeface="+mn-cs"/>
            </a:endParaRPr>
          </a:p>
        </p:txBody>
      </p:sp>
      <p:sp>
        <p:nvSpPr>
          <p:cNvPr id="38915" name="Obdélník 2"/>
          <p:cNvSpPr>
            <a:spLocks noChangeArrowheads="1"/>
          </p:cNvSpPr>
          <p:nvPr/>
        </p:nvSpPr>
        <p:spPr bwMode="auto">
          <a:xfrm>
            <a:off x="468313" y="1844675"/>
            <a:ext cx="7343775" cy="47602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65125" indent="-255588">
              <a:spcBef>
                <a:spcPts val="400"/>
              </a:spcBef>
              <a:buClr>
                <a:srgbClr val="4F81BD"/>
              </a:buClr>
              <a:buSzPct val="65000"/>
              <a:buFont typeface="Arial" charset="0"/>
              <a:buChar char="•"/>
            </a:pPr>
            <a:r>
              <a:rPr lang="cs-CZ" sz="2000" dirty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Texty </a:t>
            </a:r>
            <a:r>
              <a:rPr lang="cs-CZ" sz="2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vlastní</a:t>
            </a:r>
          </a:p>
          <a:p>
            <a:pPr marL="365125" indent="-255588">
              <a:spcBef>
                <a:spcPts val="400"/>
              </a:spcBef>
              <a:buClr>
                <a:srgbClr val="4F81BD"/>
              </a:buClr>
              <a:buSzPct val="65000"/>
              <a:buFont typeface="Arial" charset="0"/>
              <a:buChar char="•"/>
            </a:pPr>
            <a:endParaRPr lang="cs-CZ" sz="2000" dirty="0">
              <a:solidFill>
                <a:srgbClr val="000000"/>
              </a:solidFill>
              <a:latin typeface="Calibri" pitchFamily="34" charset="0"/>
              <a:cs typeface="Times New Roman" pitchFamily="18" charset="0"/>
            </a:endParaRPr>
          </a:p>
          <a:p>
            <a:pPr marL="365125" indent="-255588">
              <a:spcBef>
                <a:spcPts val="400"/>
              </a:spcBef>
              <a:buClr>
                <a:srgbClr val="4F81BD"/>
              </a:buClr>
              <a:buSzPct val="65000"/>
              <a:buFont typeface="Arial" charset="0"/>
              <a:buChar char="•"/>
            </a:pP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http://www.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google.cz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/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imgres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?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imgurl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=http://www.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dreviny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-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okrasne.cz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/foto/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jehlicnany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/pin_sil.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jpg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&amp;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imgrefurl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=http://www.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dreviny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-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okrasne.cz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/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jehlicnany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/borovice/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pinus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-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silvestris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&amp;h=600&amp;w=450&amp;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sz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=81&amp;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tbnid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=vN1-kkJ2-AJ5OM:&amp;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tbnh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=97&amp;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tbnw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=73&amp;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prev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=/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search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%3Fq%3Dborovice%2Blesn%25C3%25AD%26tbm%3Disch%26tbo%3Du&amp;zoom=1&amp;q=borovice+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lesn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%C3%AD&amp;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usg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=__GKRoohpLd4EwMQXTqqMFJsjP6wo=&amp;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docid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=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anDNuePaQGEFcM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&amp;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hl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=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cs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&amp;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sa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=X&amp;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ei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=wTTsT8qUO4iD4gTkmNWWBQ&amp;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ved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=0CGwQ9QEwBQ&amp;dur=1289</a:t>
            </a:r>
          </a:p>
          <a:p>
            <a:pPr marL="365125" indent="-255588">
              <a:spcBef>
                <a:spcPts val="400"/>
              </a:spcBef>
              <a:buClr>
                <a:srgbClr val="4F81BD"/>
              </a:buClr>
              <a:buSzPct val="65000"/>
              <a:buFont typeface="Arial" charset="0"/>
              <a:buChar char="•"/>
            </a:pPr>
            <a:endParaRPr lang="cs-CZ" sz="1000" dirty="0" smtClean="0">
              <a:solidFill>
                <a:srgbClr val="000000"/>
              </a:solidFill>
              <a:latin typeface="Calibri" pitchFamily="34" charset="0"/>
              <a:cs typeface="Times New Roman" pitchFamily="18" charset="0"/>
            </a:endParaRPr>
          </a:p>
          <a:p>
            <a:pPr marL="365125" indent="-255588">
              <a:spcBef>
                <a:spcPts val="400"/>
              </a:spcBef>
              <a:buClr>
                <a:srgbClr val="4F81BD"/>
              </a:buClr>
              <a:buSzPct val="65000"/>
              <a:buFont typeface="Arial" charset="0"/>
              <a:buChar char="•"/>
            </a:pP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http://www.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google.cz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/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imgres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?q=borovice+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lesn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%C3%AD+k%C5%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AFra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&amp;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hl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=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cs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&amp;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sa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=X&amp;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qscrl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=1&amp;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nord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=1&amp;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rlz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=1T4SKPT_csCZ432CZ432&amp;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biw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=1366&amp;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bih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=566&amp;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tbm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=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isch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&amp;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prmd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=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imvns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&amp;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tbnid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=7dGDpOvyrbwpOM:&amp;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imgrefurl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=http://wiki.rvp.cz/Kabinet%252FObrazky%252F0.Biologicka_klasifikace%252F%25C5%2598%25C3%25AD%25C5%25A1e%253A_rostliny_(Plantae)%252Foddeleni_nahosemenne%252Ftrida_jehlicnany%252Frad_borovicotvare%252Fceled_borovice%252FBorovice_lesn%25C3%25AD&amp;docid=Pf5M2XSwSLdMIM&amp;imgurl=http://wiki.rvp.cz/%2540api/deki/files/1037/%253D660px-PinusSylvestrisBole.jpg%253Fsize%253Dwebview&amp;w=550&amp;h=499&amp;ei=HDXsT5OrL4Sh-QaRhrHGBQ&amp;zoom=1&amp;iact=hc&amp;vpx=80&amp;vpy=124&amp;dur=574&amp;hovh=214&amp;hovw=236&amp;tx=121&amp;ty=133&amp;sig=114533215659036885712&amp;page=1&amp;tbnh=108&amp;tbnw=119&amp;start=0&amp;ndsp=25&amp;ved=1t:429,r:0,s:0,i:72</a:t>
            </a:r>
          </a:p>
          <a:p>
            <a:pPr marL="365125" indent="-255588">
              <a:spcBef>
                <a:spcPts val="400"/>
              </a:spcBef>
              <a:buClr>
                <a:srgbClr val="4F81BD"/>
              </a:buClr>
              <a:buSzPct val="65000"/>
              <a:buFont typeface="Arial" charset="0"/>
              <a:buChar char="•"/>
            </a:pPr>
            <a:endParaRPr lang="cs-CZ" sz="1000" dirty="0">
              <a:solidFill>
                <a:srgbClr val="000000"/>
              </a:solidFill>
              <a:latin typeface="Calibri" pitchFamily="34" charset="0"/>
              <a:cs typeface="Times New Roman" pitchFamily="18" charset="0"/>
            </a:endParaRPr>
          </a:p>
          <a:p>
            <a:pPr marL="365125" indent="-255588">
              <a:spcBef>
                <a:spcPts val="400"/>
              </a:spcBef>
              <a:buClr>
                <a:srgbClr val="4F81BD"/>
              </a:buClr>
              <a:buSzPct val="65000"/>
              <a:buFont typeface="Arial" charset="0"/>
              <a:buChar char="•"/>
            </a:pP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http://www.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google.cz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/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imgres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?q=borovice+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lesn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%C3%AD+k%C5%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AFra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&amp;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hl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=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cs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&amp;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sa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=X&amp;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qscrl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=1&amp;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nord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=1&amp;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rlz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=1T4SKPT_csCZ432CZ432&amp;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biw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=1366&amp;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bih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=566&amp;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tbm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=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isch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&amp;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prmd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=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imvns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&amp;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tbnid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=eIf82AgTfTnwdM:&amp;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imgrefurl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=http://fotky.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yuhu.cz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/2007/11/kura-borovice.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html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&amp;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docid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=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EARo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_o3ed4KDpM&amp;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imgurl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=http://fotky.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yuhu.cz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/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uploaded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_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images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/borovice-kura-2-727163.jpg&amp;w=1024&amp;h=768&amp;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ei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=HDXsT5OrL4Sh-</a:t>
            </a:r>
            <a:r>
              <a:rPr lang="cs-CZ" sz="1000" dirty="0" err="1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QaRhrHGBQ</a:t>
            </a:r>
            <a:r>
              <a:rPr lang="cs-CZ" sz="1000" dirty="0" smtClean="0">
                <a:solidFill>
                  <a:srgbClr val="000000"/>
                </a:solidFill>
                <a:latin typeface="Calibri" pitchFamily="34" charset="0"/>
                <a:cs typeface="Times New Roman" pitchFamily="18" charset="0"/>
              </a:rPr>
              <a:t>&amp;zoom=1</a:t>
            </a:r>
          </a:p>
          <a:p>
            <a:pPr marL="365125" indent="-255588">
              <a:spcBef>
                <a:spcPts val="400"/>
              </a:spcBef>
              <a:buClr>
                <a:srgbClr val="4F81BD"/>
              </a:buClr>
              <a:buSzPct val="65000"/>
              <a:buFont typeface="Arial" charset="0"/>
              <a:buChar char="•"/>
            </a:pPr>
            <a:endParaRPr lang="cs-CZ" sz="1000" dirty="0">
              <a:solidFill>
                <a:srgbClr val="000000"/>
              </a:solidFill>
              <a:latin typeface="Calibri" pitchFamily="34" charset="0"/>
              <a:cs typeface="Times New Roman" pitchFamily="18" charset="0"/>
            </a:endParaRPr>
          </a:p>
          <a:p>
            <a:pPr marL="365125" indent="-255588">
              <a:spcBef>
                <a:spcPts val="400"/>
              </a:spcBef>
              <a:buClr>
                <a:srgbClr val="4F81BD"/>
              </a:buClr>
              <a:buSzPct val="65000"/>
              <a:buFont typeface="Arial" charset="0"/>
              <a:buChar char="•"/>
            </a:pPr>
            <a:endParaRPr lang="cs-CZ" sz="1000" dirty="0">
              <a:solidFill>
                <a:srgbClr val="000000"/>
              </a:solidFill>
              <a:latin typeface="Calibri" pitchFamily="34" charset="0"/>
              <a:cs typeface="Times New Roman" pitchFamily="18" charset="0"/>
            </a:endParaRPr>
          </a:p>
          <a:p>
            <a:pPr marL="365125" indent="-255588">
              <a:spcBef>
                <a:spcPts val="400"/>
              </a:spcBef>
              <a:buClr>
                <a:srgbClr val="4F81BD"/>
              </a:buClr>
              <a:buSzPct val="65000"/>
              <a:buFont typeface="Arial" charset="0"/>
              <a:buChar char="•"/>
            </a:pPr>
            <a:endParaRPr lang="cs-CZ" sz="1000" dirty="0" smtClean="0">
              <a:solidFill>
                <a:srgbClr val="000000"/>
              </a:solidFill>
              <a:latin typeface="Calibri" pitchFamily="34" charset="0"/>
              <a:cs typeface="Times New Roman" pitchFamily="18" charset="0"/>
            </a:endParaRPr>
          </a:p>
          <a:p>
            <a:pPr marL="365125" indent="-255588">
              <a:spcBef>
                <a:spcPts val="400"/>
              </a:spcBef>
              <a:buClr>
                <a:srgbClr val="4F81BD"/>
              </a:buClr>
              <a:buSzPct val="65000"/>
              <a:buFont typeface="Arial" charset="0"/>
              <a:buChar char="•"/>
            </a:pPr>
            <a:endParaRPr lang="cs-CZ" sz="1000" dirty="0">
              <a:solidFill>
                <a:srgbClr val="000000"/>
              </a:solidFill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38916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>
            <a:off x="755650" y="6165850"/>
            <a:ext cx="7848600" cy="5556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cs-CZ" smtClean="0">
                <a:solidFill>
                  <a:srgbClr val="898989"/>
                </a:solidFill>
              </a:rPr>
              <a:t>Vytvořeno v rámci v projektu „EU peníze školám“ </a:t>
            </a:r>
          </a:p>
          <a:p>
            <a:r>
              <a:rPr lang="cs-CZ" b="1" smtClean="0">
                <a:solidFill>
                  <a:srgbClr val="898989"/>
                </a:solidFill>
              </a:rPr>
              <a:t>OP VK oblast podpory 1.4 s názvem Zlepšení podmínek pro vzdělávání na základních školách</a:t>
            </a:r>
            <a:r>
              <a:rPr lang="cs-CZ" smtClean="0">
                <a:solidFill>
                  <a:srgbClr val="898989"/>
                </a:solidFill>
              </a:rPr>
              <a:t>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350</Words>
  <Application>Microsoft Office PowerPoint</Application>
  <PresentationFormat>Předvádění na obrazovce (4:3)</PresentationFormat>
  <Paragraphs>51</Paragraphs>
  <Slides>13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3</vt:i4>
      </vt:variant>
      <vt:variant>
        <vt:lpstr>Nadpisy snímků</vt:lpstr>
      </vt:variant>
      <vt:variant>
        <vt:i4>13</vt:i4>
      </vt:variant>
    </vt:vector>
  </HeadingPairs>
  <TitlesOfParts>
    <vt:vector size="22" baseType="lpstr">
      <vt:lpstr>Arial</vt:lpstr>
      <vt:lpstr>Calibri</vt:lpstr>
      <vt:lpstr>Verdana</vt:lpstr>
      <vt:lpstr>Wingdings</vt:lpstr>
      <vt:lpstr>Times New Roman</vt:lpstr>
      <vt:lpstr>Wingdings 3</vt:lpstr>
      <vt:lpstr>Výchozí návrh</vt:lpstr>
      <vt:lpstr>Motiv systému Office</vt:lpstr>
      <vt:lpstr>1_Motiv systému Office</vt:lpstr>
      <vt:lpstr>Snímek 1</vt:lpstr>
      <vt:lpstr>borovice lesní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Základní údaje o DUM</vt:lpstr>
      <vt:lpstr>Snímek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borovice lesní</dc:title>
  <dc:creator>user</dc:creator>
  <cp:lastModifiedBy>expert</cp:lastModifiedBy>
  <cp:revision>9</cp:revision>
  <dcterms:created xsi:type="dcterms:W3CDTF">2010-12-31T10:14:21Z</dcterms:created>
  <dcterms:modified xsi:type="dcterms:W3CDTF">2012-06-28T10:43:58Z</dcterms:modified>
</cp:coreProperties>
</file>