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  <p:sldMasterId id="2147483672" r:id="rId3"/>
  </p:sldMasterIdLst>
  <p:sldIdLst>
    <p:sldId id="262" r:id="rId4"/>
    <p:sldId id="256" r:id="rId5"/>
    <p:sldId id="260" r:id="rId6"/>
    <p:sldId id="257" r:id="rId7"/>
    <p:sldId id="258" r:id="rId8"/>
    <p:sldId id="259" r:id="rId9"/>
    <p:sldId id="263" r:id="rId10"/>
    <p:sldId id="265" r:id="rId11"/>
    <p:sldId id="266" r:id="rId12"/>
    <p:sldId id="264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9900"/>
    <a:srgbClr val="33CC33"/>
    <a:srgbClr val="99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viewProps" Target="viewProp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7DAFF3E-1554-40EA-8728-F8CF9AD86D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AD51787-299B-411D-8F58-863AA454A22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2700806-012C-4F6E-BC57-2C6F4B7E7B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A345D92-C47E-4A82-9C51-B5C01A558D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954DA91-3681-4028-B41D-A2DA319EFB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C89CBAD-CC55-4DFB-89F8-EEFCD46759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8A1B358-F729-44A2-B3DA-4EEAB593CE9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8DD18B-324A-4233-996E-19CB94A57D4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AEAB9A5-E0C1-46C7-883C-1EDB01A5278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36CA69C-E490-40C2-AA6B-4892BC7597F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73F7FDD-1708-45DE-A3CC-B6276CF45B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3563BBD-483D-4C0A-BB0F-06BA97476AC6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1284E2E-8E4D-41EF-BAF5-56411C59263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EF761C0-CF8A-4F71-8E73-5B213B8B59CA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0F0E5B1-A17E-45C3-8ACF-B15496356F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014C075-7275-4BE3-B6AE-E89DD7E458E2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40EE5B26-C4DE-48B3-8469-C14C1086B2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7C88A00-5FE9-402E-AA04-81663C6CAC01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4D26462-291D-450A-ABD3-62EE223D7C6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8C69E76-AC7A-4BEE-8437-B66BE8579602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A5DFD23-5F95-4496-BE57-959F89463C3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E111CB5-118E-4568-BF24-782C10E22A0B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5065447-178A-423A-B3EE-47CADAFF96E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63F85B4B-F94D-4ABB-ACAE-F431AE31243F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5E15952-9394-4D89-81E5-911842DD223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22ADE66-8501-4C17-B475-57F696E2790F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FD00868-99E6-4CAE-948A-41C3C64D010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3DBE50C1-1FA3-4FB3-AF73-4AC282912698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18C709C-3424-44AD-B641-915C72A699C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68E218D-6B0F-4E85-9568-C1A4E7BB0BFC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F45F799-1080-45F7-833F-FE129214A7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F59167D-7E67-4893-AF27-5C83DA844B0C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68C1210-83FF-4EAC-A721-55A25A2C4FC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93ACD4-D3BD-4B32-B4AF-2C0AA123218E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A5E70B4-3D7A-45FA-A5E1-E84CD1340A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CAD3C93-8B2A-43C1-BE1D-705B1F063CDE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8A7967E-4775-4D20-A789-8ABA4B35D89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8124D73-1323-439E-B0DA-8496A5C2DFB5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9EA3D43-03C2-445B-92D2-9C540B62D2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4FC96E9-6669-4DD8-A373-E3D942562D1A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D5ED0F26-0ECC-4115-B198-C9D01EF7E6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05A34AF-6FB5-476A-9911-587C722D17D9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D5FB95B-BCCF-46D0-B7C7-5875D21A89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59D3E2B0-660F-4560-A441-650857AD29BE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F20674E5-C508-40BC-A62B-8B5FF0E909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FFAD67E-CA1A-4972-B925-6A096612BEAB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239BEC6-8A63-4C43-AB2F-24342937E8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850B4612-C576-4538-BF77-F2E79509DFA3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C49CF0E5-9BA4-4254-AA9B-C881E7A9AFF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97F354E-CE52-4FBE-8803-F5FDD4C2DA46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E487F73B-4562-41B8-8924-86947EB6F4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1DA1E5AD-FB7C-4DF7-861F-76AA996B4D8D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35599A8-355F-48AE-A1B7-557FCE5E31B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22E3162B-AD5E-429D-8060-2A19F37C0C45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fontAlgn="base">
              <a:spcBef>
                <a:spcPct val="0"/>
              </a:spcBef>
              <a:spcAft>
                <a:spcPct val="0"/>
              </a:spcAft>
              <a:defRPr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98CD8D6C-A114-44AE-8DA6-268C449AD9B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0">
          <a:gsLst>
            <a:gs pos="0">
              <a:srgbClr val="009900"/>
            </a:gs>
            <a:gs pos="100000">
              <a:srgbClr val="99CC00"/>
            </a:gs>
          </a:gsLst>
          <a:lin ang="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764DB273-ECC0-40EE-9F58-3C589D74A16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6" r:id="rId1"/>
    <p:sldLayoutId id="2147483707" r:id="rId2"/>
    <p:sldLayoutId id="2147483708" r:id="rId3"/>
    <p:sldLayoutId id="2147483709" r:id="rId4"/>
    <p:sldLayoutId id="2147483710" r:id="rId5"/>
    <p:sldLayoutId id="2147483711" r:id="rId6"/>
    <p:sldLayoutId id="2147483712" r:id="rId7"/>
    <p:sldLayoutId id="2147483713" r:id="rId8"/>
    <p:sldLayoutId id="2147483714" r:id="rId9"/>
    <p:sldLayoutId id="2147483715" r:id="rId10"/>
    <p:sldLayoutId id="2147483716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2051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65AD23BF-0E50-4E74-9C62-B72555BA74D3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A1EBBC98-FAC1-4DE8-8166-8D186B469CB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17" r:id="rId1"/>
    <p:sldLayoutId id="2147483718" r:id="rId2"/>
    <p:sldLayoutId id="2147483719" r:id="rId3"/>
    <p:sldLayoutId id="2147483720" r:id="rId4"/>
    <p:sldLayoutId id="2147483721" r:id="rId5"/>
    <p:sldLayoutId id="2147483722" r:id="rId6"/>
    <p:sldLayoutId id="2147483723" r:id="rId7"/>
    <p:sldLayoutId id="2147483724" r:id="rId8"/>
    <p:sldLayoutId id="2147483725" r:id="rId9"/>
    <p:sldLayoutId id="2147483726" r:id="rId10"/>
    <p:sldLayoutId id="21474837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3075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BB91C7B5-9D71-41AE-A388-D363F6F826A2}" type="datetimeFigureOut">
              <a:rPr lang="cs-CZ"/>
              <a:pPr>
                <a:defRPr/>
              </a:pPr>
              <a:t>28.6.2012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prstClr val="black">
                    <a:tint val="75000"/>
                  </a:prstClr>
                </a:solidFill>
                <a:latin typeface="Calibri"/>
                <a:cs typeface="+mn-cs"/>
              </a:defRPr>
            </a:lvl1pPr>
          </a:lstStyle>
          <a:p>
            <a:pPr>
              <a:defRPr/>
            </a:pPr>
            <a:fld id="{02CD057C-5108-45F4-A92A-630506A419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8" r:id="rId1"/>
    <p:sldLayoutId id="2147483729" r:id="rId2"/>
    <p:sldLayoutId id="2147483730" r:id="rId3"/>
    <p:sldLayoutId id="2147483731" r:id="rId4"/>
    <p:sldLayoutId id="2147483732" r:id="rId5"/>
    <p:sldLayoutId id="2147483733" r:id="rId6"/>
    <p:sldLayoutId id="2147483734" r:id="rId7"/>
    <p:sldLayoutId id="2147483735" r:id="rId8"/>
    <p:sldLayoutId id="2147483736" r:id="rId9"/>
    <p:sldLayoutId id="2147483737" r:id="rId10"/>
    <p:sldLayoutId id="2147483738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:5,s:48,i:240" TargetMode="Externa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Podnadpis 2"/>
          <p:cNvSpPr>
            <a:spLocks noGrp="1"/>
          </p:cNvSpPr>
          <p:nvPr>
            <p:ph type="subTitle" idx="4294967295"/>
          </p:nvPr>
        </p:nvSpPr>
        <p:spPr>
          <a:xfrm>
            <a:off x="539750" y="3808413"/>
            <a:ext cx="7854950" cy="1806575"/>
          </a:xfrm>
        </p:spPr>
        <p:txBody>
          <a:bodyPr lIns="0" rIns="18288"/>
          <a:lstStyle/>
          <a:p>
            <a:pPr marL="0" indent="0" algn="ctr" eaLnBrk="1" hangingPunct="1">
              <a:buFontTx/>
              <a:buNone/>
            </a:pPr>
            <a:r>
              <a:rPr lang="cs-CZ" sz="2800" smtClean="0"/>
              <a:t>VY_32_INOVACE_14- Jedle bělokorá</a:t>
            </a:r>
          </a:p>
          <a:p>
            <a:pPr marL="0" indent="0" algn="ctr" eaLnBrk="1" hangingPunct="1">
              <a:buFontTx/>
              <a:buNone/>
            </a:pPr>
            <a:r>
              <a:rPr lang="cs-CZ" sz="2800" smtClean="0"/>
              <a:t>Přírodověda  - 4. ročník</a:t>
            </a:r>
          </a:p>
          <a:p>
            <a:pPr marL="0" indent="0" algn="ctr" eaLnBrk="1" hangingPunct="1">
              <a:buFontTx/>
              <a:buNone/>
            </a:pPr>
            <a:r>
              <a:rPr lang="cs-CZ" sz="1800" smtClean="0"/>
              <a:t>Miloslava Bucharová, Základní škola a Mateřská škola Jivina</a:t>
            </a:r>
          </a:p>
          <a:p>
            <a:pPr marL="0" indent="0" algn="ctr" eaLnBrk="1" hangingPunct="1">
              <a:buFontTx/>
              <a:buNone/>
            </a:pPr>
            <a:r>
              <a:rPr lang="cs-CZ" sz="1800" smtClean="0"/>
              <a:t>Vytvořeno v rámci v projektu „EU peníze školám“ </a:t>
            </a:r>
          </a:p>
          <a:p>
            <a:pPr marL="0" indent="0" algn="ctr" eaLnBrk="1" hangingPunct="1">
              <a:buFontTx/>
              <a:buNone/>
            </a:pPr>
            <a:r>
              <a:rPr lang="cs-CZ" sz="1800" b="1" smtClean="0"/>
              <a:t>OP VK oblast podpory 1.4 s názvem Zlepšení podmínek pro vzdělávání na základních školách</a:t>
            </a:r>
            <a:endParaRPr lang="cs-CZ" sz="1800" smtClean="0"/>
          </a:p>
        </p:txBody>
      </p:sp>
      <p:pic>
        <p:nvPicPr>
          <p:cNvPr id="26627" name="Obrázek 3" descr="logo_EU.jpg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700338" y="1412875"/>
            <a:ext cx="5029200" cy="1219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8" name="Text Box 4"/>
          <p:cNvSpPr txBox="1">
            <a:spLocks noChangeArrowheads="1"/>
          </p:cNvSpPr>
          <p:nvPr/>
        </p:nvSpPr>
        <p:spPr bwMode="auto">
          <a:xfrm>
            <a:off x="1547813" y="2349500"/>
            <a:ext cx="69119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84213" y="620713"/>
            <a:ext cx="7772400" cy="1470025"/>
          </a:xfrm>
        </p:spPr>
        <p:txBody>
          <a:bodyPr/>
          <a:lstStyle/>
          <a:p>
            <a:pPr eaLnBrk="1" hangingPunct="1"/>
            <a:r>
              <a:rPr lang="cs-CZ" sz="6000" b="1" smtClean="0">
                <a:latin typeface="Verdana" pitchFamily="34" charset="0"/>
              </a:rPr>
              <a:t>jedle bělokorá</a:t>
            </a:r>
          </a:p>
        </p:txBody>
      </p:sp>
      <p:pic>
        <p:nvPicPr>
          <p:cNvPr id="27651" name="Picture 5" descr="jedle_belokora_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16238" y="1773238"/>
            <a:ext cx="3314700" cy="483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50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549275"/>
            <a:ext cx="8229600" cy="5576888"/>
          </a:xfrm>
        </p:spPr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smtClean="0">
                <a:latin typeface="Verdana" pitchFamily="34" charset="0"/>
              </a:rPr>
              <a:t>jehličnatý strom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mtClean="0">
                <a:latin typeface="Verdana" pitchFamily="34" charset="0"/>
              </a:rPr>
              <a:t>často roste na horách spolu s bukem v jedlobučinách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mtClean="0">
                <a:latin typeface="Verdana" pitchFamily="34" charset="0"/>
              </a:rPr>
              <a:t>má hluboké kořeny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mtClean="0"/>
              <a:t>jedlové dřevo je měkké používá se na vodní stavby, k výrobě šindelů a sudů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mtClean="0"/>
              <a:t>je velmi citlivá na znečištění ovzduší, proto je stále vzácnější</a:t>
            </a:r>
          </a:p>
          <a:p>
            <a:pPr eaLnBrk="1" hangingPunct="1">
              <a:buFont typeface="Wingdings" pitchFamily="2" charset="2"/>
              <a:buChar char="§"/>
            </a:pPr>
            <a:endParaRPr lang="cs-CZ" smtClean="0"/>
          </a:p>
          <a:p>
            <a:pPr eaLnBrk="1" hangingPunct="1">
              <a:buFont typeface="Wingdings" pitchFamily="2" charset="2"/>
              <a:buNone/>
            </a:pPr>
            <a:endParaRPr lang="cs-CZ" smtClean="0">
              <a:latin typeface="Verdana" pitchFamily="34" charset="0"/>
            </a:endParaRPr>
          </a:p>
          <a:p>
            <a:pPr eaLnBrk="1" hangingPunct="1">
              <a:buFont typeface="Wingdings" pitchFamily="2" charset="2"/>
              <a:buChar char="§"/>
            </a:pPr>
            <a:endParaRPr lang="cs-CZ" smtClean="0">
              <a:latin typeface="Verdana" pitchFamily="34" charset="0"/>
            </a:endParaRPr>
          </a:p>
          <a:p>
            <a:pPr eaLnBrk="1" hangingPunct="1">
              <a:buFont typeface="Wingdings" pitchFamily="2" charset="2"/>
              <a:buChar char="§"/>
            </a:pPr>
            <a:endParaRPr lang="cs-CZ" smtClean="0">
              <a:latin typeface="Verdana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20713"/>
            <a:ext cx="8229600" cy="5505450"/>
          </a:xfrm>
        </p:spPr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smtClean="0">
                <a:latin typeface="Verdana" pitchFamily="34" charset="0"/>
              </a:rPr>
              <a:t>kůra je bělošedá</a:t>
            </a:r>
          </a:p>
        </p:txBody>
      </p:sp>
      <p:pic>
        <p:nvPicPr>
          <p:cNvPr id="29699" name="Picture 5" descr="Abies alba - jedle bělokorá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8888" y="1341438"/>
            <a:ext cx="6667500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549275"/>
            <a:ext cx="8229600" cy="5576888"/>
          </a:xfrm>
        </p:spPr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smtClean="0">
                <a:latin typeface="Verdana" pitchFamily="34" charset="0"/>
              </a:rPr>
              <a:t>koruna je válcovitá a u starších stromů na vrcholu zploštělá</a:t>
            </a:r>
          </a:p>
          <a:p>
            <a:pPr eaLnBrk="1" hangingPunct="1">
              <a:buFont typeface="Wingdings" pitchFamily="2" charset="2"/>
              <a:buChar char="§"/>
            </a:pPr>
            <a:r>
              <a:rPr lang="cs-CZ" smtClean="0">
                <a:latin typeface="Verdana" pitchFamily="34" charset="0"/>
              </a:rPr>
              <a:t>jehlice vyrůstají ve dvou řadách proti sobě, na spodní straně mají 2 bělavé proužky</a:t>
            </a:r>
          </a:p>
        </p:txBody>
      </p:sp>
      <p:pic>
        <p:nvPicPr>
          <p:cNvPr id="30723" name="Picture 7" descr="image024"/>
          <p:cNvPicPr>
            <a:picLocks noChangeAspect="1" noChangeArrowheads="1"/>
          </p:cNvPicPr>
          <p:nvPr/>
        </p:nvPicPr>
        <p:blipFill>
          <a:blip r:embed="rId2" cstate="print"/>
          <a:srcRect l="2420" t="4117" r="2448" b="2516"/>
          <a:stretch>
            <a:fillRect/>
          </a:stretch>
        </p:blipFill>
        <p:spPr bwMode="auto">
          <a:xfrm>
            <a:off x="1835150" y="3284538"/>
            <a:ext cx="5616575" cy="324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620713"/>
            <a:ext cx="8229600" cy="5505450"/>
          </a:xfrm>
        </p:spPr>
        <p:txBody>
          <a:bodyPr/>
          <a:lstStyle/>
          <a:p>
            <a:pPr eaLnBrk="1" hangingPunct="1">
              <a:buFont typeface="Wingdings" pitchFamily="2" charset="2"/>
              <a:buChar char="§"/>
            </a:pPr>
            <a:r>
              <a:rPr lang="cs-CZ" smtClean="0">
                <a:latin typeface="Verdana" pitchFamily="34" charset="0"/>
              </a:rPr>
              <a:t>šišky vyrůstají na větvičce vzhůru a po dozrání se rozpadají</a:t>
            </a:r>
          </a:p>
        </p:txBody>
      </p:sp>
      <p:pic>
        <p:nvPicPr>
          <p:cNvPr id="31747" name="Picture 5" descr="jedl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975" y="1916113"/>
            <a:ext cx="4124325" cy="4321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71550" y="692150"/>
            <a:ext cx="5616575" cy="369888"/>
          </a:xfrm>
          <a:prstGeom prst="rect">
            <a:avLst/>
          </a:prstGeom>
        </p:spPr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Použité zdroje:</a:t>
            </a:r>
            <a:endParaRPr lang="cs-CZ" dirty="0">
              <a:solidFill>
                <a:prstClr val="black"/>
              </a:solidFill>
              <a:latin typeface="Calibri"/>
              <a:cs typeface="+mn-cs"/>
            </a:endParaRPr>
          </a:p>
        </p:txBody>
      </p:sp>
      <p:sp>
        <p:nvSpPr>
          <p:cNvPr id="32771" name="Obdélník 2"/>
          <p:cNvSpPr>
            <a:spLocks noChangeArrowheads="1"/>
          </p:cNvSpPr>
          <p:nvPr/>
        </p:nvSpPr>
        <p:spPr bwMode="auto">
          <a:xfrm>
            <a:off x="468313" y="1844675"/>
            <a:ext cx="734377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365125" indent="-255588">
              <a:spcBef>
                <a:spcPts val="400"/>
              </a:spcBef>
              <a:buClr>
                <a:srgbClr val="4F81BD"/>
              </a:buClr>
              <a:buSzPct val="65000"/>
              <a:buFont typeface="Arial" charset="0"/>
              <a:buChar char="•"/>
            </a:pPr>
            <a:r>
              <a:rPr lang="cs-CZ" sz="2000">
                <a:solidFill>
                  <a:srgbClr val="000000"/>
                </a:solidFill>
                <a:latin typeface="Calibri" pitchFamily="34" charset="0"/>
                <a:cs typeface="Times New Roman" pitchFamily="18" charset="0"/>
              </a:rPr>
              <a:t>Texty vlastní</a:t>
            </a:r>
          </a:p>
        </p:txBody>
      </p:sp>
      <p:sp>
        <p:nvSpPr>
          <p:cNvPr id="32772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>
            <a:off x="755650" y="6165850"/>
            <a:ext cx="7848600" cy="555625"/>
          </a:xfrm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r>
              <a:rPr lang="cs-CZ" smtClean="0">
                <a:solidFill>
                  <a:srgbClr val="898989"/>
                </a:solidFill>
              </a:rPr>
              <a:t>Vytvořeno v rámci v projektu „EU peníze školám“ </a:t>
            </a:r>
          </a:p>
          <a:p>
            <a:r>
              <a:rPr lang="cs-CZ" b="1" smtClean="0">
                <a:solidFill>
                  <a:srgbClr val="898989"/>
                </a:solidFill>
              </a:rPr>
              <a:t>OP VK oblast podpory 1.4 s názvem Zlepšení podmínek pro vzdělávání na základních školách</a:t>
            </a:r>
            <a:r>
              <a:rPr lang="cs-CZ" smtClean="0">
                <a:solidFill>
                  <a:srgbClr val="898989"/>
                </a:solidFill>
              </a:rPr>
              <a:t> 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550" y="2492375"/>
            <a:ext cx="7632898" cy="258532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http://www.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google.cz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/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imgres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?q=jedle+b%C4%9Blokor%C3%A1&amp;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num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=10&amp;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hl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=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cs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&amp;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bih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=566&amp;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biw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=1366&amp;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tbm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=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isch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&amp;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tbnid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=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PtjyzOVwiRmhfM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:&amp;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imgrefurl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=http://www.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mezistromy.cz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/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cz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/les/rostliny-v-lese/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jehlicnate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-stromy/jedle-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belokora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/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fotogalerie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&amp;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docid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=YHaHxCG5dVOyWM&amp;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imgurl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=http://www.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mezistromy.cz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/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userdata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/fotografie/stromy_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jehlicnate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/jedle_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belokora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_1.jpg&amp;w=686&amp;h=1000&amp;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ei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=ATPsT9DsEYqZ-waJ2by1BQ&amp;zoom=1&amp;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iact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=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hc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&amp;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vpx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=481&amp;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vpy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=101&amp;dur=1159&amp;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hovh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=271&amp;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hovw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=186&amp;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tx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=80&amp;ty=161&amp;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sig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=114533215659036885712&amp;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page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=1&amp;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tbnh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=119&amp;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tbnw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=82&amp;start=0&amp;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ndsp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=29&amp;</a:t>
            </a:r>
            <a:r>
              <a:rPr lang="cs-CZ" dirty="0" err="1">
                <a:solidFill>
                  <a:prstClr val="black"/>
                </a:solidFill>
                <a:latin typeface="Calibri"/>
                <a:cs typeface="+mn-cs"/>
              </a:rPr>
              <a:t>ved</a:t>
            </a:r>
            <a:r>
              <a:rPr lang="cs-CZ" dirty="0">
                <a:solidFill>
                  <a:prstClr val="black"/>
                </a:solidFill>
                <a:latin typeface="Calibri"/>
                <a:cs typeface="+mn-cs"/>
              </a:rPr>
              <a:t>=1t:429,r:4,s:0,i:84</a:t>
            </a:r>
            <a:endParaRPr lang="cs-CZ" dirty="0">
              <a:solidFill>
                <a:prstClr val="black"/>
              </a:solidFill>
              <a:latin typeface="Calibri"/>
              <a:cs typeface="+mn-c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100" dirty="0" smtClean="0"/>
              <a:t>http://www.</a:t>
            </a:r>
            <a:r>
              <a:rPr lang="cs-CZ" sz="1100" dirty="0" err="1" smtClean="0"/>
              <a:t>google.cz</a:t>
            </a:r>
            <a:r>
              <a:rPr lang="cs-CZ" sz="1100" dirty="0" smtClean="0"/>
              <a:t>/</a:t>
            </a:r>
            <a:r>
              <a:rPr lang="cs-CZ" sz="1100" dirty="0" err="1" smtClean="0"/>
              <a:t>imgres</a:t>
            </a:r>
            <a:r>
              <a:rPr lang="cs-CZ" sz="1100" dirty="0" smtClean="0"/>
              <a:t>?q=jedle+b%C4%9Blokor%C3%A1&amp;</a:t>
            </a:r>
            <a:r>
              <a:rPr lang="cs-CZ" sz="1100" dirty="0" err="1" smtClean="0"/>
              <a:t>num</a:t>
            </a:r>
            <a:r>
              <a:rPr lang="cs-CZ" sz="1100" dirty="0" smtClean="0"/>
              <a:t>=10&amp;</a:t>
            </a:r>
            <a:r>
              <a:rPr lang="cs-CZ" sz="1100" dirty="0" err="1" smtClean="0"/>
              <a:t>hl</a:t>
            </a:r>
            <a:r>
              <a:rPr lang="cs-CZ" sz="1100" dirty="0" smtClean="0"/>
              <a:t>=</a:t>
            </a:r>
            <a:r>
              <a:rPr lang="cs-CZ" sz="1100" dirty="0" err="1" smtClean="0"/>
              <a:t>cs</a:t>
            </a:r>
            <a:r>
              <a:rPr lang="cs-CZ" sz="1100" dirty="0" smtClean="0"/>
              <a:t>&amp;</a:t>
            </a:r>
            <a:r>
              <a:rPr lang="cs-CZ" sz="1100" dirty="0" err="1" smtClean="0"/>
              <a:t>bih</a:t>
            </a:r>
            <a:r>
              <a:rPr lang="cs-CZ" sz="1100" dirty="0" smtClean="0"/>
              <a:t>=566&amp;</a:t>
            </a:r>
            <a:r>
              <a:rPr lang="cs-CZ" sz="1100" dirty="0" err="1" smtClean="0"/>
              <a:t>biw</a:t>
            </a:r>
            <a:r>
              <a:rPr lang="cs-CZ" sz="1100" dirty="0" smtClean="0"/>
              <a:t>=1366&amp;</a:t>
            </a:r>
            <a:r>
              <a:rPr lang="cs-CZ" sz="1100" dirty="0" err="1" smtClean="0"/>
              <a:t>tbm</a:t>
            </a:r>
            <a:r>
              <a:rPr lang="cs-CZ" sz="1100" dirty="0" smtClean="0"/>
              <a:t>=</a:t>
            </a:r>
            <a:r>
              <a:rPr lang="cs-CZ" sz="1100" dirty="0" err="1" smtClean="0"/>
              <a:t>isch</a:t>
            </a:r>
            <a:r>
              <a:rPr lang="cs-CZ" sz="1100" dirty="0" smtClean="0"/>
              <a:t>&amp;</a:t>
            </a:r>
            <a:r>
              <a:rPr lang="cs-CZ" sz="1100" dirty="0" err="1" smtClean="0"/>
              <a:t>tbnid</a:t>
            </a:r>
            <a:r>
              <a:rPr lang="cs-CZ" sz="1100" dirty="0" smtClean="0"/>
              <a:t>=bGuTt7RTPld02M:&amp;</a:t>
            </a:r>
            <a:r>
              <a:rPr lang="cs-CZ" sz="1100" dirty="0" err="1" smtClean="0"/>
              <a:t>imgrefurl</a:t>
            </a:r>
            <a:r>
              <a:rPr lang="cs-CZ" sz="1100" dirty="0" smtClean="0"/>
              <a:t>=http://www.</a:t>
            </a:r>
            <a:r>
              <a:rPr lang="cs-CZ" sz="1100" dirty="0" err="1" smtClean="0"/>
              <a:t>biolib.cz</a:t>
            </a:r>
            <a:r>
              <a:rPr lang="cs-CZ" sz="1100" dirty="0" smtClean="0"/>
              <a:t>/</a:t>
            </a:r>
            <a:r>
              <a:rPr lang="cs-CZ" sz="1100" dirty="0" err="1" smtClean="0"/>
              <a:t>cz</a:t>
            </a:r>
            <a:r>
              <a:rPr lang="cs-CZ" sz="1100" dirty="0" smtClean="0"/>
              <a:t>/</a:t>
            </a:r>
            <a:r>
              <a:rPr lang="cs-CZ" sz="1100" dirty="0" err="1" smtClean="0"/>
              <a:t>taxonimage</a:t>
            </a:r>
            <a:r>
              <a:rPr lang="cs-CZ" sz="1100" dirty="0" smtClean="0"/>
              <a:t>/id22202/%3Ftaxonid%3D2360&amp;</a:t>
            </a:r>
            <a:r>
              <a:rPr lang="cs-CZ" sz="1100" dirty="0" err="1" smtClean="0"/>
              <a:t>docid</a:t>
            </a:r>
            <a:r>
              <a:rPr lang="cs-CZ" sz="1100" dirty="0" smtClean="0"/>
              <a:t>=</a:t>
            </a:r>
            <a:r>
              <a:rPr lang="cs-CZ" sz="1100" dirty="0" err="1" smtClean="0"/>
              <a:t>MyFOlhursxjUBM</a:t>
            </a:r>
            <a:r>
              <a:rPr lang="cs-CZ" sz="1100" dirty="0" smtClean="0"/>
              <a:t>&amp;</a:t>
            </a:r>
            <a:r>
              <a:rPr lang="cs-CZ" sz="1100" dirty="0" err="1" smtClean="0"/>
              <a:t>imgurl</a:t>
            </a:r>
            <a:r>
              <a:rPr lang="cs-CZ" sz="1100" dirty="0" smtClean="0"/>
              <a:t>=http://www.</a:t>
            </a:r>
            <a:r>
              <a:rPr lang="cs-CZ" sz="1100" dirty="0" err="1" smtClean="0"/>
              <a:t>biolib.cz</a:t>
            </a:r>
            <a:r>
              <a:rPr lang="cs-CZ" sz="1100" dirty="0" smtClean="0"/>
              <a:t>/IMG/GAL/BIG/22202.jpg&amp;w=1200&amp;h=900&amp;</a:t>
            </a:r>
            <a:r>
              <a:rPr lang="cs-CZ" sz="1100" dirty="0" err="1" smtClean="0"/>
              <a:t>ei</a:t>
            </a:r>
            <a:r>
              <a:rPr lang="cs-CZ" sz="1100" dirty="0" smtClean="0"/>
              <a:t>=ATPsT9DsEYqZ-waJ2by1BQ&amp;zoom=1&amp;</a:t>
            </a:r>
            <a:r>
              <a:rPr lang="cs-CZ" sz="1100" dirty="0" err="1" smtClean="0"/>
              <a:t>iact</a:t>
            </a:r>
            <a:r>
              <a:rPr lang="cs-CZ" sz="1100" dirty="0" smtClean="0"/>
              <a:t>=</a:t>
            </a:r>
            <a:r>
              <a:rPr lang="cs-CZ" sz="1100" dirty="0" err="1" smtClean="0"/>
              <a:t>hc</a:t>
            </a:r>
            <a:r>
              <a:rPr lang="cs-CZ" sz="1100" dirty="0" smtClean="0"/>
              <a:t>&amp;</a:t>
            </a:r>
            <a:r>
              <a:rPr lang="cs-CZ" sz="1100" dirty="0" err="1" smtClean="0"/>
              <a:t>vpx</a:t>
            </a:r>
            <a:r>
              <a:rPr lang="cs-CZ" sz="1100" dirty="0" smtClean="0"/>
              <a:t>=861&amp;</a:t>
            </a:r>
            <a:r>
              <a:rPr lang="cs-CZ" sz="1100" dirty="0" err="1" smtClean="0"/>
              <a:t>vpy</a:t>
            </a:r>
            <a:r>
              <a:rPr lang="cs-CZ" sz="1100" dirty="0" smtClean="0"/>
              <a:t>=96&amp;dur=617&amp;</a:t>
            </a:r>
            <a:r>
              <a:rPr lang="cs-CZ" sz="1100" dirty="0" err="1" smtClean="0"/>
              <a:t>hovh</a:t>
            </a:r>
            <a:r>
              <a:rPr lang="cs-CZ" sz="1100" dirty="0" smtClean="0"/>
              <a:t>=194&amp;</a:t>
            </a:r>
            <a:r>
              <a:rPr lang="cs-CZ" sz="1100" dirty="0" err="1" smtClean="0"/>
              <a:t>hovw</a:t>
            </a:r>
            <a:r>
              <a:rPr lang="cs-CZ" sz="1100" dirty="0" smtClean="0"/>
              <a:t>=259&amp;</a:t>
            </a:r>
            <a:r>
              <a:rPr lang="cs-CZ" sz="1100" dirty="0" err="1" smtClean="0"/>
              <a:t>tx</a:t>
            </a:r>
            <a:r>
              <a:rPr lang="cs-CZ" sz="1100" dirty="0" smtClean="0"/>
              <a:t>=168&amp;ty=148&amp;</a:t>
            </a:r>
            <a:r>
              <a:rPr lang="cs-CZ" sz="1100" dirty="0" err="1" smtClean="0"/>
              <a:t>sig</a:t>
            </a:r>
            <a:r>
              <a:rPr lang="cs-CZ" sz="1100" dirty="0" smtClean="0"/>
              <a:t>=114533215659036885712&amp;</a:t>
            </a:r>
            <a:r>
              <a:rPr lang="cs-CZ" sz="1100" dirty="0" err="1" smtClean="0"/>
              <a:t>page</a:t>
            </a:r>
            <a:r>
              <a:rPr lang="cs-CZ" sz="1100" dirty="0" smtClean="0"/>
              <a:t>=3&amp;</a:t>
            </a:r>
            <a:r>
              <a:rPr lang="cs-CZ" sz="1100" dirty="0" err="1" smtClean="0"/>
              <a:t>tbnh</a:t>
            </a:r>
            <a:r>
              <a:rPr lang="cs-CZ" sz="1100" dirty="0" smtClean="0"/>
              <a:t>=170&amp;</a:t>
            </a:r>
            <a:r>
              <a:rPr lang="cs-CZ" sz="1100" dirty="0" err="1" smtClean="0"/>
              <a:t>tbnw</a:t>
            </a:r>
            <a:r>
              <a:rPr lang="cs-CZ" sz="1100" dirty="0" smtClean="0"/>
              <a:t>=226&amp;start=48&amp;</a:t>
            </a:r>
            <a:r>
              <a:rPr lang="cs-CZ" sz="1100" dirty="0" err="1" smtClean="0"/>
              <a:t>ndsp</a:t>
            </a:r>
            <a:r>
              <a:rPr lang="cs-CZ" sz="1100" dirty="0" smtClean="0"/>
              <a:t>=20&amp;</a:t>
            </a:r>
            <a:r>
              <a:rPr lang="cs-CZ" sz="1100" dirty="0" err="1" smtClean="0"/>
              <a:t>ved</a:t>
            </a:r>
            <a:r>
              <a:rPr lang="cs-CZ" sz="1100" dirty="0" smtClean="0"/>
              <a:t>=1t:429,r</a:t>
            </a:r>
            <a:r>
              <a:rPr lang="cs-CZ" sz="1100" dirty="0" smtClean="0">
                <a:hlinkClick r:id="rId2" action="ppaction://hlinkfile"/>
              </a:rPr>
              <a:t>:5,s:48,i:240</a:t>
            </a:r>
            <a:endParaRPr lang="cs-CZ" sz="1100" dirty="0" smtClean="0"/>
          </a:p>
          <a:p>
            <a:endParaRPr lang="cs-CZ" sz="1100" dirty="0" smtClean="0"/>
          </a:p>
          <a:p>
            <a:r>
              <a:rPr lang="cs-CZ" sz="1100" dirty="0" smtClean="0"/>
              <a:t>http://www.</a:t>
            </a:r>
            <a:r>
              <a:rPr lang="cs-CZ" sz="1100" dirty="0" err="1" smtClean="0"/>
              <a:t>google.cz</a:t>
            </a:r>
            <a:r>
              <a:rPr lang="cs-CZ" sz="1100" dirty="0" smtClean="0"/>
              <a:t>/</a:t>
            </a:r>
            <a:r>
              <a:rPr lang="cs-CZ" sz="1100" dirty="0" err="1" smtClean="0"/>
              <a:t>imgres</a:t>
            </a:r>
            <a:r>
              <a:rPr lang="cs-CZ" sz="1100" dirty="0" smtClean="0"/>
              <a:t>?q=jedle+b%C4%9Blokor%C3%A1+%C5%A1i%C5%A1ka&amp;</a:t>
            </a:r>
            <a:r>
              <a:rPr lang="cs-CZ" sz="1100" dirty="0" err="1" smtClean="0"/>
              <a:t>hl</a:t>
            </a:r>
            <a:r>
              <a:rPr lang="cs-CZ" sz="1100" dirty="0" smtClean="0"/>
              <a:t>=</a:t>
            </a:r>
            <a:r>
              <a:rPr lang="cs-CZ" sz="1100" dirty="0" err="1" smtClean="0"/>
              <a:t>cs</a:t>
            </a:r>
            <a:r>
              <a:rPr lang="cs-CZ" sz="1100" dirty="0" smtClean="0"/>
              <a:t>&amp;</a:t>
            </a:r>
            <a:r>
              <a:rPr lang="cs-CZ" sz="1100" dirty="0" err="1" smtClean="0"/>
              <a:t>biw</a:t>
            </a:r>
            <a:r>
              <a:rPr lang="cs-CZ" sz="1100" dirty="0" smtClean="0"/>
              <a:t>=1366&amp;</a:t>
            </a:r>
            <a:r>
              <a:rPr lang="cs-CZ" sz="1100" dirty="0" err="1" smtClean="0"/>
              <a:t>bih</a:t>
            </a:r>
            <a:r>
              <a:rPr lang="cs-CZ" sz="1100" dirty="0" smtClean="0"/>
              <a:t>=566&amp;</a:t>
            </a:r>
            <a:r>
              <a:rPr lang="cs-CZ" sz="1100" dirty="0" err="1" smtClean="0"/>
              <a:t>tbm</a:t>
            </a:r>
            <a:r>
              <a:rPr lang="cs-CZ" sz="1100" dirty="0" smtClean="0"/>
              <a:t>=</a:t>
            </a:r>
            <a:r>
              <a:rPr lang="cs-CZ" sz="1100" dirty="0" err="1" smtClean="0"/>
              <a:t>isch</a:t>
            </a:r>
            <a:r>
              <a:rPr lang="cs-CZ" sz="1100" dirty="0" smtClean="0"/>
              <a:t>&amp;</a:t>
            </a:r>
            <a:r>
              <a:rPr lang="cs-CZ" sz="1100" dirty="0" err="1" smtClean="0"/>
              <a:t>tbnid</a:t>
            </a:r>
            <a:r>
              <a:rPr lang="cs-CZ" sz="1100" dirty="0" smtClean="0"/>
              <a:t>=VeXkGAcLy918KM:&amp;</a:t>
            </a:r>
            <a:r>
              <a:rPr lang="cs-CZ" sz="1100" dirty="0" err="1" smtClean="0"/>
              <a:t>imgrefurl</a:t>
            </a:r>
            <a:r>
              <a:rPr lang="cs-CZ" sz="1100" dirty="0" smtClean="0"/>
              <a:t>=http://leccos.</a:t>
            </a:r>
            <a:r>
              <a:rPr lang="cs-CZ" sz="1100" dirty="0" err="1" smtClean="0"/>
              <a:t>com</a:t>
            </a:r>
            <a:r>
              <a:rPr lang="cs-CZ" sz="1100" dirty="0" smtClean="0"/>
              <a:t>/index.</a:t>
            </a:r>
            <a:r>
              <a:rPr lang="cs-CZ" sz="1100" dirty="0" err="1" smtClean="0"/>
              <a:t>php</a:t>
            </a:r>
            <a:r>
              <a:rPr lang="cs-CZ" sz="1100" dirty="0" smtClean="0"/>
              <a:t>/</a:t>
            </a:r>
            <a:r>
              <a:rPr lang="cs-CZ" sz="1100" dirty="0" err="1" smtClean="0"/>
              <a:t>clanky</a:t>
            </a:r>
            <a:r>
              <a:rPr lang="cs-CZ" sz="1100" dirty="0" smtClean="0"/>
              <a:t>/jedle-1&amp;</a:t>
            </a:r>
            <a:r>
              <a:rPr lang="cs-CZ" sz="1100" dirty="0" err="1" smtClean="0"/>
              <a:t>docid</a:t>
            </a:r>
            <a:r>
              <a:rPr lang="cs-CZ" sz="1100" dirty="0" smtClean="0"/>
              <a:t>=_</a:t>
            </a:r>
            <a:r>
              <a:rPr lang="cs-CZ" sz="1100" dirty="0" err="1" smtClean="0"/>
              <a:t>GmHieApGqaAbM</a:t>
            </a:r>
            <a:r>
              <a:rPr lang="cs-CZ" sz="1100" dirty="0" smtClean="0"/>
              <a:t>&amp;</a:t>
            </a:r>
            <a:r>
              <a:rPr lang="cs-CZ" sz="1100" dirty="0" err="1" smtClean="0"/>
              <a:t>imgurl</a:t>
            </a:r>
            <a:r>
              <a:rPr lang="cs-CZ" sz="1100" dirty="0" smtClean="0"/>
              <a:t>=http://leccos.</a:t>
            </a:r>
            <a:r>
              <a:rPr lang="cs-CZ" sz="1100" dirty="0" err="1" smtClean="0"/>
              <a:t>com</a:t>
            </a:r>
            <a:r>
              <a:rPr lang="cs-CZ" sz="1100" dirty="0" smtClean="0"/>
              <a:t>/</a:t>
            </a:r>
            <a:r>
              <a:rPr lang="cs-CZ" sz="1100" dirty="0" err="1" smtClean="0"/>
              <a:t>pics</a:t>
            </a:r>
            <a:r>
              <a:rPr lang="cs-CZ" sz="1100" dirty="0" smtClean="0"/>
              <a:t>/pic/jedle.</a:t>
            </a:r>
            <a:r>
              <a:rPr lang="cs-CZ" sz="1100" dirty="0" err="1" smtClean="0"/>
              <a:t>jpg</a:t>
            </a:r>
            <a:r>
              <a:rPr lang="cs-CZ" sz="1100" dirty="0" smtClean="0"/>
              <a:t>&amp;w=315&amp;h=330&amp;</a:t>
            </a:r>
            <a:r>
              <a:rPr lang="cs-CZ" sz="1100" dirty="0" err="1" smtClean="0"/>
              <a:t>ei</a:t>
            </a:r>
            <a:r>
              <a:rPr lang="cs-CZ" sz="1100" dirty="0" smtClean="0"/>
              <a:t>=0zPsT_</a:t>
            </a:r>
            <a:r>
              <a:rPr lang="cs-CZ" sz="1100" dirty="0" err="1" smtClean="0"/>
              <a:t>XNBsSX</a:t>
            </a:r>
            <a:r>
              <a:rPr lang="cs-CZ" sz="1100" dirty="0" smtClean="0"/>
              <a:t>-</a:t>
            </a:r>
            <a:r>
              <a:rPr lang="cs-CZ" sz="1100" dirty="0" err="1" smtClean="0"/>
              <a:t>wbTtZDCBQ</a:t>
            </a:r>
            <a:r>
              <a:rPr lang="cs-CZ" sz="1100" dirty="0" smtClean="0"/>
              <a:t>&amp;zoom=1</a:t>
            </a:r>
          </a:p>
          <a:p>
            <a:endParaRPr lang="cs-CZ" sz="1100" dirty="0" smtClean="0"/>
          </a:p>
          <a:p>
            <a:r>
              <a:rPr lang="cs-CZ" sz="1100" dirty="0" smtClean="0"/>
              <a:t>http://www.</a:t>
            </a:r>
            <a:r>
              <a:rPr lang="cs-CZ" sz="1100" dirty="0" err="1" smtClean="0"/>
              <a:t>google.cz</a:t>
            </a:r>
            <a:r>
              <a:rPr lang="cs-CZ" sz="1100" dirty="0" smtClean="0"/>
              <a:t>/</a:t>
            </a:r>
            <a:r>
              <a:rPr lang="cs-CZ" sz="1100" dirty="0" err="1" smtClean="0"/>
              <a:t>imgres</a:t>
            </a:r>
            <a:r>
              <a:rPr lang="cs-CZ" sz="1100" dirty="0" smtClean="0"/>
              <a:t>?q=jedle+b%C4%9Blokor%C3%A1+jehlice&amp;</a:t>
            </a:r>
            <a:r>
              <a:rPr lang="cs-CZ" sz="1100" dirty="0" err="1" smtClean="0"/>
              <a:t>hl</a:t>
            </a:r>
            <a:r>
              <a:rPr lang="cs-CZ" sz="1100" dirty="0" smtClean="0"/>
              <a:t>=</a:t>
            </a:r>
            <a:r>
              <a:rPr lang="cs-CZ" sz="1100" dirty="0" err="1" smtClean="0"/>
              <a:t>cs</a:t>
            </a:r>
            <a:r>
              <a:rPr lang="cs-CZ" sz="1100" dirty="0" smtClean="0"/>
              <a:t>&amp;</a:t>
            </a:r>
            <a:r>
              <a:rPr lang="cs-CZ" sz="1100" dirty="0" err="1" smtClean="0"/>
              <a:t>sa</a:t>
            </a:r>
            <a:r>
              <a:rPr lang="cs-CZ" sz="1100" dirty="0" smtClean="0"/>
              <a:t>=X&amp;</a:t>
            </a:r>
            <a:r>
              <a:rPr lang="cs-CZ" sz="1100" dirty="0" err="1" smtClean="0"/>
              <a:t>qscrl</a:t>
            </a:r>
            <a:r>
              <a:rPr lang="cs-CZ" sz="1100" dirty="0" smtClean="0"/>
              <a:t>=1&amp;</a:t>
            </a:r>
            <a:r>
              <a:rPr lang="cs-CZ" sz="1100" dirty="0" err="1" smtClean="0"/>
              <a:t>nord</a:t>
            </a:r>
            <a:r>
              <a:rPr lang="cs-CZ" sz="1100" dirty="0" smtClean="0"/>
              <a:t>=1&amp;</a:t>
            </a:r>
            <a:r>
              <a:rPr lang="cs-CZ" sz="1100" dirty="0" err="1" smtClean="0"/>
              <a:t>rlz</a:t>
            </a:r>
            <a:r>
              <a:rPr lang="cs-CZ" sz="1100" dirty="0" smtClean="0"/>
              <a:t>=1T4SKPT_csCZ432CZ432&amp;</a:t>
            </a:r>
            <a:r>
              <a:rPr lang="cs-CZ" sz="1100" dirty="0" err="1" smtClean="0"/>
              <a:t>biw</a:t>
            </a:r>
            <a:r>
              <a:rPr lang="cs-CZ" sz="1100" dirty="0" smtClean="0"/>
              <a:t>=1366&amp;</a:t>
            </a:r>
            <a:r>
              <a:rPr lang="cs-CZ" sz="1100" dirty="0" err="1" smtClean="0"/>
              <a:t>bih</a:t>
            </a:r>
            <a:r>
              <a:rPr lang="cs-CZ" sz="1100" dirty="0" smtClean="0"/>
              <a:t>=566&amp;</a:t>
            </a:r>
            <a:r>
              <a:rPr lang="cs-CZ" sz="1100" dirty="0" err="1" smtClean="0"/>
              <a:t>tbm</a:t>
            </a:r>
            <a:r>
              <a:rPr lang="cs-CZ" sz="1100" dirty="0" smtClean="0"/>
              <a:t>=</a:t>
            </a:r>
            <a:r>
              <a:rPr lang="cs-CZ" sz="1100" dirty="0" err="1" smtClean="0"/>
              <a:t>isch</a:t>
            </a:r>
            <a:r>
              <a:rPr lang="cs-CZ" sz="1100" dirty="0" smtClean="0"/>
              <a:t>&amp;</a:t>
            </a:r>
            <a:r>
              <a:rPr lang="cs-CZ" sz="1100" dirty="0" err="1" smtClean="0"/>
              <a:t>prmd</a:t>
            </a:r>
            <a:r>
              <a:rPr lang="cs-CZ" sz="1100" dirty="0" smtClean="0"/>
              <a:t>=</a:t>
            </a:r>
            <a:r>
              <a:rPr lang="cs-CZ" sz="1100" dirty="0" err="1" smtClean="0"/>
              <a:t>imvns</a:t>
            </a:r>
            <a:r>
              <a:rPr lang="cs-CZ" sz="1100" dirty="0" smtClean="0"/>
              <a:t>&amp;</a:t>
            </a:r>
            <a:r>
              <a:rPr lang="cs-CZ" sz="1100" dirty="0" err="1" smtClean="0"/>
              <a:t>tbnid</a:t>
            </a:r>
            <a:r>
              <a:rPr lang="cs-CZ" sz="1100" dirty="0" smtClean="0"/>
              <a:t>=Gj466LURI--3KM:&amp;</a:t>
            </a:r>
            <a:r>
              <a:rPr lang="cs-CZ" sz="1100" dirty="0" err="1" smtClean="0"/>
              <a:t>imgrefurl</a:t>
            </a:r>
            <a:r>
              <a:rPr lang="cs-CZ" sz="1100" dirty="0" smtClean="0"/>
              <a:t>=http://www.</a:t>
            </a:r>
            <a:r>
              <a:rPr lang="cs-CZ" sz="1100" dirty="0" err="1" smtClean="0"/>
              <a:t>floracr.unas.cz</a:t>
            </a:r>
            <a:r>
              <a:rPr lang="cs-CZ" sz="1100" dirty="0" smtClean="0"/>
              <a:t>/</a:t>
            </a:r>
            <a:r>
              <a:rPr lang="cs-CZ" sz="1100" dirty="0" err="1" smtClean="0"/>
              <a:t>floraCR</a:t>
            </a:r>
            <a:r>
              <a:rPr lang="cs-CZ" sz="1100" dirty="0" smtClean="0"/>
              <a:t>/jedle.</a:t>
            </a:r>
            <a:r>
              <a:rPr lang="cs-CZ" sz="1100" dirty="0" err="1" smtClean="0"/>
              <a:t>htm</a:t>
            </a:r>
            <a:r>
              <a:rPr lang="cs-CZ" sz="1100" dirty="0" smtClean="0"/>
              <a:t>&amp;</a:t>
            </a:r>
            <a:r>
              <a:rPr lang="cs-CZ" sz="1100" dirty="0" err="1" smtClean="0"/>
              <a:t>docid</a:t>
            </a:r>
            <a:r>
              <a:rPr lang="cs-CZ" sz="1100" dirty="0" smtClean="0"/>
              <a:t>=URcgyA4bI_1dOM&amp;</a:t>
            </a:r>
            <a:r>
              <a:rPr lang="cs-CZ" sz="1100" dirty="0" err="1" smtClean="0"/>
              <a:t>imgurl</a:t>
            </a:r>
            <a:r>
              <a:rPr lang="cs-CZ" sz="1100" dirty="0" smtClean="0"/>
              <a:t>=http://www.</a:t>
            </a:r>
            <a:r>
              <a:rPr lang="cs-CZ" sz="1100" dirty="0" err="1" smtClean="0"/>
              <a:t>floracr.unas.cz</a:t>
            </a:r>
            <a:r>
              <a:rPr lang="cs-CZ" sz="1100" dirty="0" smtClean="0"/>
              <a:t>/</a:t>
            </a:r>
            <a:r>
              <a:rPr lang="cs-CZ" sz="1100" dirty="0" err="1" smtClean="0"/>
              <a:t>floraCR</a:t>
            </a:r>
            <a:r>
              <a:rPr lang="cs-CZ" sz="1100" dirty="0" smtClean="0"/>
              <a:t>/jedle_soubory/image024.jpg&amp;w=221&amp;h=376&amp;</a:t>
            </a:r>
            <a:r>
              <a:rPr lang="cs-CZ" sz="1100" dirty="0" err="1" smtClean="0"/>
              <a:t>ei</a:t>
            </a:r>
            <a:r>
              <a:rPr lang="cs-CZ" sz="1100" dirty="0" smtClean="0"/>
              <a:t>=GzTsT7q6DarS4QST3e2WBQ&amp;zoom=1&amp;</a:t>
            </a:r>
            <a:r>
              <a:rPr lang="cs-CZ" sz="1100" dirty="0" err="1" smtClean="0"/>
              <a:t>iact</a:t>
            </a:r>
            <a:r>
              <a:rPr lang="cs-CZ" sz="1100" dirty="0" smtClean="0"/>
              <a:t>=</a:t>
            </a:r>
            <a:r>
              <a:rPr lang="cs-CZ" sz="1100" dirty="0" err="1" smtClean="0"/>
              <a:t>hc</a:t>
            </a:r>
            <a:r>
              <a:rPr lang="cs-CZ" sz="1100" dirty="0" smtClean="0"/>
              <a:t>&amp;</a:t>
            </a:r>
            <a:r>
              <a:rPr lang="cs-CZ" sz="1100" dirty="0" err="1" smtClean="0"/>
              <a:t>vpx</a:t>
            </a:r>
            <a:r>
              <a:rPr lang="cs-CZ" sz="1100" dirty="0" smtClean="0"/>
              <a:t>=261&amp;</a:t>
            </a:r>
            <a:r>
              <a:rPr lang="cs-CZ" sz="1100" dirty="0" err="1" smtClean="0"/>
              <a:t>vpy</a:t>
            </a:r>
            <a:r>
              <a:rPr lang="cs-CZ" sz="1100" dirty="0" smtClean="0"/>
              <a:t>=87&amp;dur=433&amp;</a:t>
            </a:r>
            <a:r>
              <a:rPr lang="cs-CZ" sz="1100" dirty="0" err="1" smtClean="0"/>
              <a:t>hovh</a:t>
            </a:r>
            <a:r>
              <a:rPr lang="cs-CZ" sz="1100" dirty="0" smtClean="0"/>
              <a:t>=293&amp;</a:t>
            </a:r>
            <a:r>
              <a:rPr lang="cs-CZ" sz="1100" dirty="0" err="1" smtClean="0"/>
              <a:t>hovw</a:t>
            </a:r>
            <a:r>
              <a:rPr lang="cs-CZ" sz="1100" dirty="0" smtClean="0"/>
              <a:t>=172&amp;</a:t>
            </a:r>
            <a:r>
              <a:rPr lang="cs-CZ" sz="1100" dirty="0" err="1" smtClean="0"/>
              <a:t>tx</a:t>
            </a:r>
            <a:r>
              <a:rPr lang="cs-CZ" sz="1100" dirty="0" smtClean="0"/>
              <a:t>=115&amp;ty=152&amp;</a:t>
            </a:r>
            <a:r>
              <a:rPr lang="cs-CZ" sz="1100" dirty="0" err="1" smtClean="0"/>
              <a:t>sig</a:t>
            </a:r>
            <a:r>
              <a:rPr lang="cs-CZ" sz="1100" dirty="0" smtClean="0"/>
              <a:t>=114533215659036885712&amp;</a:t>
            </a:r>
            <a:r>
              <a:rPr lang="cs-CZ" sz="1100" dirty="0" err="1" smtClean="0"/>
              <a:t>page</a:t>
            </a:r>
            <a:r>
              <a:rPr lang="cs-CZ" sz="1100" dirty="0" smtClean="0"/>
              <a:t>=1&amp;</a:t>
            </a:r>
            <a:r>
              <a:rPr lang="cs-CZ" sz="1100" dirty="0" err="1" smtClean="0"/>
              <a:t>tbnh</a:t>
            </a:r>
            <a:r>
              <a:rPr lang="cs-CZ" sz="1100" dirty="0" smtClean="0"/>
              <a:t>=113&amp;</a:t>
            </a:r>
            <a:r>
              <a:rPr lang="cs-CZ" sz="1100" dirty="0" err="1" smtClean="0"/>
              <a:t>tbnw</a:t>
            </a:r>
            <a:r>
              <a:rPr lang="cs-CZ" sz="1100" dirty="0" smtClean="0"/>
              <a:t>=71&amp;start=0&amp;</a:t>
            </a:r>
            <a:r>
              <a:rPr lang="cs-CZ" sz="1100" dirty="0" err="1" smtClean="0"/>
              <a:t>ndsp</a:t>
            </a:r>
            <a:r>
              <a:rPr lang="cs-CZ" sz="1100" dirty="0" smtClean="0"/>
              <a:t>=25&amp;</a:t>
            </a:r>
            <a:r>
              <a:rPr lang="cs-CZ" sz="1100" dirty="0" err="1" smtClean="0"/>
              <a:t>ved</a:t>
            </a:r>
            <a:r>
              <a:rPr lang="cs-CZ" sz="1100" dirty="0" smtClean="0"/>
              <a:t>=1t:429,r:1,s:0,i:75</a:t>
            </a:r>
          </a:p>
          <a:p>
            <a:endParaRPr lang="cs-CZ" sz="1100" dirty="0" smtClean="0"/>
          </a:p>
          <a:p>
            <a:endParaRPr lang="cs-CZ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Nadpis 1"/>
          <p:cNvSpPr>
            <a:spLocks noGrp="1"/>
          </p:cNvSpPr>
          <p:nvPr>
            <p:ph type="ctrTitle"/>
          </p:nvPr>
        </p:nvSpPr>
        <p:spPr>
          <a:xfrm>
            <a:off x="539750" y="549275"/>
            <a:ext cx="7772400" cy="1008063"/>
          </a:xfrm>
        </p:spPr>
        <p:txBody>
          <a:bodyPr/>
          <a:lstStyle/>
          <a:p>
            <a:r>
              <a:rPr lang="cs-CZ" sz="2000" smtClean="0"/>
              <a:t>Základní</a:t>
            </a:r>
            <a:r>
              <a:rPr lang="cs-CZ" smtClean="0"/>
              <a:t> </a:t>
            </a:r>
            <a:r>
              <a:rPr lang="cs-CZ" sz="2000" smtClean="0"/>
              <a:t>údaje o DUM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6013" y="1557338"/>
            <a:ext cx="6551612" cy="4464050"/>
          </a:xfrm>
        </p:spPr>
        <p:txBody>
          <a:bodyPr rtlCol="0">
            <a:normAutofit fontScale="85000" lnSpcReduction="10000"/>
          </a:bodyPr>
          <a:lstStyle/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</a:rPr>
              <a:t>Autor DUM: </a:t>
            </a:r>
            <a:r>
              <a:rPr lang="cs-CZ" sz="2200" dirty="0" smtClean="0">
                <a:solidFill>
                  <a:schemeClr val="tx1"/>
                </a:solidFill>
              </a:rPr>
              <a:t>Miloslava Bucharová, </a:t>
            </a:r>
            <a:r>
              <a:rPr lang="cs-CZ" sz="2200" dirty="0">
                <a:solidFill>
                  <a:schemeClr val="tx1"/>
                </a:solidFill>
              </a:rPr>
              <a:t>Základní škola a Mateřská škola Jivina, Jivina 9 294 14</a:t>
            </a: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Období vytvoření DUM: 1. a 2. pololetí </a:t>
            </a:r>
            <a:r>
              <a:rPr lang="cs-CZ" sz="2200" dirty="0" err="1">
                <a:solidFill>
                  <a:schemeClr val="tx1"/>
                </a:solidFill>
                <a:cs typeface="Times New Roman" pitchFamily="18" charset="0"/>
              </a:rPr>
              <a:t>šk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. roku 2010/2011</a:t>
            </a: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Ročník: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čtvrtý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oblast: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Člověk a jeho svět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Vzdělávací obor: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Přírodověda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Tematický okruh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: Lesní stromy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Téma: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Jedle bělokorá</a:t>
            </a:r>
            <a:endParaRPr lang="cs-CZ" sz="2200" dirty="0">
              <a:solidFill>
                <a:schemeClr val="tx1"/>
              </a:solidFill>
              <a:cs typeface="Times New Roman" pitchFamily="18" charset="0"/>
            </a:endParaRP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DUM byl vytvořen jako doprovodný materiál pro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prezentaci a procvičování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v předmětu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přírodověda ve čtvrtém ročníku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ZŠ. Je určen k prezentaci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  pomocí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datového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projektoru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nebo předvedení na monitorech žáků. </a:t>
            </a:r>
          </a:p>
          <a:p>
            <a:pPr marL="365760" indent="-256032" algn="l" fontAlgn="auto"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SzPct val="65000"/>
              <a:buFont typeface="Arial" pitchFamily="34" charset="0"/>
              <a:buChar char="•"/>
              <a:defRPr/>
            </a:pP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Lze ho využít i pro procvičování do žákovských sešitů , stejně tak ho lze zaslat mailem žákům, kteří v době procvičování </a:t>
            </a:r>
            <a:r>
              <a:rPr lang="cs-CZ" sz="2200" dirty="0" smtClean="0">
                <a:solidFill>
                  <a:schemeClr val="tx1"/>
                </a:solidFill>
                <a:cs typeface="Times New Roman" pitchFamily="18" charset="0"/>
              </a:rPr>
              <a:t>učiva </a:t>
            </a:r>
            <a:r>
              <a:rPr lang="cs-CZ" sz="2200" dirty="0">
                <a:solidFill>
                  <a:schemeClr val="tx1"/>
                </a:solidFill>
                <a:cs typeface="Times New Roman" pitchFamily="18" charset="0"/>
              </a:rPr>
              <a:t>chyběli.</a:t>
            </a:r>
          </a:p>
          <a:p>
            <a:pPr marL="365125" indent="-255588" algn="l" eaLnBrk="0" hangingPunct="0">
              <a:spcBef>
                <a:spcPts val="400"/>
              </a:spcBef>
              <a:buClr>
                <a:schemeClr val="accent1"/>
              </a:buClr>
              <a:buSzPct val="65000"/>
              <a:buFont typeface="Wingdings 3" pitchFamily="18" charset="2"/>
              <a:buChar char=""/>
              <a:defRPr/>
            </a:pPr>
            <a:endParaRPr lang="cs-CZ" sz="4800" dirty="0">
              <a:solidFill>
                <a:schemeClr val="tx1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Arial"/>
      </a:majorFont>
      <a:minorFont>
        <a:latin typeface="Arial"/>
        <a:ea typeface=""/>
        <a:cs typeface="Arial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</TotalTime>
  <Words>264</Words>
  <Application>Microsoft Office PowerPoint</Application>
  <PresentationFormat>Předvádění na obrazovce (4:3)</PresentationFormat>
  <Paragraphs>37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3</vt:i4>
      </vt:variant>
      <vt:variant>
        <vt:lpstr>Nadpisy snímků</vt:lpstr>
      </vt:variant>
      <vt:variant>
        <vt:i4>10</vt:i4>
      </vt:variant>
    </vt:vector>
  </HeadingPairs>
  <TitlesOfParts>
    <vt:vector size="19" baseType="lpstr">
      <vt:lpstr>Arial</vt:lpstr>
      <vt:lpstr>Calibri</vt:lpstr>
      <vt:lpstr>Verdana</vt:lpstr>
      <vt:lpstr>Wingdings</vt:lpstr>
      <vt:lpstr>Times New Roman</vt:lpstr>
      <vt:lpstr>Wingdings 3</vt:lpstr>
      <vt:lpstr>Výchozí návrh</vt:lpstr>
      <vt:lpstr>Motiv systému Office</vt:lpstr>
      <vt:lpstr>1_Motiv systému Office</vt:lpstr>
      <vt:lpstr>Snímek 1</vt:lpstr>
      <vt:lpstr>jedle bělokorá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Základní údaje o DUM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jedle bělokorá</dc:title>
  <dc:creator>user</dc:creator>
  <cp:lastModifiedBy>expert</cp:lastModifiedBy>
  <cp:revision>7</cp:revision>
  <dcterms:created xsi:type="dcterms:W3CDTF">2010-12-31T10:13:24Z</dcterms:created>
  <dcterms:modified xsi:type="dcterms:W3CDTF">2012-06-28T10:39:10Z</dcterms:modified>
</cp:coreProperties>
</file>