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3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99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9519D0-CF52-43A2-B72A-FE7C99469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5E1CE-5088-4D1A-ABB6-9AC36EFCB8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BA5D8F-AA56-41AC-9C9D-CABEA49B3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2152FA-5D56-4642-B287-0493EEC58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9767C-1B66-49F2-ACB3-5906071B2A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045C2E-DC1F-4FBC-AA3D-C1C960A2E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3003CD-7A9E-4216-873C-2D2F1675B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6A6254-468B-4630-8856-C3A3D0CC24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98658-7510-4E74-A6B5-47B655EB75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7FF1CD-8837-440D-A393-850A7346EF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77AD23-44F1-4E2C-8AE3-C8AB08F814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CF5A1E5-B1CF-424B-A8B4-395DED047E7A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9DFC3EF-BA03-495B-A3D9-89DCF79480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FAA5342-4618-4793-97F5-E7E1878A2B57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13E1FC8-46E2-4A68-81A3-93EB4325DD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8B56EA2-F9C8-4359-9A56-058F470BE57A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2EA7A77-75F3-45C4-B0AC-646525773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52D2EC9-55E1-4865-AEFB-09DE2D6DBD67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F9F086E-168D-4C53-895D-E31516B56D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A791B1A-D157-430B-BCDB-087B8F6526B2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3D59AA-47AA-406B-A190-BDFECA05D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ED36510-5ECB-4F47-A451-F30CC90F0554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12C97D8-64D3-46D7-A4BF-D9E2F24C56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4504CAF-A637-48D0-A3A2-FAA11D9D2FC7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FD08E77-677D-492C-B8CF-279DE0045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1CCDAB6-2DD0-413C-B33A-FC1E15C5989A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34B55E5-492A-44A8-8251-C3768BD5E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706E4CA-BE03-4943-BA58-399CA8E77AE0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A5C246-672A-41A6-9D47-1FA3F70AB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A0D86D1-F193-43E1-A4F8-FFE3F89D4D58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33DFA0B-159F-420C-89A7-92F47C6D6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968C156-9A0D-4D5A-A3B2-D1186F651C76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B8762C7-F439-48B2-9DE0-FD624671E2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17CDA0E-A5FD-49BB-9E7C-A17BAA36187C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6F2CD52-6D54-4D4C-9CDD-18BB912E3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B22EE7D-24D6-4A79-AA30-9C1DAC5200EF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3B25AD5-DEE6-4E90-90EC-52A40024CC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98E01B2-F2C6-42F0-AFB1-398984082823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0FA915B-3258-43A9-A1AA-377CE2DEC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4F1E6B7-6129-4E0C-AD8E-7224310DAD92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EFEFF15-6F37-4351-AD85-C5A86C7D10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070634-59AE-41A0-AC1D-BEDB72DB89CB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5353D7B-F1FF-4950-A824-3D4C19F749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8177E21-A523-4273-AF3C-1417642D1AC0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C9A17FA-51A5-4882-9C62-6081FA5D6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8760E05-CF97-49CE-94FC-EC4ECC371A57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E7B359F-4733-4AC4-9143-48F9A7251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C753EC6-4983-451B-9C1F-EA166A27C7E0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66FAAF3-63CD-4B43-82EE-D441D0811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162D3E0-DEE0-4DC4-BD88-445A8AD874F2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C1BB5CB-6914-4AAE-AB19-710FDB4A19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C3E13CD-A80E-4364-949A-307D2DFBEF96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971EE40-AF34-4D63-858D-2995900DF5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2FE466-B57F-4BB6-8BCB-48136383B5DE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8D1636A-BA9B-4A1F-B5B9-B6EA1D9FED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FF99"/>
            </a:gs>
            <a:gs pos="100000">
              <a:srgbClr val="FFFFFF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BD8979E-9C67-4C66-969E-2511B667EC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81BE6FB4-46E7-40A0-AB40-2743893883EF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B6A44B05-D270-4194-845C-00B95107CB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FBB34209-D960-45E5-847F-4F31232AF2D5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41092C9-5475-47FB-8CBD-068E07BE1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,s:0,i:72" TargetMode="External"/><Relationship Id="rId2" Type="http://schemas.openxmlformats.org/officeDocument/2006/relationships/hyperlink" Target="ved=1t:429,r:11,s:12,i:170" TargetMode="Externa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808413"/>
            <a:ext cx="7854950" cy="1806575"/>
          </a:xfrm>
        </p:spPr>
        <p:txBody>
          <a:bodyPr lIns="0" rIns="18288"/>
          <a:lstStyle/>
          <a:p>
            <a:pPr marL="0" indent="0" algn="ctr" eaLnBrk="1" hangingPunct="1">
              <a:buFontTx/>
              <a:buNone/>
            </a:pPr>
            <a:r>
              <a:rPr lang="cs-CZ" sz="2800" smtClean="0"/>
              <a:t>VY_32_INOVACE_17- Dub letní</a:t>
            </a:r>
          </a:p>
          <a:p>
            <a:pPr marL="0" indent="0" algn="ctr" eaLnBrk="1" hangingPunct="1">
              <a:buFontTx/>
              <a:buNone/>
            </a:pPr>
            <a:r>
              <a:rPr lang="cs-CZ" sz="2800" smtClean="0"/>
              <a:t>Přírodověda  - 4.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smtClean="0"/>
              <a:t>Miloslava Bucharová, Základní škola a Mateřská škola Jivina</a:t>
            </a:r>
          </a:p>
          <a:p>
            <a:pPr marL="0" indent="0" algn="ctr" eaLnBrk="1" hangingPunct="1">
              <a:buFontTx/>
              <a:buNone/>
            </a:pPr>
            <a:r>
              <a:rPr lang="cs-CZ" sz="180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smtClean="0"/>
              <a:t>OP VK oblast podpory 1.4 s názvem Zlepšení podmínek pro vzdělávání na základních školách</a:t>
            </a:r>
            <a:endParaRPr lang="cs-CZ" sz="1800" smtClean="0"/>
          </a:p>
        </p:txBody>
      </p:sp>
      <p:pic>
        <p:nvPicPr>
          <p:cNvPr id="26627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33375"/>
            <a:ext cx="7772400" cy="1470025"/>
          </a:xfrm>
        </p:spPr>
        <p:txBody>
          <a:bodyPr/>
          <a:lstStyle/>
          <a:p>
            <a:pPr eaLnBrk="1" hangingPunct="1"/>
            <a:r>
              <a:rPr lang="cs-CZ" sz="6000" smtClean="0">
                <a:latin typeface="Verdana" pitchFamily="34" charset="0"/>
              </a:rPr>
              <a:t>dub letní</a:t>
            </a:r>
          </a:p>
        </p:txBody>
      </p:sp>
      <p:pic>
        <p:nvPicPr>
          <p:cNvPr id="27651" name="Picture 7" descr="que_ro_c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773238"/>
            <a:ext cx="3629025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3600" smtClean="0">
                <a:latin typeface="Verdana" pitchFamily="34" charset="0"/>
              </a:rPr>
              <a:t>opadavý listnatý strom s laločnatými listy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3600" smtClean="0">
                <a:latin typeface="Verdana" pitchFamily="34" charset="0"/>
              </a:rPr>
              <a:t>roste hlavně v teplejších oblastech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3600" smtClean="0">
                <a:latin typeface="Verdana" pitchFamily="34" charset="0"/>
              </a:rPr>
              <a:t>staré duby mají mohutné kmeny a rozvětvené koruny</a:t>
            </a:r>
          </a:p>
          <a:p>
            <a:pPr eaLnBrk="1" hangingPunct="1">
              <a:buFont typeface="Wingdings" pitchFamily="2" charset="2"/>
              <a:buNone/>
            </a:pPr>
            <a:endParaRPr lang="cs-CZ" sz="3600" smtClean="0">
              <a:latin typeface="Verdana" pitchFamily="34" charset="0"/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mtClean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4000" smtClean="0">
                <a:latin typeface="Verdana" pitchFamily="34" charset="0"/>
              </a:rPr>
              <a:t>Jak říkáme lesu, ve kterém rostou jen duby?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4000" smtClean="0">
                <a:latin typeface="Verdana" pitchFamily="34" charset="0"/>
              </a:rPr>
              <a:t>  Doubrava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květy dozrávají v plody-žaludy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žaludy jsou uloženy v číšce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žaludy se živí lesní zvířata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mtClean="0">
              <a:latin typeface="Verdana" pitchFamily="34" charset="0"/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mtClean="0"/>
          </a:p>
        </p:txBody>
      </p:sp>
      <p:pic>
        <p:nvPicPr>
          <p:cNvPr id="30723" name="Picture 5" descr="zalud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565400"/>
            <a:ext cx="5545137" cy="387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5" descr="dub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620713"/>
            <a:ext cx="17907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Picture 7" descr="dub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333375"/>
            <a:ext cx="17907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9" descr="dub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333375"/>
            <a:ext cx="17907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Picture 12" descr="dub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613" y="2420938"/>
            <a:ext cx="17907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0" name="Picture 14" descr="dub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2420938"/>
            <a:ext cx="17907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1" name="Text Box 15"/>
          <p:cNvSpPr txBox="1">
            <a:spLocks noChangeArrowheads="1"/>
          </p:cNvSpPr>
          <p:nvPr/>
        </p:nvSpPr>
        <p:spPr bwMode="auto">
          <a:xfrm>
            <a:off x="2195513" y="4941888"/>
            <a:ext cx="50403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>
                <a:latin typeface="Verdana" pitchFamily="34" charset="0"/>
              </a:rPr>
              <a:t>Listy dubu letního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5" descr="dub-letni-kremela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1196975"/>
            <a:ext cx="4319587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1" name="Text Box 6"/>
          <p:cNvSpPr txBox="1">
            <a:spLocks noChangeArrowheads="1"/>
          </p:cNvSpPr>
          <p:nvPr/>
        </p:nvSpPr>
        <p:spPr bwMode="auto">
          <a:xfrm>
            <a:off x="2484438" y="5589588"/>
            <a:ext cx="38893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>
                <a:latin typeface="Verdana" pitchFamily="34" charset="0"/>
              </a:rPr>
              <a:t>kůra dubu letního</a:t>
            </a:r>
          </a:p>
        </p:txBody>
      </p:sp>
      <p:sp>
        <p:nvSpPr>
          <p:cNvPr id="7179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323850" y="333375"/>
            <a:ext cx="82296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kůra je hluboce vrásčitá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4000" smtClean="0">
                <a:latin typeface="Verdana" pitchFamily="34" charset="0"/>
              </a:rPr>
              <a:t>dub letní roste pomalu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smtClean="0">
                <a:latin typeface="Verdana" pitchFamily="34" charset="0"/>
              </a:rPr>
              <a:t>má tvrdé a odolné dřevo, které je odolné před vlhkem a vodou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smtClean="0">
                <a:latin typeface="Verdana" pitchFamily="34" charset="0"/>
              </a:rPr>
              <a:t>z bukového dřeva se vyrábí-pražce, nábytek, vodní stavby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4000" smtClean="0">
              <a:latin typeface="Verdana" pitchFamily="34" charset="0"/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mtClean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Nadpis 1"/>
          <p:cNvSpPr>
            <a:spLocks noGrp="1"/>
          </p:cNvSpPr>
          <p:nvPr>
            <p:ph type="ctrTitle"/>
          </p:nvPr>
        </p:nvSpPr>
        <p:spPr>
          <a:xfrm>
            <a:off x="539750" y="549275"/>
            <a:ext cx="7772400" cy="1008063"/>
          </a:xfrm>
        </p:spPr>
        <p:txBody>
          <a:bodyPr/>
          <a:lstStyle/>
          <a:p>
            <a:r>
              <a:rPr lang="cs-CZ" sz="2000" smtClean="0"/>
              <a:t>Základní</a:t>
            </a:r>
            <a:r>
              <a:rPr lang="cs-CZ" smtClean="0"/>
              <a:t> </a:t>
            </a:r>
            <a:r>
              <a:rPr lang="cs-CZ" sz="2000" smtClean="0"/>
              <a:t>údaje o DUM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6013" y="1557338"/>
            <a:ext cx="6551612" cy="4464050"/>
          </a:xfrm>
        </p:spPr>
        <p:txBody>
          <a:bodyPr rtlCol="0">
            <a:normAutofit fontScale="85000" lnSpcReduction="10000"/>
          </a:bodyPr>
          <a:lstStyle/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Přírodověda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Lesní stromy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Dub letní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přírodověda ve čtvrtém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indent="-255588" algn="l" eaLnBrk="0" hangingPunct="0">
              <a:spcBef>
                <a:spcPts val="400"/>
              </a:spcBef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550" y="692150"/>
            <a:ext cx="5616575" cy="36988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Použité zdroje:</a:t>
            </a:r>
            <a:endParaRPr lang="cs-CZ" dirty="0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35843" name="Obdélník 2"/>
          <p:cNvSpPr>
            <a:spLocks noChangeArrowheads="1"/>
          </p:cNvSpPr>
          <p:nvPr/>
        </p:nvSpPr>
        <p:spPr bwMode="auto">
          <a:xfrm>
            <a:off x="468313" y="1844675"/>
            <a:ext cx="73437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65125" indent="-255588">
              <a:spcBef>
                <a:spcPts val="400"/>
              </a:spcBef>
              <a:buClr>
                <a:srgbClr val="4F81BD"/>
              </a:buClr>
              <a:buSzPct val="65000"/>
              <a:buFont typeface="Arial" charset="0"/>
              <a:buChar char="•"/>
            </a:pPr>
            <a:r>
              <a:rPr lang="cs-CZ" sz="20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Texty vlastní</a:t>
            </a:r>
          </a:p>
        </p:txBody>
      </p:sp>
      <p:sp>
        <p:nvSpPr>
          <p:cNvPr id="35844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55650" y="6165850"/>
            <a:ext cx="7848600" cy="5556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mtClean="0">
                <a:solidFill>
                  <a:srgbClr val="898989"/>
                </a:solidFill>
              </a:rPr>
              <a:t>Vytvořeno v rámci v projektu „EU peníze školám“ </a:t>
            </a:r>
          </a:p>
          <a:p>
            <a:r>
              <a:rPr lang="cs-CZ" b="1" smtClean="0">
                <a:solidFill>
                  <a:srgbClr val="898989"/>
                </a:solidFill>
              </a:rPr>
              <a:t>OP VK oblast podpory 1.4 s názvem Zlepšení podmínek pro vzdělávání na základních školách</a:t>
            </a:r>
            <a:r>
              <a:rPr lang="cs-CZ" smtClean="0">
                <a:solidFill>
                  <a:srgbClr val="898989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492375"/>
            <a:ext cx="698482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http://www.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google.cz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imgres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?q=dub+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letn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%C3%AD&amp;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num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=10&amp;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hl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cs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sa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=X&amp;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biw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=1366&amp;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bih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=566&amp;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tbm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isch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tbnid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=w2kgIy9iIDrtEM:&amp;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imgrefurl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=http://www.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kct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-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tabor.cz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gymta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ChranenaUzemiCR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Taborsko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OstrovMarketa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/index.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htm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docid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=0gk06NWKPBcOfM&amp;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imgurl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=http://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www.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kct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-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tabor.cz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gymta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ChranenaUzemiCR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Taborsko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OstrovMarketa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img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/DubLetni4.jpg&amp;w=449&amp;h=599&amp;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ei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=4U_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sT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-79NomX-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wa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-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jpXaBQ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&amp;zoom=1&amp;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iact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hc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vpx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=865&amp;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vpy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=170&amp;dur=86&amp;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hovh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=259&amp;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hovw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=194&amp;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tx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=115&amp;ty=75&amp;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sig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=114533215659036885712&amp;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page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=2&amp;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tbnh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=175&amp;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tbnw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=124&amp;start=12&amp;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ndsp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=19&amp;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  <a:hlinkClick r:id="rId2" action="ppaction://hlinkfile"/>
              </a:rPr>
              <a:t>ved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  <a:hlinkClick r:id="rId2" action="ppaction://hlinkfile"/>
              </a:rPr>
              <a:t>=1t:429,r:11,s:12,i:170</a:t>
            </a:r>
            <a:endParaRPr lang="cs-CZ" sz="1000" dirty="0" smtClean="0">
              <a:solidFill>
                <a:prstClr val="black"/>
              </a:solidFill>
              <a:latin typeface="Calibri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" dirty="0" smtClean="0">
              <a:solidFill>
                <a:prstClr val="black"/>
              </a:solidFill>
              <a:latin typeface="Calibri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" dirty="0">
              <a:solidFill>
                <a:prstClr val="black"/>
              </a:solidFill>
              <a:latin typeface="Calibri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http://www.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google.cz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imgres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?q=%C5%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BEaludy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hl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cs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qscrl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nord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rlz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=1T4SKPT_csCZ432CZ432&amp;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biw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=1366&amp;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bih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=566&amp;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tbm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isch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tbnid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=3PilG8MZJYSefM:&amp;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imgrefurl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=http://fispa.hustej.net/page.php%3F169&amp;docid=c8FXyeEvoMFk5M&amp;imgurl=http://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fispa.hustej.net/gify/zaludy.jpg&amp;w=500&amp;h=349&amp;ei=eVDsT8uNFoik-gb0m9HgBQ&amp;zoom=1&amp;iact=hc&amp;vpx=248&amp;vpy=139&amp;dur=509&amp;hovh=187&amp;hovw=269&amp;tx=148&amp;ty=80&amp;sig=114533215659036885712&amp;page=1&amp;tbnh=110&amp;tbnw=155&amp;start=0&amp;ndsp=22&amp;ved=1t:429,r:1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  <a:hlinkClick r:id="rId3" action="ppaction://hlinkfile"/>
              </a:rPr>
              <a:t>,s:0,i:72</a:t>
            </a:r>
            <a:endParaRPr lang="cs-CZ" sz="1000" dirty="0" smtClean="0">
              <a:solidFill>
                <a:prstClr val="black"/>
              </a:solidFill>
              <a:latin typeface="Calibri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" dirty="0">
              <a:solidFill>
                <a:prstClr val="black"/>
              </a:solidFill>
              <a:latin typeface="Calibri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http://www.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google.cz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imgres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?q=dub+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letn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%C3%AD+list&amp;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hl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cs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sa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=X&amp;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qscrl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nord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rlz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=1T4SKPT_csCZ432CZ432&amp;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biw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=1366&amp;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bih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=566&amp;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tbm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isch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prmd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imvns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tbnid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=Pj5qUb4rhQZuQM:&amp;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imgrefurl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=http://www.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brutus.cz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/200308.htm&amp;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docid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=baC5HaokZHMb6M&amp;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imgurl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=http://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www.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brutus.cz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pict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/kronika/dub001.jpg&amp;w=188&amp;h=200&amp;</a:t>
            </a:r>
            <a:r>
              <a:rPr lang="cs-CZ" sz="1000" dirty="0" err="1" smtClean="0">
                <a:solidFill>
                  <a:prstClr val="black"/>
                </a:solidFill>
                <a:latin typeface="Calibri"/>
                <a:cs typeface="+mn-cs"/>
              </a:rPr>
              <a:t>ei</a:t>
            </a:r>
            <a:r>
              <a:rPr lang="cs-CZ" sz="1000" dirty="0" smtClean="0">
                <a:solidFill>
                  <a:prstClr val="black"/>
                </a:solidFill>
                <a:latin typeface="Calibri"/>
                <a:cs typeface="+mn-cs"/>
              </a:rPr>
              <a:t>=s1DsT730K4_1-gbRh7XzBg&amp;zoom=1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" dirty="0">
              <a:solidFill>
                <a:prstClr val="black"/>
              </a:solidFill>
              <a:latin typeface="Calibri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http://www.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google.cz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imgres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?q=dub+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letn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%C3%AD+k%C5%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AFra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hl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cs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sa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=X&amp;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qscrl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nord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rlz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=1T4SKPT_csCZ432CZ432&amp;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biw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=1366&amp;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bih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=566&amp;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tbm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isch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prmd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imvns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tbnid</a:t>
            </a:r>
            <a:r>
              <a:rPr lang="cs-CZ" sz="1000" dirty="0">
                <a:solidFill>
                  <a:prstClr val="black"/>
                </a:solidFill>
                <a:latin typeface="Calibri"/>
                <a:cs typeface="+mn-cs"/>
              </a:rPr>
              <a:t>=kEUhcy9bnxkAdM:&amp;</a:t>
            </a:r>
            <a:r>
              <a:rPr lang="cs-CZ" sz="1000" dirty="0" err="1">
                <a:solidFill>
                  <a:prstClr val="black"/>
                </a:solidFill>
                <a:latin typeface="Calibri"/>
                <a:cs typeface="+mn-cs"/>
              </a:rPr>
              <a:t>imgrefurl</a:t>
            </a:r>
            <a:r>
              <a:rPr lang="cs-CZ" sz="1000">
                <a:solidFill>
                  <a:prstClr val="black"/>
                </a:solidFill>
                <a:latin typeface="Calibri"/>
                <a:cs typeface="+mn-cs"/>
              </a:rPr>
              <a:t>=http://parkrena.cz/projekt-rostliny-dubohabriny.php&amp;docid=G1k0DWd4PrJ3nM&amp;imgurl=http://parkrena.cz/images/obnova-rostliny/dub-letni-kremelak.jpg&amp;w=220&amp;h=220&amp;ei=7FDsT8KhAc6q-AaGvc3UBQ&amp;zoom=1&amp;iact=hc&amp;vpx=264&amp;vpy=144&amp;dur=808&amp;hovh=176&amp;hovw=176&amp;tx=84&amp;ty=92&amp;sig=114533215659036885712&amp;page=1&amp;tbnh=110&amp;tbnw=110&amp;start=0&amp;ndsp=25&amp;ved=1t:429,r:1,s:0,i:75</a:t>
            </a:r>
            <a:endParaRPr lang="cs-CZ" sz="1000" dirty="0" smtClean="0">
              <a:solidFill>
                <a:prstClr val="black"/>
              </a:solidFill>
              <a:latin typeface="Calibri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" dirty="0">
              <a:solidFill>
                <a:prstClr val="black"/>
              </a:solidFill>
              <a:latin typeface="Calibri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" dirty="0">
              <a:solidFill>
                <a:prstClr val="black"/>
              </a:solidFill>
              <a:latin typeface="Calibri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" dirty="0">
              <a:solidFill>
                <a:prstClr val="black"/>
              </a:solidFill>
              <a:latin typeface="Calibri"/>
              <a:cs typeface="+mn-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262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9" baseType="lpstr">
      <vt:lpstr>Arial</vt:lpstr>
      <vt:lpstr>Calibri</vt:lpstr>
      <vt:lpstr>Verdana</vt:lpstr>
      <vt:lpstr>Wingdings</vt:lpstr>
      <vt:lpstr>Times New Roman</vt:lpstr>
      <vt:lpstr>Wingdings 3</vt:lpstr>
      <vt:lpstr>Výchozí návrh</vt:lpstr>
      <vt:lpstr>Motiv systému Office</vt:lpstr>
      <vt:lpstr>1_Motiv systému Office</vt:lpstr>
      <vt:lpstr>Snímek 1</vt:lpstr>
      <vt:lpstr>dub letní</vt:lpstr>
      <vt:lpstr>Snímek 3</vt:lpstr>
      <vt:lpstr>Snímek 4</vt:lpstr>
      <vt:lpstr>Snímek 5</vt:lpstr>
      <vt:lpstr>Snímek 6</vt:lpstr>
      <vt:lpstr>Snímek 7</vt:lpstr>
      <vt:lpstr>Snímek 8</vt:lpstr>
      <vt:lpstr>Základní údaje o DUM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dub letní</dc:title>
  <dc:creator>user</dc:creator>
  <cp:lastModifiedBy>expert</cp:lastModifiedBy>
  <cp:revision>7</cp:revision>
  <dcterms:created xsi:type="dcterms:W3CDTF">2010-12-30T10:39:14Z</dcterms:created>
  <dcterms:modified xsi:type="dcterms:W3CDTF">2012-06-28T12:41:52Z</dcterms:modified>
</cp:coreProperties>
</file>