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65" r:id="rId2"/>
    <p:sldId id="259" r:id="rId3"/>
    <p:sldId id="257" r:id="rId4"/>
    <p:sldId id="261" r:id="rId5"/>
    <p:sldId id="263" r:id="rId6"/>
    <p:sldId id="264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66FF"/>
    <a:srgbClr val="00FF00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90909" autoAdjust="0"/>
  </p:normalViewPr>
  <p:slideViewPr>
    <p:cSldViewPr>
      <p:cViewPr varScale="1">
        <p:scale>
          <a:sx n="47" d="100"/>
          <a:sy n="47" d="100"/>
        </p:scale>
        <p:origin x="-65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511F4443-1C26-44E3-9EF1-576FD59793E0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38D7447A-917B-46FB-9885-2CB50F8622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8662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E3EBD8C0-C2E0-4CDB-9298-4C1B313D3D20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D0E64D05-FE10-4FDF-A6BA-9B8B3C7D2D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0815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0FE0EE-43AF-48F7-90FF-9357AAE0E1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7919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814D0F-7D66-4023-B8F2-529CA8171E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931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55C3AC-9981-471C-A2F3-61FC218434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65788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1BDB6C-36AB-4453-97D2-9E44381A00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386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43E0E8-D862-401D-8BF9-556AAC5040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1314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FB37E3-2E6C-4F74-9585-8876F25336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325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4AEC78-3073-44A1-9368-31A741670E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003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08E12D-94DE-40CA-8BFB-AFB8AD0714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306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01E6A3-4FB2-4185-8F9B-EE50E3C4A8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70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7DA6CC-E646-46EC-9A81-4A9D163FB5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6776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E53E46-BC53-40A7-B8C7-73050F2C8F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4932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F22A85-1D21-4518-8EE0-DDB0A31C77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11962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408FA2-3BDC-460B-8A47-364046417D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489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C094DA51-CC85-4423-AE20-75EFD1BA0C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VY_32_INOVACE_01_Výklad – dělení desetinným číslem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>
          <a:xfrm>
            <a:off x="611188" y="609600"/>
            <a:ext cx="7847012" cy="3106738"/>
          </a:xfrm>
        </p:spPr>
        <p:txBody>
          <a:bodyPr/>
          <a:lstStyle/>
          <a:p>
            <a:r>
              <a:rPr lang="cs-CZ" sz="5400" b="1" smtClean="0">
                <a:solidFill>
                  <a:srgbClr val="FF66FF"/>
                </a:solidFill>
              </a:rPr>
              <a:t>Dělení desetinného čísla desetinným číslem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Porovnej výsledky: 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684213" y="1981200"/>
          <a:ext cx="7773987" cy="26019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1329"/>
                <a:gridCol w="2591329"/>
                <a:gridCol w="2591329"/>
              </a:tblGrid>
              <a:tr h="65047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20 : 4  = 5</a:t>
                      </a:r>
                      <a:endParaRPr lang="cs-CZ" sz="2400" dirty="0"/>
                    </a:p>
                  </a:txBody>
                  <a:tcPr marL="91432" marR="91432" marT="45710" marB="45710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42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: 6 = 7</a:t>
                      </a:r>
                      <a:endParaRPr lang="cs-CZ" sz="2400" dirty="0"/>
                    </a:p>
                  </a:txBody>
                  <a:tcPr marL="91432" marR="91432" marT="45710" marB="45710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40 : 5 = 8</a:t>
                      </a:r>
                      <a:endParaRPr lang="cs-CZ" sz="2400" dirty="0"/>
                    </a:p>
                  </a:txBody>
                  <a:tcPr marL="91432" marR="91432" marT="45710" marB="45710"/>
                </a:tc>
              </a:tr>
              <a:tr h="65047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200 </a:t>
                      </a:r>
                      <a:r>
                        <a:rPr lang="cs-CZ" sz="2400" baseline="0" dirty="0" smtClean="0"/>
                        <a:t> : 40  = 5</a:t>
                      </a:r>
                      <a:endParaRPr lang="cs-CZ" sz="2400" dirty="0"/>
                    </a:p>
                  </a:txBody>
                  <a:tcPr marL="91432" marR="91432" marT="45710" marB="45710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420  : 60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 = 7</a:t>
                      </a:r>
                      <a:endParaRPr lang="cs-CZ" sz="2400" dirty="0"/>
                    </a:p>
                  </a:txBody>
                  <a:tcPr marL="91432" marR="91432" marT="45710" marB="45710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400  : 50 = 8</a:t>
                      </a:r>
                      <a:endParaRPr lang="cs-CZ" sz="2400" dirty="0"/>
                    </a:p>
                  </a:txBody>
                  <a:tcPr marL="91432" marR="91432" marT="45710" marB="45710"/>
                </a:tc>
              </a:tr>
              <a:tr h="65047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2 000 : 400 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= 5</a:t>
                      </a:r>
                      <a:endParaRPr lang="cs-CZ" sz="2400" dirty="0"/>
                    </a:p>
                  </a:txBody>
                  <a:tcPr marL="91432" marR="91432" marT="45710" marB="45710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4 200 : 600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 = 7</a:t>
                      </a:r>
                      <a:endParaRPr lang="cs-CZ" sz="2400" dirty="0"/>
                    </a:p>
                  </a:txBody>
                  <a:tcPr marL="91432" marR="91432" marT="45710" marB="45710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4 000 : 500 = 8</a:t>
                      </a:r>
                      <a:endParaRPr lang="cs-CZ" sz="2400" dirty="0"/>
                    </a:p>
                  </a:txBody>
                  <a:tcPr marL="91432" marR="91432" marT="45710" marB="45710"/>
                </a:tc>
              </a:tr>
              <a:tr h="65047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20 000 : 4 000 =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 marL="91432" marR="91432" marT="45710" marB="45710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42 000 : 6 000 = 7</a:t>
                      </a:r>
                      <a:endParaRPr lang="cs-CZ" sz="2400" dirty="0"/>
                    </a:p>
                  </a:txBody>
                  <a:tcPr marL="91432" marR="91432" marT="45710" marB="45710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40 000  :</a:t>
                      </a:r>
                      <a:r>
                        <a:rPr lang="cs-CZ" sz="2400" baseline="0" dirty="0" smtClean="0"/>
                        <a:t> 5 000 = 8</a:t>
                      </a:r>
                      <a:endParaRPr lang="cs-CZ" sz="2400" dirty="0"/>
                    </a:p>
                  </a:txBody>
                  <a:tcPr marL="91432" marR="91432" marT="45710" marB="45710"/>
                </a:tc>
              </a:tr>
            </a:tbl>
          </a:graphicData>
        </a:graphic>
      </p:graphicFrame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2"/>
          <p:cNvSpPr>
            <a:spLocks noGrp="1"/>
          </p:cNvSpPr>
          <p:nvPr>
            <p:ph type="ctrTitle"/>
          </p:nvPr>
        </p:nvSpPr>
        <p:spPr>
          <a:xfrm>
            <a:off x="755650" y="620713"/>
            <a:ext cx="7702550" cy="2160587"/>
          </a:xfrm>
        </p:spPr>
        <p:txBody>
          <a:bodyPr/>
          <a:lstStyle/>
          <a:p>
            <a:r>
              <a:rPr lang="cs-CZ" sz="4000" smtClean="0"/>
              <a:t>Pokud dělenec i dělitel vynásobíme stejným číslem,</a:t>
            </a:r>
            <a:br>
              <a:rPr lang="cs-CZ" sz="4000" smtClean="0"/>
            </a:br>
            <a:r>
              <a:rPr lang="cs-CZ" sz="4000" smtClean="0"/>
              <a:t>výsledek se nezmění.</a:t>
            </a:r>
          </a:p>
        </p:txBody>
      </p:sp>
      <p:sp>
        <p:nvSpPr>
          <p:cNvPr id="5123" name="Podnadpis 3"/>
          <p:cNvSpPr>
            <a:spLocks noGrp="1"/>
          </p:cNvSpPr>
          <p:nvPr>
            <p:ph type="subTitle" idx="1"/>
          </p:nvPr>
        </p:nvSpPr>
        <p:spPr>
          <a:xfrm>
            <a:off x="1258888" y="3068638"/>
            <a:ext cx="6513512" cy="2570162"/>
          </a:xfrm>
        </p:spPr>
        <p:txBody>
          <a:bodyPr/>
          <a:lstStyle/>
          <a:p>
            <a:pPr algn="l"/>
            <a:r>
              <a:rPr lang="cs-CZ" u="sng" smtClean="0">
                <a:solidFill>
                  <a:srgbClr val="00B050"/>
                </a:solidFill>
              </a:rPr>
              <a:t> 45 : 0,5 =  / . 10 </a:t>
            </a:r>
            <a:r>
              <a:rPr lang="cs-CZ" smtClean="0"/>
              <a:t>      </a:t>
            </a:r>
            <a:r>
              <a:rPr lang="cs-CZ" u="sng" smtClean="0">
                <a:solidFill>
                  <a:srgbClr val="0070C0"/>
                </a:solidFill>
              </a:rPr>
              <a:t>2,4 : 0,06 = /.100</a:t>
            </a:r>
          </a:p>
          <a:p>
            <a:pPr algn="l"/>
            <a:r>
              <a:rPr lang="cs-CZ" smtClean="0">
                <a:solidFill>
                  <a:srgbClr val="00B050"/>
                </a:solidFill>
              </a:rPr>
              <a:t>450 : 5 = 90              </a:t>
            </a:r>
            <a:r>
              <a:rPr lang="cs-CZ" smtClean="0">
                <a:solidFill>
                  <a:srgbClr val="0070C0"/>
                </a:solidFill>
              </a:rPr>
              <a:t>240 : 6 = 40</a:t>
            </a:r>
          </a:p>
          <a:p>
            <a:pPr algn="l"/>
            <a:r>
              <a:rPr lang="cs-CZ" b="1" smtClean="0">
                <a:solidFill>
                  <a:srgbClr val="00B050"/>
                </a:solidFill>
              </a:rPr>
              <a:t>45 : 0,5 = 90             </a:t>
            </a:r>
            <a:r>
              <a:rPr lang="cs-CZ" b="1" smtClean="0">
                <a:solidFill>
                  <a:srgbClr val="0070C0"/>
                </a:solidFill>
              </a:rPr>
              <a:t>2,4 : 0,06 = 40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Vypočítej:</a:t>
            </a:r>
          </a:p>
        </p:txBody>
      </p:sp>
      <p:sp>
        <p:nvSpPr>
          <p:cNvPr id="6147" name="Zástupný symbol pro obsah 5"/>
          <p:cNvSpPr>
            <a:spLocks noGrp="1"/>
          </p:cNvSpPr>
          <p:nvPr>
            <p:ph sz="half" idx="1"/>
          </p:nvPr>
        </p:nvSpPr>
        <p:spPr>
          <a:xfrm>
            <a:off x="900113" y="1916113"/>
            <a:ext cx="3810000" cy="4114800"/>
          </a:xfrm>
        </p:spPr>
        <p:txBody>
          <a:bodyPr/>
          <a:lstStyle/>
          <a:p>
            <a:pPr>
              <a:buFontTx/>
              <a:buNone/>
            </a:pPr>
            <a:r>
              <a:rPr lang="cs-CZ" sz="3200" u="sng" smtClean="0">
                <a:solidFill>
                  <a:srgbClr val="FF0066"/>
                </a:solidFill>
              </a:rPr>
              <a:t>7,2 : 0,18 =  </a:t>
            </a:r>
            <a:r>
              <a:rPr lang="cs-CZ" sz="3200" b="1" u="sng" smtClean="0">
                <a:solidFill>
                  <a:srgbClr val="FF0066"/>
                </a:solidFill>
              </a:rPr>
              <a:t>/</a:t>
            </a:r>
            <a:r>
              <a:rPr lang="cs-CZ" sz="3200" u="sng" smtClean="0">
                <a:solidFill>
                  <a:srgbClr val="FF0066"/>
                </a:solidFill>
              </a:rPr>
              <a:t>. 100</a:t>
            </a:r>
            <a:endParaRPr lang="cs-CZ" sz="3200" smtClean="0">
              <a:solidFill>
                <a:srgbClr val="FF0066"/>
              </a:solidFill>
            </a:endParaRPr>
          </a:p>
          <a:p>
            <a:pPr>
              <a:buFontTx/>
              <a:buNone/>
            </a:pPr>
            <a:r>
              <a:rPr lang="cs-CZ" sz="3200" smtClean="0">
                <a:solidFill>
                  <a:srgbClr val="FF0066"/>
                </a:solidFill>
              </a:rPr>
              <a:t>720 : 18 =</a:t>
            </a:r>
          </a:p>
          <a:p>
            <a:pPr>
              <a:buFontTx/>
              <a:buNone/>
            </a:pPr>
            <a:r>
              <a:rPr lang="cs-CZ" sz="3200" b="1" smtClean="0">
                <a:solidFill>
                  <a:srgbClr val="FF0066"/>
                </a:solidFill>
              </a:rPr>
              <a:t>7,2 : 0,18 =</a:t>
            </a:r>
          </a:p>
          <a:p>
            <a:pPr>
              <a:buFontTx/>
              <a:buNone/>
            </a:pPr>
            <a:endParaRPr lang="cs-CZ" sz="3200" b="1" smtClean="0">
              <a:solidFill>
                <a:srgbClr val="FF0066"/>
              </a:solidFill>
            </a:endParaRPr>
          </a:p>
          <a:p>
            <a:pPr>
              <a:buFontTx/>
              <a:buNone/>
            </a:pPr>
            <a:r>
              <a:rPr lang="cs-CZ" sz="3200" u="sng" smtClean="0">
                <a:solidFill>
                  <a:srgbClr val="00B050"/>
                </a:solidFill>
              </a:rPr>
              <a:t>52 : 0,013 = </a:t>
            </a:r>
            <a:r>
              <a:rPr lang="cs-CZ" sz="3200" b="1" u="sng" smtClean="0">
                <a:solidFill>
                  <a:srgbClr val="00B050"/>
                </a:solidFill>
              </a:rPr>
              <a:t>/</a:t>
            </a:r>
            <a:r>
              <a:rPr lang="cs-CZ" sz="3200" u="sng" smtClean="0">
                <a:solidFill>
                  <a:srgbClr val="00B050"/>
                </a:solidFill>
              </a:rPr>
              <a:t>.1000</a:t>
            </a:r>
          </a:p>
          <a:p>
            <a:pPr>
              <a:buFontTx/>
              <a:buNone/>
            </a:pPr>
            <a:r>
              <a:rPr lang="cs-CZ" sz="3200" smtClean="0">
                <a:solidFill>
                  <a:srgbClr val="00B050"/>
                </a:solidFill>
              </a:rPr>
              <a:t>52 000 : 13 =</a:t>
            </a:r>
          </a:p>
          <a:p>
            <a:pPr>
              <a:buFontTx/>
              <a:buNone/>
            </a:pPr>
            <a:r>
              <a:rPr lang="cs-CZ" sz="3200" b="1" smtClean="0">
                <a:solidFill>
                  <a:srgbClr val="00B050"/>
                </a:solidFill>
              </a:rPr>
              <a:t>52 : 0,013 =</a:t>
            </a:r>
          </a:p>
        </p:txBody>
      </p:sp>
      <p:sp>
        <p:nvSpPr>
          <p:cNvPr id="6148" name="Zástupný symbol pro obsah 6"/>
          <p:cNvSpPr>
            <a:spLocks noGrp="1"/>
          </p:cNvSpPr>
          <p:nvPr>
            <p:ph sz="half" idx="2"/>
          </p:nvPr>
        </p:nvSpPr>
        <p:spPr>
          <a:xfrm>
            <a:off x="4859338" y="1916113"/>
            <a:ext cx="3810000" cy="4114800"/>
          </a:xfrm>
        </p:spPr>
        <p:txBody>
          <a:bodyPr/>
          <a:lstStyle/>
          <a:p>
            <a:pPr>
              <a:buFontTx/>
              <a:buNone/>
            </a:pPr>
            <a:r>
              <a:rPr lang="cs-CZ" sz="3200" u="sng" smtClean="0">
                <a:solidFill>
                  <a:srgbClr val="7030A0"/>
                </a:solidFill>
              </a:rPr>
              <a:t>0,072 : 1,8 = </a:t>
            </a:r>
            <a:r>
              <a:rPr lang="cs-CZ" sz="3200" b="1" u="sng" smtClean="0">
                <a:solidFill>
                  <a:srgbClr val="7030A0"/>
                </a:solidFill>
              </a:rPr>
              <a:t>/</a:t>
            </a:r>
            <a:r>
              <a:rPr lang="cs-CZ" sz="3200" u="sng" smtClean="0">
                <a:solidFill>
                  <a:srgbClr val="7030A0"/>
                </a:solidFill>
              </a:rPr>
              <a:t>.10</a:t>
            </a:r>
            <a:endParaRPr lang="cs-CZ" sz="3200" smtClean="0">
              <a:solidFill>
                <a:srgbClr val="7030A0"/>
              </a:solidFill>
            </a:endParaRPr>
          </a:p>
          <a:p>
            <a:pPr>
              <a:buFontTx/>
              <a:buNone/>
            </a:pPr>
            <a:r>
              <a:rPr lang="cs-CZ" sz="3200" smtClean="0">
                <a:solidFill>
                  <a:srgbClr val="7030A0"/>
                </a:solidFill>
              </a:rPr>
              <a:t>0,72 : 18 =</a:t>
            </a:r>
          </a:p>
          <a:p>
            <a:pPr>
              <a:buFontTx/>
              <a:buNone/>
            </a:pPr>
            <a:r>
              <a:rPr lang="cs-CZ" sz="3200" b="1" smtClean="0">
                <a:solidFill>
                  <a:srgbClr val="7030A0"/>
                </a:solidFill>
              </a:rPr>
              <a:t>0,072 : 1,8 =</a:t>
            </a:r>
          </a:p>
          <a:p>
            <a:pPr>
              <a:buFontTx/>
              <a:buNone/>
            </a:pPr>
            <a:endParaRPr lang="cs-CZ" sz="3200" b="1" smtClean="0">
              <a:solidFill>
                <a:srgbClr val="7030A0"/>
              </a:solidFill>
            </a:endParaRPr>
          </a:p>
          <a:p>
            <a:pPr>
              <a:buFontTx/>
              <a:buNone/>
            </a:pPr>
            <a:r>
              <a:rPr lang="cs-CZ" sz="3200" u="sng" smtClean="0">
                <a:solidFill>
                  <a:srgbClr val="C00000"/>
                </a:solidFill>
              </a:rPr>
              <a:t>750 : 0,015 = </a:t>
            </a:r>
            <a:r>
              <a:rPr lang="cs-CZ" sz="3200" b="1" u="sng" smtClean="0">
                <a:solidFill>
                  <a:srgbClr val="C00000"/>
                </a:solidFill>
              </a:rPr>
              <a:t>/</a:t>
            </a:r>
            <a:r>
              <a:rPr lang="cs-CZ" sz="3200" u="sng" smtClean="0">
                <a:solidFill>
                  <a:srgbClr val="C00000"/>
                </a:solidFill>
              </a:rPr>
              <a:t>. 1000</a:t>
            </a:r>
            <a:endParaRPr lang="cs-CZ" sz="3200" smtClean="0">
              <a:solidFill>
                <a:srgbClr val="C00000"/>
              </a:solidFill>
            </a:endParaRPr>
          </a:p>
          <a:p>
            <a:pPr>
              <a:buFontTx/>
              <a:buNone/>
            </a:pPr>
            <a:r>
              <a:rPr lang="cs-CZ" sz="3200" smtClean="0">
                <a:solidFill>
                  <a:srgbClr val="C00000"/>
                </a:solidFill>
              </a:rPr>
              <a:t>750 000 : 15 =</a:t>
            </a:r>
          </a:p>
          <a:p>
            <a:pPr>
              <a:buFontTx/>
              <a:buNone/>
            </a:pPr>
            <a:r>
              <a:rPr lang="cs-CZ" sz="3200" b="1" smtClean="0">
                <a:solidFill>
                  <a:srgbClr val="C00000"/>
                </a:solidFill>
              </a:rPr>
              <a:t>750 : 0,015 =</a:t>
            </a:r>
          </a:p>
          <a:p>
            <a:pPr>
              <a:buFontTx/>
              <a:buNone/>
            </a:pPr>
            <a:endParaRPr lang="cs-CZ" sz="3200" b="1" smtClean="0">
              <a:solidFill>
                <a:srgbClr val="7030A0"/>
              </a:solidFill>
            </a:endParaRPr>
          </a:p>
          <a:p>
            <a:pPr>
              <a:buFontTx/>
              <a:buNone/>
            </a:pPr>
            <a:endParaRPr lang="cs-CZ" sz="3200" b="1" smtClean="0">
              <a:solidFill>
                <a:srgbClr val="7030A0"/>
              </a:solidFill>
            </a:endParaRPr>
          </a:p>
          <a:p>
            <a:pPr>
              <a:buFontTx/>
              <a:buNone/>
            </a:pPr>
            <a:endParaRPr lang="cs-CZ" smtClean="0"/>
          </a:p>
          <a:p>
            <a:pPr>
              <a:buFontTx/>
              <a:buNone/>
            </a:pPr>
            <a:endParaRPr lang="cs-CZ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Kontrola:</a:t>
            </a:r>
          </a:p>
        </p:txBody>
      </p:sp>
      <p:sp>
        <p:nvSpPr>
          <p:cNvPr id="7171" name="Zástupný symbol pro obsah 5"/>
          <p:cNvSpPr>
            <a:spLocks noGrp="1"/>
          </p:cNvSpPr>
          <p:nvPr>
            <p:ph sz="half" idx="1"/>
          </p:nvPr>
        </p:nvSpPr>
        <p:spPr>
          <a:xfrm>
            <a:off x="900113" y="1916113"/>
            <a:ext cx="3810000" cy="4114800"/>
          </a:xfrm>
        </p:spPr>
        <p:txBody>
          <a:bodyPr/>
          <a:lstStyle/>
          <a:p>
            <a:pPr>
              <a:buFontTx/>
              <a:buNone/>
            </a:pPr>
            <a:r>
              <a:rPr lang="cs-CZ" sz="3200" u="sng" smtClean="0">
                <a:solidFill>
                  <a:srgbClr val="FF0066"/>
                </a:solidFill>
              </a:rPr>
              <a:t>7,2 : 0,18 =  </a:t>
            </a:r>
            <a:r>
              <a:rPr lang="cs-CZ" sz="3200" b="1" u="sng" smtClean="0">
                <a:solidFill>
                  <a:srgbClr val="FF0066"/>
                </a:solidFill>
              </a:rPr>
              <a:t>/</a:t>
            </a:r>
            <a:r>
              <a:rPr lang="cs-CZ" sz="3200" u="sng" smtClean="0">
                <a:solidFill>
                  <a:srgbClr val="FF0066"/>
                </a:solidFill>
              </a:rPr>
              <a:t>. 100</a:t>
            </a:r>
            <a:endParaRPr lang="cs-CZ" sz="3200" smtClean="0">
              <a:solidFill>
                <a:srgbClr val="FF0066"/>
              </a:solidFill>
            </a:endParaRPr>
          </a:p>
          <a:p>
            <a:pPr>
              <a:buFontTx/>
              <a:buNone/>
            </a:pPr>
            <a:r>
              <a:rPr lang="cs-CZ" sz="3200" smtClean="0">
                <a:solidFill>
                  <a:srgbClr val="FF0066"/>
                </a:solidFill>
              </a:rPr>
              <a:t>720 : 18 = 40</a:t>
            </a:r>
          </a:p>
          <a:p>
            <a:pPr>
              <a:buFontTx/>
              <a:buNone/>
            </a:pPr>
            <a:r>
              <a:rPr lang="cs-CZ" sz="3200" b="1" smtClean="0">
                <a:solidFill>
                  <a:srgbClr val="FF0066"/>
                </a:solidFill>
              </a:rPr>
              <a:t>7,2 : 0,18 = 40</a:t>
            </a:r>
          </a:p>
          <a:p>
            <a:pPr>
              <a:buFontTx/>
              <a:buNone/>
            </a:pPr>
            <a:endParaRPr lang="cs-CZ" sz="3200" b="1" smtClean="0">
              <a:solidFill>
                <a:srgbClr val="FF0066"/>
              </a:solidFill>
            </a:endParaRPr>
          </a:p>
          <a:p>
            <a:pPr>
              <a:buFontTx/>
              <a:buNone/>
            </a:pPr>
            <a:r>
              <a:rPr lang="cs-CZ" sz="3200" u="sng" smtClean="0">
                <a:solidFill>
                  <a:srgbClr val="00B050"/>
                </a:solidFill>
              </a:rPr>
              <a:t>52 : 0,013 = </a:t>
            </a:r>
            <a:r>
              <a:rPr lang="cs-CZ" sz="3200" b="1" u="sng" smtClean="0">
                <a:solidFill>
                  <a:srgbClr val="00B050"/>
                </a:solidFill>
              </a:rPr>
              <a:t>/</a:t>
            </a:r>
            <a:r>
              <a:rPr lang="cs-CZ" sz="3200" u="sng" smtClean="0">
                <a:solidFill>
                  <a:srgbClr val="00B050"/>
                </a:solidFill>
              </a:rPr>
              <a:t>.1000</a:t>
            </a:r>
          </a:p>
          <a:p>
            <a:pPr>
              <a:buFontTx/>
              <a:buNone/>
            </a:pPr>
            <a:r>
              <a:rPr lang="cs-CZ" sz="3200" smtClean="0">
                <a:solidFill>
                  <a:srgbClr val="00B050"/>
                </a:solidFill>
              </a:rPr>
              <a:t>52 000 : 13 = 4 000</a:t>
            </a:r>
          </a:p>
          <a:p>
            <a:pPr>
              <a:buFontTx/>
              <a:buNone/>
            </a:pPr>
            <a:r>
              <a:rPr lang="cs-CZ" sz="3200" b="1" smtClean="0">
                <a:solidFill>
                  <a:srgbClr val="00B050"/>
                </a:solidFill>
              </a:rPr>
              <a:t>52 : 0,013 = 4 000</a:t>
            </a:r>
          </a:p>
        </p:txBody>
      </p:sp>
      <p:sp>
        <p:nvSpPr>
          <p:cNvPr id="7172" name="Zástupný symbol pro obsah 6"/>
          <p:cNvSpPr>
            <a:spLocks noGrp="1"/>
          </p:cNvSpPr>
          <p:nvPr>
            <p:ph sz="half" idx="2"/>
          </p:nvPr>
        </p:nvSpPr>
        <p:spPr>
          <a:xfrm>
            <a:off x="4859338" y="1916113"/>
            <a:ext cx="3810000" cy="4114800"/>
          </a:xfrm>
        </p:spPr>
        <p:txBody>
          <a:bodyPr/>
          <a:lstStyle/>
          <a:p>
            <a:pPr>
              <a:buFontTx/>
              <a:buNone/>
            </a:pPr>
            <a:r>
              <a:rPr lang="cs-CZ" sz="3200" u="sng" smtClean="0">
                <a:solidFill>
                  <a:srgbClr val="7030A0"/>
                </a:solidFill>
              </a:rPr>
              <a:t>0,072 : 1,8 = </a:t>
            </a:r>
            <a:r>
              <a:rPr lang="cs-CZ" sz="3200" b="1" u="sng" smtClean="0">
                <a:solidFill>
                  <a:srgbClr val="7030A0"/>
                </a:solidFill>
              </a:rPr>
              <a:t>/</a:t>
            </a:r>
            <a:r>
              <a:rPr lang="cs-CZ" sz="3200" u="sng" smtClean="0">
                <a:solidFill>
                  <a:srgbClr val="7030A0"/>
                </a:solidFill>
              </a:rPr>
              <a:t>.10</a:t>
            </a:r>
            <a:endParaRPr lang="cs-CZ" sz="3200" smtClean="0">
              <a:solidFill>
                <a:srgbClr val="7030A0"/>
              </a:solidFill>
            </a:endParaRPr>
          </a:p>
          <a:p>
            <a:pPr>
              <a:buFontTx/>
              <a:buNone/>
            </a:pPr>
            <a:r>
              <a:rPr lang="cs-CZ" sz="3200" smtClean="0">
                <a:solidFill>
                  <a:srgbClr val="7030A0"/>
                </a:solidFill>
              </a:rPr>
              <a:t>0,72 : 18 = 0,04</a:t>
            </a:r>
          </a:p>
          <a:p>
            <a:pPr>
              <a:buFontTx/>
              <a:buNone/>
            </a:pPr>
            <a:r>
              <a:rPr lang="cs-CZ" sz="3200" b="1" smtClean="0">
                <a:solidFill>
                  <a:srgbClr val="7030A0"/>
                </a:solidFill>
              </a:rPr>
              <a:t>0,072 : 1,8 = 0,04</a:t>
            </a:r>
          </a:p>
          <a:p>
            <a:pPr>
              <a:buFontTx/>
              <a:buNone/>
            </a:pPr>
            <a:endParaRPr lang="cs-CZ" sz="3200" b="1" smtClean="0">
              <a:solidFill>
                <a:srgbClr val="7030A0"/>
              </a:solidFill>
            </a:endParaRPr>
          </a:p>
          <a:p>
            <a:pPr>
              <a:buFontTx/>
              <a:buNone/>
            </a:pPr>
            <a:r>
              <a:rPr lang="cs-CZ" sz="3200" u="sng" smtClean="0">
                <a:solidFill>
                  <a:srgbClr val="C00000"/>
                </a:solidFill>
              </a:rPr>
              <a:t>750 : 0,015 = </a:t>
            </a:r>
            <a:r>
              <a:rPr lang="cs-CZ" sz="3200" b="1" u="sng" smtClean="0">
                <a:solidFill>
                  <a:srgbClr val="C00000"/>
                </a:solidFill>
              </a:rPr>
              <a:t>/</a:t>
            </a:r>
            <a:r>
              <a:rPr lang="cs-CZ" sz="3200" u="sng" smtClean="0">
                <a:solidFill>
                  <a:srgbClr val="C00000"/>
                </a:solidFill>
              </a:rPr>
              <a:t>. 1000</a:t>
            </a:r>
            <a:endParaRPr lang="cs-CZ" sz="3200" smtClean="0">
              <a:solidFill>
                <a:srgbClr val="C00000"/>
              </a:solidFill>
            </a:endParaRPr>
          </a:p>
          <a:p>
            <a:pPr>
              <a:buFontTx/>
              <a:buNone/>
            </a:pPr>
            <a:r>
              <a:rPr lang="cs-CZ" sz="3200" smtClean="0">
                <a:solidFill>
                  <a:srgbClr val="C00000"/>
                </a:solidFill>
              </a:rPr>
              <a:t>750 000 : 15 = 50 000</a:t>
            </a:r>
          </a:p>
          <a:p>
            <a:pPr>
              <a:buFontTx/>
              <a:buNone/>
            </a:pPr>
            <a:r>
              <a:rPr lang="cs-CZ" sz="3200" b="1" smtClean="0">
                <a:solidFill>
                  <a:srgbClr val="C00000"/>
                </a:solidFill>
              </a:rPr>
              <a:t>750 : 0,015 = 50 000</a:t>
            </a:r>
          </a:p>
          <a:p>
            <a:pPr>
              <a:buFontTx/>
              <a:buNone/>
            </a:pPr>
            <a:endParaRPr lang="cs-CZ" sz="3200" b="1" smtClean="0">
              <a:solidFill>
                <a:srgbClr val="7030A0"/>
              </a:solidFill>
            </a:endParaRPr>
          </a:p>
          <a:p>
            <a:pPr>
              <a:buFontTx/>
              <a:buNone/>
            </a:pPr>
            <a:endParaRPr lang="cs-CZ" sz="3200" b="1" smtClean="0">
              <a:solidFill>
                <a:srgbClr val="7030A0"/>
              </a:solidFill>
            </a:endParaRPr>
          </a:p>
          <a:p>
            <a:pPr>
              <a:buFontTx/>
              <a:buNone/>
            </a:pPr>
            <a:endParaRPr lang="cs-CZ" smtClean="0"/>
          </a:p>
          <a:p>
            <a:pPr>
              <a:buFontTx/>
              <a:buNone/>
            </a:pPr>
            <a:endParaRPr lang="cs-CZ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440</TotalTime>
  <Words>274</Words>
  <Application>Microsoft Office PowerPoint</Application>
  <PresentationFormat>Předvádění na obrazovce (4:3)</PresentationFormat>
  <Paragraphs>54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Default Design</vt:lpstr>
      <vt:lpstr>VY_32_INOVACE_01_Výklad – dělení desetinným číslem</vt:lpstr>
      <vt:lpstr>Dělení desetinného čísla desetinným číslem</vt:lpstr>
      <vt:lpstr>Porovnej výsledky: </vt:lpstr>
      <vt:lpstr>Pokud dělenec i dělitel vynásobíme stejným číslem, výsledek se nezmění.</vt:lpstr>
      <vt:lpstr>Vypočítej:</vt:lpstr>
      <vt:lpstr>Kontrola: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120</cp:revision>
  <dcterms:created xsi:type="dcterms:W3CDTF">2003-11-19T14:30:33Z</dcterms:created>
  <dcterms:modified xsi:type="dcterms:W3CDTF">2011-05-03T21:23:10Z</dcterms:modified>
</cp:coreProperties>
</file>