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6" r:id="rId4"/>
    <p:sldId id="258" r:id="rId5"/>
    <p:sldId id="261" r:id="rId6"/>
    <p:sldId id="267" r:id="rId7"/>
    <p:sldId id="262" r:id="rId8"/>
    <p:sldId id="259" r:id="rId9"/>
    <p:sldId id="260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A8752-2056-4530-A698-E17BFDEE8959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2B2D8-5268-49DB-A2F3-367CF14299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9DB62-3067-492A-A9A3-B9149C580DB0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CC5B-4C3F-412B-A9B2-89230689C9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8E4A3-6557-4144-A1DF-47FAD89AEC0A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7C7C2-1E5F-4A34-A4F0-97988EC1A1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5778B-6CE5-49D5-9ADC-280549B2CABF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FDAE2-DEB2-423B-BFF7-C08FC3D69D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B38E0-BAE0-4287-B14D-8388CE01C80E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19E2F-09B7-40D1-864F-8512127101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F1F1A-642F-4658-8878-80A6500C2288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6BBEC-86B1-4FB7-84C5-9A89D1E164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F3486-74A5-4DB8-9EAD-284EB65F36A2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A6C9-1176-4651-8F57-566BE63B10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4317C-43FA-41B6-B2CE-34D6C3B44D9A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4AD2F-AD01-49F6-843C-8EA0586866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229F5-C93F-40B4-AC12-AB3ECBCF671E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DD5A-5763-49DB-B377-18F8A6A6CC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D7E29-E5B9-46BD-89C9-1304CDF6F087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881B0-4AA1-43D4-8382-CB2FCD6E3F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B22A3-76A1-4538-A1ED-B2ADEA0B845E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D28F-3795-444D-A65A-E6F321F24E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1CE8EE-21D5-4E24-877A-5F1ED3AE49E4}" type="datetimeFigureOut">
              <a:rPr lang="cs-CZ"/>
              <a:pPr>
                <a:defRPr/>
              </a:pPr>
              <a:t>29.6.2012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589713-2A5B-429D-A566-0A4EA3AB33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 l="1645" t="14583" r="3758" b="10417"/>
          <a:stretch>
            <a:fillRect/>
          </a:stretch>
        </p:blipFill>
        <p:spPr bwMode="auto">
          <a:xfrm>
            <a:off x="500063" y="0"/>
            <a:ext cx="8286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                                                  </a:t>
            </a:r>
          </a:p>
          <a:p>
            <a:pPr>
              <a:buFont typeface="Wingdings 2" pitchFamily="18" charset="2"/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Registrační číslo projektu: </a:t>
            </a:r>
            <a:r>
              <a:rPr lang="cs-CZ" sz="2000" smtClean="0"/>
              <a:t>CZ 1.07/1.4.00/21.1886</a:t>
            </a:r>
            <a:endParaRPr lang="cs-CZ" sz="2000" b="1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Šablona: </a:t>
            </a:r>
            <a:r>
              <a:rPr lang="cs-CZ" sz="2000" smtClean="0">
                <a:cs typeface="Times New Roman" pitchFamily="18" charset="0"/>
              </a:rPr>
              <a:t>Z 8/1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Předmět: </a:t>
            </a:r>
            <a:r>
              <a:rPr lang="cs-CZ" sz="200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Ročník: </a:t>
            </a:r>
            <a:r>
              <a:rPr lang="cs-CZ" sz="2000" smtClean="0">
                <a:cs typeface="Times New Roman" pitchFamily="18" charset="0"/>
              </a:rPr>
              <a:t>8. ročník 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Jméno autora (vč. titul): </a:t>
            </a:r>
            <a:r>
              <a:rPr lang="cs-CZ" sz="200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b="1" smtClean="0">
                <a:cs typeface="Times New Roman" pitchFamily="18" charset="0"/>
              </a:rPr>
              <a:t>		Škola – adresa: </a:t>
            </a:r>
            <a:r>
              <a:rPr lang="cs-CZ" sz="2000" smtClean="0">
                <a:cs typeface="Times New Roman" pitchFamily="18" charset="0"/>
              </a:rPr>
              <a:t>ZŠ Ústí nad Labem – Hluboká 150  </a:t>
            </a:r>
          </a:p>
          <a:p>
            <a:pPr>
              <a:buFont typeface="Wingdings 2" pitchFamily="18" charset="2"/>
              <a:buNone/>
            </a:pPr>
            <a:endParaRPr lang="cs-CZ" sz="2800" b="1" smtClean="0"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z="2800" b="1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 l="5133" t="21875" r="10173" b="12500"/>
          <a:stretch>
            <a:fillRect/>
          </a:stretch>
        </p:blipFill>
        <p:spPr bwMode="auto">
          <a:xfrm>
            <a:off x="611188" y="188913"/>
            <a:ext cx="27082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/>
          <p:cNvPicPr>
            <a:picLocks noChangeAspect="1" noChangeArrowheads="1"/>
          </p:cNvPicPr>
          <p:nvPr/>
        </p:nvPicPr>
        <p:blipFill>
          <a:blip r:embed="rId4"/>
          <a:srcRect t="24194" b="12903"/>
          <a:stretch>
            <a:fillRect/>
          </a:stretch>
        </p:blipFill>
        <p:spPr bwMode="auto">
          <a:xfrm>
            <a:off x="1571625" y="2286000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 l="1645" t="14583" r="3758" b="10417"/>
          <a:stretch>
            <a:fillRect/>
          </a:stretch>
        </p:blipFill>
        <p:spPr bwMode="auto">
          <a:xfrm>
            <a:off x="500063" y="2500313"/>
            <a:ext cx="828675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1645" t="14583" r="3758" b="10417"/>
          <a:stretch>
            <a:fillRect/>
          </a:stretch>
        </p:blipFill>
        <p:spPr bwMode="auto">
          <a:xfrm>
            <a:off x="500063" y="0"/>
            <a:ext cx="8286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cs-CZ" smtClean="0"/>
          </a:p>
          <a:p>
            <a:pPr algn="ctr">
              <a:buFont typeface="Wingdings 2" pitchFamily="18" charset="2"/>
              <a:buNone/>
            </a:pPr>
            <a:r>
              <a:rPr lang="cs-CZ" sz="5000" b="1" smtClean="0">
                <a:solidFill>
                  <a:srgbClr val="740000"/>
                </a:solidFill>
              </a:rPr>
              <a:t>Česká republika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  </a:t>
            </a:r>
            <a:r>
              <a:rPr lang="cs-CZ" sz="3000" b="1" smtClean="0"/>
              <a:t>Klíčová slova: </a:t>
            </a:r>
            <a:r>
              <a:rPr lang="cs-CZ" sz="2500" smtClean="0"/>
              <a:t>střední Evropa, Česká republika,   </a:t>
            </a:r>
          </a:p>
          <a:p>
            <a:pPr>
              <a:buFont typeface="Wingdings 2" pitchFamily="18" charset="2"/>
              <a:buNone/>
            </a:pPr>
            <a:r>
              <a:rPr lang="cs-CZ" sz="2500" smtClean="0"/>
              <a:t>  			          </a:t>
            </a:r>
            <a:r>
              <a:rPr lang="cs-CZ" sz="200" smtClean="0"/>
              <a:t>    </a:t>
            </a:r>
            <a:r>
              <a:rPr lang="cs-CZ" sz="2500" smtClean="0"/>
              <a:t>okrajové body ČR, státní symboly                                  </a:t>
            </a:r>
            <a:r>
              <a:rPr lang="cs-CZ" sz="300" smtClean="0"/>
              <a:t>  </a:t>
            </a:r>
            <a:endParaRPr lang="cs-CZ" sz="2500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b="1" smtClean="0"/>
              <a:t>  </a:t>
            </a:r>
            <a:r>
              <a:rPr lang="cs-CZ" sz="3000" b="1" smtClean="0"/>
              <a:t>Anotace: </a:t>
            </a:r>
            <a:r>
              <a:rPr lang="cs-CZ" sz="2500" smtClean="0"/>
              <a:t>slouží k získání a osvojení základních  </a:t>
            </a:r>
          </a:p>
          <a:p>
            <a:pPr>
              <a:buFont typeface="Wingdings 2" pitchFamily="18" charset="2"/>
              <a:buNone/>
            </a:pPr>
            <a:r>
              <a:rPr lang="cs-CZ" sz="2500" smtClean="0"/>
              <a:t>                       znalostí v oblasti polohy České republiky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 l="1645" t="16595" r="3758" b="12247"/>
          <a:stretch>
            <a:fillRect/>
          </a:stretch>
        </p:blipFill>
        <p:spPr bwMode="auto">
          <a:xfrm>
            <a:off x="500063" y="0"/>
            <a:ext cx="8286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cs-CZ" sz="8000" b="1" smtClean="0"/>
          </a:p>
          <a:p>
            <a:pPr algn="ctr">
              <a:buFont typeface="Wingdings 2" pitchFamily="18" charset="2"/>
              <a:buNone/>
            </a:pPr>
            <a:r>
              <a:rPr lang="cs-CZ" sz="8000" b="1" smtClean="0"/>
              <a:t>Česká republika </a:t>
            </a:r>
          </a:p>
          <a:p>
            <a:pPr algn="ctr">
              <a:buFont typeface="Wingdings 2" pitchFamily="18" charset="2"/>
              <a:buNone/>
            </a:pPr>
            <a:r>
              <a:rPr lang="cs-CZ" sz="5000" b="1" smtClean="0">
                <a:solidFill>
                  <a:srgbClr val="740000"/>
                </a:solidFill>
              </a:rPr>
              <a:t>základní informace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Poloha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2000250"/>
            <a:ext cx="8229600" cy="4389438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jedná se o vnitrozemský stát 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leží ve střední Evropě </a:t>
            </a:r>
          </a:p>
          <a:p>
            <a:pPr>
              <a:buFont typeface="Wingdings 2" pitchFamily="18" charset="2"/>
              <a:buNone/>
            </a:pPr>
            <a:r>
              <a:rPr lang="cs-CZ" sz="3000" smtClean="0"/>
              <a:t>→ jednotlivé hranice: </a:t>
            </a:r>
          </a:p>
          <a:p>
            <a:pPr>
              <a:buFont typeface="Wingdings 2" pitchFamily="18" charset="2"/>
              <a:buNone/>
            </a:pPr>
            <a:r>
              <a:rPr lang="cs-CZ" sz="3000" smtClean="0"/>
              <a:t>		</a:t>
            </a:r>
            <a:r>
              <a:rPr lang="cs-CZ" sz="3000" b="1" smtClean="0"/>
              <a:t>- sever: </a:t>
            </a:r>
            <a:r>
              <a:rPr lang="cs-CZ" sz="3000" smtClean="0"/>
              <a:t>Polsko (762 km) </a:t>
            </a:r>
          </a:p>
          <a:p>
            <a:pPr>
              <a:buFont typeface="Wingdings 2" pitchFamily="18" charset="2"/>
              <a:buNone/>
            </a:pPr>
            <a:r>
              <a:rPr lang="cs-CZ" sz="3000" smtClean="0"/>
              <a:t>		</a:t>
            </a:r>
            <a:r>
              <a:rPr lang="cs-CZ" sz="3000" b="1" smtClean="0"/>
              <a:t>- jih: </a:t>
            </a:r>
            <a:r>
              <a:rPr lang="cs-CZ" sz="3000" smtClean="0"/>
              <a:t>Rakousko  (466 km)</a:t>
            </a:r>
          </a:p>
          <a:p>
            <a:pPr>
              <a:buFont typeface="Wingdings 2" pitchFamily="18" charset="2"/>
              <a:buNone/>
            </a:pPr>
            <a:r>
              <a:rPr lang="cs-CZ" sz="3000" smtClean="0"/>
              <a:t>		</a:t>
            </a:r>
            <a:r>
              <a:rPr lang="cs-CZ" sz="3000" b="1" smtClean="0"/>
              <a:t>- západ: </a:t>
            </a:r>
            <a:r>
              <a:rPr lang="cs-CZ" sz="3000" smtClean="0"/>
              <a:t>Německo (810 km) </a:t>
            </a:r>
          </a:p>
          <a:p>
            <a:pPr>
              <a:buFont typeface="Wingdings 2" pitchFamily="18" charset="2"/>
              <a:buNone/>
            </a:pPr>
            <a:r>
              <a:rPr lang="cs-CZ" sz="3000" smtClean="0"/>
              <a:t>		</a:t>
            </a:r>
            <a:r>
              <a:rPr lang="cs-CZ" sz="3000" b="1" smtClean="0"/>
              <a:t>- východ: </a:t>
            </a:r>
            <a:r>
              <a:rPr lang="cs-CZ" sz="3000" smtClean="0"/>
              <a:t>Slovensko (252 km) </a:t>
            </a:r>
          </a:p>
        </p:txBody>
      </p:sp>
      <p:pic>
        <p:nvPicPr>
          <p:cNvPr id="4" name="Obrázek 3" descr="Soubor:Brosen windrose SLO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642938"/>
            <a:ext cx="30734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6215063"/>
            <a:ext cx="9144000" cy="642937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Pokuste se zakreslit přibližnou polohu České republiky. </a:t>
            </a:r>
            <a:endParaRPr lang="cs-CZ" sz="2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Zástupný symbol pro obsah 5" descr="Slepa mapa Evropy"/>
          <p:cNvPicPr>
            <a:picLocks/>
          </p:cNvPicPr>
          <p:nvPr/>
        </p:nvPicPr>
        <p:blipFill>
          <a:blip r:embed="rId2"/>
          <a:srcRect l="827" t="647" r="958" b="819"/>
          <a:stretch>
            <a:fillRect/>
          </a:stretch>
        </p:blipFill>
        <p:spPr bwMode="auto">
          <a:xfrm>
            <a:off x="1500188" y="214313"/>
            <a:ext cx="6215062" cy="5929312"/>
          </a:xfrm>
          <a:prstGeom prst="rect">
            <a:avLst/>
          </a:prstGeom>
          <a:noFill/>
          <a:ln w="9525">
            <a:solidFill>
              <a:schemeClr val="tx1">
                <a:alpha val="90195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22183" t="6200" r="20526" b="18683"/>
          <a:stretch>
            <a:fillRect/>
          </a:stretch>
        </p:blipFill>
        <p:spPr bwMode="auto">
          <a:xfrm>
            <a:off x="0" y="0"/>
            <a:ext cx="9144000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714375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b="1" dirty="0" smtClean="0"/>
              <a:t>                                  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Baltské moře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Severní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moře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/>
              <a:t>							Polsko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/>
              <a:t>	                  Německo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/>
              <a:t>					         ČR</a:t>
            </a:r>
            <a:endParaRPr lang="cs-CZ" sz="2000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b="1" dirty="0" smtClean="0"/>
              <a:t>							  </a:t>
            </a:r>
            <a:r>
              <a:rPr lang="cs-CZ" sz="300" b="1" dirty="0" smtClean="0"/>
              <a:t>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00" b="1" dirty="0" smtClean="0"/>
              <a:t>                                                                                        						</a:t>
            </a:r>
            <a:r>
              <a:rPr lang="cs-CZ" sz="2000" b="1" dirty="0" smtClean="0"/>
              <a:t>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b="1" dirty="0" smtClean="0"/>
              <a:t>							       Slovensko				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b="1" dirty="0" smtClean="0"/>
              <a:t>		                                                   Rakousko</a:t>
            </a:r>
            <a:endParaRPr lang="cs-CZ" sz="1800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b="1" dirty="0" smtClean="0"/>
              <a:t>	     Švýcarsko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b="1" dirty="0" smtClean="0"/>
              <a:t>					                                   Maďarsko</a:t>
            </a:r>
            <a:endParaRPr lang="cs-CZ" sz="20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000" dirty="0" smtClean="0"/>
              <a:t>		                         </a:t>
            </a:r>
            <a:r>
              <a:rPr lang="cs-CZ" sz="2000" b="1" dirty="0" smtClean="0"/>
              <a:t>Lichtenštejnsko	</a:t>
            </a:r>
            <a:r>
              <a:rPr lang="cs-CZ" sz="2000" dirty="0" smtClean="0"/>
              <a:t>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		     			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rot="16200000" flipV="1">
            <a:off x="1857376" y="5786437"/>
            <a:ext cx="785812" cy="5000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 descr="File:Flag of Germany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2786063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Obrázek 13" descr="File:Flag of Poland (bordered 2).sv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2000250"/>
            <a:ext cx="92868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File:Flag of the Czech Republic.sv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8" y="3500438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Obrázek 16" descr="File:Flag of Austria.sv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5" y="5072063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Obrázek 17" descr="File:Flag of Slovakia.sv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57938" y="4292600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" name="Obrázek 18" descr="File:Flag of Hungary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00813" y="5357813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3" name="Obrázek 22" descr="File:Civil Ensign of Switzerland.sv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5813" y="5286375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" name="Obrázek 23" descr="File:Flag of Liechtenstein.sv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71750" y="6143625"/>
            <a:ext cx="857250" cy="5715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Obrázek 12" descr="http://www.kyoprint.cz/individualni/papir/svatebni-oznameni/krida-mat/bil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3"/>
          <a:srcRect r="6250" b="3874"/>
          <a:stretch>
            <a:fillRect/>
          </a:stretch>
        </p:blipFill>
        <p:spPr bwMode="auto">
          <a:xfrm>
            <a:off x="285750" y="714375"/>
            <a:ext cx="8618538" cy="525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14313"/>
            <a:ext cx="9144000" cy="664368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</a:t>
            </a:r>
            <a:r>
              <a:rPr lang="cs-CZ" sz="2500" dirty="0" smtClean="0"/>
              <a:t>	</a:t>
            </a:r>
            <a:r>
              <a:rPr lang="cs-CZ" sz="2500" dirty="0" smtClean="0">
                <a:solidFill>
                  <a:srgbClr val="740000"/>
                </a:solidFill>
              </a:rPr>
              <a:t>                            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Lobendava na Šluknovsku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3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        </a:t>
            </a:r>
            <a:r>
              <a:rPr lang="cs-CZ" sz="2500" b="1" dirty="0" smtClean="0"/>
              <a:t>Německo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	                                                                                     </a:t>
            </a:r>
            <a:r>
              <a:rPr lang="cs-CZ" sz="2500" b="1" dirty="0" smtClean="0"/>
              <a:t>Polsko</a:t>
            </a:r>
            <a:r>
              <a:rPr lang="cs-CZ" sz="2500" dirty="0" smtClean="0"/>
              <a:t>	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5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           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Krásná u Aše </a:t>
            </a:r>
            <a:r>
              <a:rPr lang="cs-CZ" sz="2500" dirty="0" smtClean="0">
                <a:solidFill>
                  <a:srgbClr val="740000"/>
                </a:solidFill>
              </a:rPr>
              <a:t>			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500" dirty="0" smtClean="0">
              <a:solidFill>
                <a:srgbClr val="740000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>
                <a:solidFill>
                  <a:srgbClr val="740000"/>
                </a:solidFill>
              </a:rPr>
              <a:t>  					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Bukovec u Jablunkova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5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5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                                                                                          </a:t>
            </a:r>
            <a:r>
              <a:rPr lang="cs-CZ" sz="2500" b="1" dirty="0" smtClean="0"/>
              <a:t>Slovensko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                                                     </a:t>
            </a:r>
            <a:r>
              <a:rPr lang="cs-CZ" sz="2500" b="1" dirty="0" smtClean="0"/>
              <a:t>Rakousko  </a:t>
            </a:r>
            <a:r>
              <a:rPr lang="cs-CZ" sz="2500" dirty="0" smtClean="0"/>
              <a:t>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		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dirty="0" smtClean="0"/>
              <a:t>		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Vyšší Brod</a:t>
            </a:r>
          </a:p>
        </p:txBody>
      </p:sp>
      <p:sp>
        <p:nvSpPr>
          <p:cNvPr id="18" name="Elipsa 17"/>
          <p:cNvSpPr/>
          <p:nvPr/>
        </p:nvSpPr>
        <p:spPr>
          <a:xfrm>
            <a:off x="539750" y="2420938"/>
            <a:ext cx="357188" cy="35718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8172450" y="3500438"/>
            <a:ext cx="357188" cy="35718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3071813" y="5214938"/>
            <a:ext cx="357187" cy="35718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3071813" y="1000125"/>
            <a:ext cx="357187" cy="3571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23" name="Přímá spojovací šipka 22"/>
          <p:cNvCxnSpPr/>
          <p:nvPr/>
        </p:nvCxnSpPr>
        <p:spPr>
          <a:xfrm rot="5400000">
            <a:off x="3107531" y="535782"/>
            <a:ext cx="785813" cy="571500"/>
          </a:xfrm>
          <a:prstGeom prst="straightConnector1">
            <a:avLst/>
          </a:prstGeom>
          <a:ln w="31750" cmpd="sng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aoblený obdélník 23"/>
          <p:cNvSpPr/>
          <p:nvPr/>
        </p:nvSpPr>
        <p:spPr>
          <a:xfrm>
            <a:off x="3786188" y="214313"/>
            <a:ext cx="4071937" cy="428625"/>
          </a:xfrm>
          <a:prstGeom prst="roundRect">
            <a:avLst/>
          </a:prstGeom>
          <a:solidFill>
            <a:schemeClr val="tx1">
              <a:alpha val="20000"/>
            </a:schemeClr>
          </a:solidFill>
          <a:ln>
            <a:solidFill>
              <a:schemeClr val="tx1">
                <a:lumMod val="65000"/>
                <a:lumOff val="3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1500188" y="2708275"/>
            <a:ext cx="2071687" cy="428625"/>
          </a:xfrm>
          <a:prstGeom prst="roundRect">
            <a:avLst/>
          </a:prstGeom>
          <a:solidFill>
            <a:schemeClr val="tx1">
              <a:alpha val="20000"/>
            </a:schemeClr>
          </a:solidFill>
          <a:ln>
            <a:solidFill>
              <a:schemeClr val="tx1">
                <a:lumMod val="65000"/>
                <a:lumOff val="3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3857625" y="3575050"/>
            <a:ext cx="3571875" cy="428625"/>
          </a:xfrm>
          <a:prstGeom prst="roundRect">
            <a:avLst/>
          </a:prstGeom>
          <a:solidFill>
            <a:schemeClr val="tx1">
              <a:alpha val="20000"/>
            </a:schemeClr>
          </a:solidFill>
          <a:ln>
            <a:solidFill>
              <a:schemeClr val="tx1">
                <a:lumMod val="65000"/>
                <a:lumOff val="3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857250" y="6059488"/>
            <a:ext cx="1928813" cy="428625"/>
          </a:xfrm>
          <a:prstGeom prst="roundRect">
            <a:avLst/>
          </a:prstGeom>
          <a:solidFill>
            <a:schemeClr val="tx1">
              <a:alpha val="20000"/>
            </a:schemeClr>
          </a:solidFill>
          <a:ln>
            <a:solidFill>
              <a:schemeClr val="tx1">
                <a:lumMod val="65000"/>
                <a:lumOff val="35000"/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29" name="Přímá spojovací šipka 28"/>
          <p:cNvCxnSpPr/>
          <p:nvPr/>
        </p:nvCxnSpPr>
        <p:spPr>
          <a:xfrm flipV="1">
            <a:off x="2786063" y="5357813"/>
            <a:ext cx="500062" cy="857250"/>
          </a:xfrm>
          <a:prstGeom prst="straightConnector1">
            <a:avLst/>
          </a:prstGeom>
          <a:ln w="31750" cmpd="sng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>
            <a:stCxn id="26" idx="3"/>
          </p:cNvCxnSpPr>
          <p:nvPr/>
        </p:nvCxnSpPr>
        <p:spPr>
          <a:xfrm flipV="1">
            <a:off x="7429500" y="3717925"/>
            <a:ext cx="928688" cy="71438"/>
          </a:xfrm>
          <a:prstGeom prst="straightConnector1">
            <a:avLst/>
          </a:prstGeom>
          <a:ln w="31750" cmpd="sng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>
            <a:stCxn id="25" idx="1"/>
          </p:cNvCxnSpPr>
          <p:nvPr/>
        </p:nvCxnSpPr>
        <p:spPr>
          <a:xfrm flipH="1" flipV="1">
            <a:off x="684213" y="2565400"/>
            <a:ext cx="815975" cy="357188"/>
          </a:xfrm>
          <a:prstGeom prst="straightConnector1">
            <a:avLst/>
          </a:prstGeom>
          <a:ln w="31750" cmpd="sng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Základní informace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1341438"/>
            <a:ext cx="8715375" cy="5183187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endParaRPr lang="cs-CZ" smtClean="0">
              <a:latin typeface="Book Antiqua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oficiální název: </a:t>
            </a:r>
            <a:r>
              <a:rPr lang="cs-CZ" sz="3000" smtClean="0"/>
              <a:t>Česká republika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počet obyvatel: </a:t>
            </a:r>
            <a:r>
              <a:rPr lang="cs-CZ" sz="3000" smtClean="0"/>
              <a:t>10,6 mil. obyvatel (78 na světě) 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rozloha: </a:t>
            </a:r>
            <a:r>
              <a:rPr lang="cs-CZ" sz="3000" smtClean="0"/>
              <a:t>78 867 km</a:t>
            </a:r>
            <a:r>
              <a:rPr lang="cs-CZ" sz="3000" baseline="30000" smtClean="0"/>
              <a:t>2</a:t>
            </a:r>
            <a:r>
              <a:rPr lang="cs-CZ" sz="3000" smtClean="0"/>
              <a:t> (113 na světě) </a:t>
            </a:r>
            <a:r>
              <a:rPr lang="cs-CZ" sz="3000" baseline="30000" smtClean="0"/>
              <a:t> </a:t>
            </a:r>
            <a:endParaRPr lang="cs-CZ" sz="3000" smtClean="0"/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hlavní město: </a:t>
            </a:r>
            <a:r>
              <a:rPr lang="cs-CZ" sz="3000" smtClean="0"/>
              <a:t>Praha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jazyk: </a:t>
            </a:r>
            <a:r>
              <a:rPr lang="cs-CZ" sz="3000" smtClean="0"/>
              <a:t>český 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měna: </a:t>
            </a:r>
            <a:r>
              <a:rPr lang="cs-CZ" sz="3000" smtClean="0"/>
              <a:t>česká koruna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státní zřízení: </a:t>
            </a:r>
            <a:r>
              <a:rPr lang="cs-CZ" sz="3000" smtClean="0"/>
              <a:t>parlamentní republika </a:t>
            </a:r>
          </a:p>
          <a:p>
            <a:pPr>
              <a:buFont typeface="Wingdings 2" pitchFamily="18" charset="2"/>
              <a:buNone/>
            </a:pPr>
            <a:r>
              <a:rPr lang="cs-CZ" sz="3000" b="1" smtClean="0">
                <a:solidFill>
                  <a:srgbClr val="0B5395"/>
                </a:solidFill>
              </a:rPr>
              <a:t>→ prezident: </a:t>
            </a:r>
            <a:r>
              <a:rPr lang="cs-CZ" sz="3000" smtClean="0"/>
              <a:t>Václav Klaus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Státní symboly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313" y="1500188"/>
            <a:ext cx="8758237" cy="550068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700" b="1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                                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hymna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700" b="1" dirty="0" smtClean="0">
                <a:solidFill>
                  <a:schemeClr val="accent1">
                    <a:lumMod val="75000"/>
                  </a:schemeClr>
                </a:solidFill>
              </a:rPr>
              <a:t>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vlajka</a:t>
            </a:r>
            <a:r>
              <a:rPr lang="cs-CZ" sz="2700" b="1" dirty="0" smtClean="0">
                <a:solidFill>
                  <a:schemeClr val="accent1">
                    <a:lumMod val="75000"/>
                  </a:schemeClr>
                </a:solidFill>
              </a:rPr>
              <a:t>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700" b="1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velký a malý státní znak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700" b="1" dirty="0" smtClean="0">
                <a:solidFill>
                  <a:schemeClr val="accent1">
                    <a:lumMod val="75000"/>
                  </a:schemeClr>
                </a:solidFill>
              </a:rPr>
              <a:t>				           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trikolora </a:t>
            </a:r>
            <a:r>
              <a:rPr lang="cs-CZ" sz="2700" b="1" dirty="0" smtClean="0">
                <a:solidFill>
                  <a:schemeClr val="accent1">
                    <a:lumMod val="75000"/>
                  </a:schemeClr>
                </a:solidFill>
              </a:rPr>
              <a:t>	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standarta prezidenta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                                                 pečeť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  <p:pic>
        <p:nvPicPr>
          <p:cNvPr id="4" name="Obrázek 3" descr="http://img.geocaching.com/cache/ec684fe3-2f2d-4f72-9af1-85e66d9f3af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143125"/>
            <a:ext cx="1857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http://www.sesity.net/zaklady-spolecenskych-ved/velky-statni-zna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2143125"/>
            <a:ext cx="1500188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http://www.mzv.cz/public/6a/7/64/126925_14883_maly_statni_zna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2143125"/>
            <a:ext cx="14287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http://www.atlasceska.cz/images/kraje/stredni/s30_atlascesk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25" y="4071938"/>
            <a:ext cx="1785938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http://upload.wikimedia.org/wikipedia/commons/thumb/5/58/Tricolour_of_the_Czech_Republic.svg/120px-Tricolour_of_the_Czech_Republic.svg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50" y="4357688"/>
            <a:ext cx="2000250" cy="1143000"/>
          </a:xfrm>
          <a:prstGeom prst="rect">
            <a:avLst/>
          </a:prstGeom>
          <a:noFill/>
          <a:ln w="9525">
            <a:solidFill>
              <a:schemeClr val="tx1">
                <a:alpha val="90195"/>
              </a:schemeClr>
            </a:solidFill>
            <a:miter lim="800000"/>
            <a:headEnd/>
            <a:tailEnd/>
          </a:ln>
        </p:spPr>
      </p:pic>
      <p:pic>
        <p:nvPicPr>
          <p:cNvPr id="10" name="Obrázek 9" descr="Soubor:Seal of the Czech Republic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00813" y="4500563"/>
            <a:ext cx="207168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Soubor:Skroup-Anthem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57938" y="142875"/>
            <a:ext cx="2286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0"/>
          <a:srcRect/>
          <a:stretch>
            <a:fillRect/>
          </a:stretch>
        </p:blipFill>
        <p:spPr bwMode="auto">
          <a:xfrm>
            <a:off x="5500688" y="8572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013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 l="1645" t="17432" r="3758" b="13264"/>
          <a:stretch>
            <a:fillRect/>
          </a:stretch>
        </p:blipFill>
        <p:spPr bwMode="auto">
          <a:xfrm>
            <a:off x="500063" y="1214438"/>
            <a:ext cx="828675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1645" t="14583" r="3758" b="10417"/>
          <a:stretch>
            <a:fillRect/>
          </a:stretch>
        </p:blipFill>
        <p:spPr bwMode="auto">
          <a:xfrm>
            <a:off x="500063" y="0"/>
            <a:ext cx="8286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188"/>
            <a:ext cx="8472488" cy="7000876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 smtClean="0">
              <a:solidFill>
                <a:schemeClr val="bg1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[1]-[cit. 2012-1-4]. Dostupný pod licencí Creative Commons z www:&lt;http://cs.wikipedia.org/wiki/Soubor:Brosen_windrose_SLO.svg&gt;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[2]-www.</a:t>
            </a:r>
            <a:r>
              <a:rPr lang="cs-CZ" sz="900" dirty="0" err="1" smtClean="0"/>
              <a:t>mapyzdarma.cz</a:t>
            </a:r>
            <a:r>
              <a:rPr lang="cs-CZ" sz="900" dirty="0" smtClean="0"/>
              <a:t> [online]. [cit. 2012-4-7]. Dostupný z www:&lt;http://www.</a:t>
            </a:r>
            <a:r>
              <a:rPr lang="cs-CZ" sz="900" dirty="0" err="1" smtClean="0"/>
              <a:t>mapyzdarma.cz</a:t>
            </a:r>
            <a:r>
              <a:rPr lang="cs-CZ" sz="900" dirty="0" smtClean="0"/>
              <a:t>/</a:t>
            </a:r>
            <a:r>
              <a:rPr lang="cs-CZ" sz="900" dirty="0" err="1" smtClean="0"/>
              <a:t>slepamapa</a:t>
            </a:r>
            <a:r>
              <a:rPr lang="cs-CZ" sz="900" dirty="0" smtClean="0"/>
              <a:t>-</a:t>
            </a:r>
            <a:r>
              <a:rPr lang="cs-CZ" sz="900" dirty="0" err="1" smtClean="0"/>
              <a:t>evropy.html</a:t>
            </a:r>
            <a:r>
              <a:rPr lang="cs-CZ" sz="900" dirty="0" smtClean="0"/>
              <a:t>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[3]-[cit. 2012-1-4]. Dostupný pod licencí Creative Commons z www:&lt;http://commons.wikimedia.org/wiki/File:Czech_Republic_(1993-1999)_</a:t>
            </a:r>
            <a:r>
              <a:rPr lang="cs-CZ" sz="900" dirty="0" err="1" smtClean="0"/>
              <a:t>location_map.svg</a:t>
            </a:r>
            <a:r>
              <a:rPr lang="cs-CZ" sz="900" dirty="0" smtClean="0"/>
              <a:t>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[4]-[cit. 2012-1-4]. Dostupný pod licencí Creative Commons z www:&lt;http://commons.wikimedia.org/wiki/File:Flag_of_the_Czech_Republic.svg?uselang=cs&gt;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[5]-[cit. 2012-1-4]. Dostupný pod licencí Creative Commons z www: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&lt;http://commons.wikimedia.org/wiki/File:Coat_of_arms_of_the_Czech_Republic.svg?uselang=cs&gt;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[6]-[cit. 2012-1-4]. Dostupný pod licencí Creative Commons z www: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&lt;http://commons.wikimedia.org/wiki/</a:t>
            </a:r>
            <a:r>
              <a:rPr lang="cs-CZ" sz="900" dirty="0" err="1" smtClean="0"/>
              <a:t>File:Small_coat_of_arms_of_the_Czech_Republic.svg?uselang</a:t>
            </a:r>
            <a:r>
              <a:rPr lang="cs-CZ" sz="900" dirty="0" smtClean="0"/>
              <a:t>=</a:t>
            </a:r>
            <a:r>
              <a:rPr lang="cs-CZ" sz="900" dirty="0" err="1" smtClean="0"/>
              <a:t>cs</a:t>
            </a:r>
            <a:r>
              <a:rPr lang="cs-CZ" sz="900" dirty="0" smtClean="0"/>
              <a:t>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[7]-[cit. 2012-1-4]. Dostupný pod licencí Creative Commons z www: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&lt;http://commons.wikimedia.org/wiki/File:Flag_of_the_president_of_the_Czech_Republic.svg?uselang=cs&gt;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[8]-[cit. 2012-1-4]. Dostupný pod licencí Creative Commons z </a:t>
            </a:r>
            <a:r>
              <a:rPr lang="cs-CZ" sz="900" smtClean="0"/>
              <a:t>www:&lt;</a:t>
            </a:r>
            <a:r>
              <a:rPr lang="cs-CZ" sz="900" dirty="0" smtClean="0"/>
              <a:t>http://commons.wikimedia.org/wiki/</a:t>
            </a:r>
            <a:r>
              <a:rPr lang="cs-CZ" sz="900" dirty="0" err="1" smtClean="0"/>
              <a:t>File:Seal_of_the_Czech_Republic.png?uselang</a:t>
            </a:r>
            <a:r>
              <a:rPr lang="cs-CZ" sz="900" dirty="0" smtClean="0"/>
              <a:t>=</a:t>
            </a:r>
            <a:r>
              <a:rPr lang="cs-CZ" sz="900" dirty="0" err="1" smtClean="0"/>
              <a:t>cs</a:t>
            </a:r>
            <a:r>
              <a:rPr lang="cs-CZ" sz="900" dirty="0" smtClean="0"/>
              <a:t>&gt;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[9]-[cit. 2012-1-4]. Dostupný z www: &lt;http://cs.wikipedia.org/wiki/Soubor:Skroup-Anthem.jpg&gt;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[10]-[cit. 2012-1-4]. Dostupný pod licencí Creative Commons z www:&lt;http://commons.wikimedia.org/</a:t>
            </a:r>
            <a:r>
              <a:rPr lang="cs-CZ" sz="900" dirty="0" err="1" smtClean="0"/>
              <a:t>wiki</a:t>
            </a:r>
            <a:r>
              <a:rPr lang="cs-CZ" sz="900" dirty="0" smtClean="0"/>
              <a:t>/</a:t>
            </a:r>
            <a:r>
              <a:rPr lang="cs-CZ" sz="900" dirty="0" err="1" smtClean="0"/>
              <a:t>File</a:t>
            </a:r>
            <a:r>
              <a:rPr lang="cs-CZ" sz="900" dirty="0" smtClean="0"/>
              <a:t>:Flag_of_</a:t>
            </a:r>
            <a:r>
              <a:rPr lang="cs-CZ" sz="900" dirty="0" err="1" smtClean="0"/>
              <a:t>Germany.svg</a:t>
            </a:r>
            <a:r>
              <a:rPr lang="cs-CZ" sz="900" dirty="0" smtClean="0"/>
              <a:t>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[11]-[cit. 2012-1-4]. Dostupný pod licencí Creative Commons z www:&lt;http://commons.wikimedia.org/wiki/File:Flag_of_Poland_(bordered_2).svg&gt;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[12]-[cit. 2012-1-4]. Dostupný pod licencí Creative Commons z www:&lt;http://commons.wikimedia.org/wiki/File:Flag_of_Austria.svg&gt;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[13]-[cit. 2012-1-4]. Dostupný pod licencí Creative Commons z www:&lt;http://commons.wikimedia.org/wiki/File:Flag_of_Slovakia.svg&gt;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[14]-[cit. 2012-1-4]. Dostupný pod licencí Creative Commons z www:&lt;http://commons.wikimedia.org/wiki/File:Flag_of_Hungary.png?uselang=cs&gt;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[15]-[cit. 2012-1-4]. Dostupný pod licencí Creative Commons z www:&lt;http://commons.wikimedia.org/wiki/File:Civil_Ensign_of_Switzerland.svg&gt;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/>
              <a:t>[16]-[cit. 2012-1-4]. Dostupný pod licencí Creative Commons z www:&lt;http://commons.wikimedia.org/wiki/File:Flag_of_Liechtenstein.svg?uselang=cs&gt;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 smtClean="0">
                <a:solidFill>
                  <a:prstClr val="black"/>
                </a:solidFill>
              </a:rPr>
              <a:t>[17]-</a:t>
            </a:r>
            <a:r>
              <a:rPr lang="cs-CZ" sz="900" dirty="0" smtClean="0"/>
              <a:t>www.</a:t>
            </a:r>
            <a:r>
              <a:rPr lang="cs-CZ" sz="900" dirty="0" err="1" smtClean="0"/>
              <a:t>jaroska.cz</a:t>
            </a:r>
            <a:r>
              <a:rPr lang="cs-CZ" sz="900" dirty="0" smtClean="0"/>
              <a:t> [online]. [cit. 2012-4-7]. Dostupný z www:&lt;http://www.jaroska.cz/</a:t>
            </a:r>
            <a:r>
              <a:rPr lang="cs-CZ" sz="900" dirty="0" err="1" smtClean="0"/>
              <a:t>elearning</a:t>
            </a:r>
            <a:r>
              <a:rPr lang="cs-CZ" sz="900" dirty="0" smtClean="0"/>
              <a:t>/geografie/index.html&gt;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/>
              <a:t>[18]-BORECKÝ Daniel, CHALUPA Petr, NOVÁK Svatopluk, Zeměpis pro 8. ročník, 2. díl Česká republika, nakladatelství Nová Škola, Brno 2009, 95 s.   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900" dirty="0"/>
              <a:t>[19]-JEŘÁBEK Milan, Anděl Jiří, PEŠTOVÁ Jana, KASTNER Jiří, Zeměpis 8 – učebnice pro základní školy a víceletá gymnázia, Nakladatelství Fraus, Plzeň 2006, 128 s.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9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0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 smtClean="0">
              <a:solidFill>
                <a:schemeClr val="bg1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300" dirty="0" smtClean="0">
              <a:solidFill>
                <a:schemeClr val="bg1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5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5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734</TotalTime>
  <Words>422</Words>
  <Application>Microsoft Office PowerPoint</Application>
  <PresentationFormat>Předvádění na obrazovce (4:3)</PresentationFormat>
  <Paragraphs>131</Paragraphs>
  <Slides>10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20" baseType="lpstr">
      <vt:lpstr>Constantia</vt:lpstr>
      <vt:lpstr>Arial</vt:lpstr>
      <vt:lpstr>Calibri</vt:lpstr>
      <vt:lpstr>Wingdings 2</vt:lpstr>
      <vt:lpstr>Times New Roman</vt:lpstr>
      <vt:lpstr>Book Antiqua</vt:lpstr>
      <vt:lpstr>Tok</vt:lpstr>
      <vt:lpstr>Tok</vt:lpstr>
      <vt:lpstr>Tok</vt:lpstr>
      <vt:lpstr>Tok</vt:lpstr>
      <vt:lpstr>Snímek 1</vt:lpstr>
      <vt:lpstr>Snímek 2</vt:lpstr>
      <vt:lpstr>Snímek 3</vt:lpstr>
      <vt:lpstr>Poloha</vt:lpstr>
      <vt:lpstr>Snímek 5</vt:lpstr>
      <vt:lpstr>Snímek 6</vt:lpstr>
      <vt:lpstr>Snímek 7</vt:lpstr>
      <vt:lpstr>Základní informace</vt:lpstr>
      <vt:lpstr>Státní symboly </vt:lpstr>
      <vt:lpstr>Snímek 10</vt:lpstr>
    </vt:vector>
  </TitlesOfParts>
  <Company>Žatec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</dc:title>
  <dc:creator>Tomáš Szabo</dc:creator>
  <cp:lastModifiedBy>SlamovaLi</cp:lastModifiedBy>
  <cp:revision>115</cp:revision>
  <dcterms:created xsi:type="dcterms:W3CDTF">2012-03-26T17:34:17Z</dcterms:created>
  <dcterms:modified xsi:type="dcterms:W3CDTF">2012-06-29T05:10:23Z</dcterms:modified>
</cp:coreProperties>
</file>