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72" r:id="rId3"/>
    <p:sldId id="273" r:id="rId4"/>
    <p:sldId id="274" r:id="rId5"/>
    <p:sldId id="275" r:id="rId6"/>
    <p:sldId id="261" r:id="rId7"/>
    <p:sldId id="279" r:id="rId8"/>
    <p:sldId id="263" r:id="rId9"/>
    <p:sldId id="265" r:id="rId10"/>
    <p:sldId id="267" r:id="rId11"/>
    <p:sldId id="27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171D-3F43-40AA-9CD6-6CF658120F9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C2E9-71DC-4227-8AB4-DBD0759D44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171D-3F43-40AA-9CD6-6CF658120F9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C2E9-71DC-4227-8AB4-DBD0759D44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171D-3F43-40AA-9CD6-6CF658120F9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C2E9-71DC-4227-8AB4-DBD0759D44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171D-3F43-40AA-9CD6-6CF658120F9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C2E9-71DC-4227-8AB4-DBD0759D44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171D-3F43-40AA-9CD6-6CF658120F9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C2E9-71DC-4227-8AB4-DBD0759D44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171D-3F43-40AA-9CD6-6CF658120F9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C2E9-71DC-4227-8AB4-DBD0759D44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171D-3F43-40AA-9CD6-6CF658120F9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C2E9-71DC-4227-8AB4-DBD0759D44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171D-3F43-40AA-9CD6-6CF658120F9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C2E9-71DC-4227-8AB4-DBD0759D44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171D-3F43-40AA-9CD6-6CF658120F9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EE1C2E9-71DC-4227-8AB4-DBD0759D447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171D-3F43-40AA-9CD6-6CF658120F9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C2E9-71DC-4227-8AB4-DBD0759D44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171D-3F43-40AA-9CD6-6CF658120F9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1C2E9-71DC-4227-8AB4-DBD0759D44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155171D-3F43-40AA-9CD6-6CF658120F9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EE1C2E9-71DC-4227-8AB4-DBD0759D447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                                    </a:t>
            </a:r>
            <a:r>
              <a:rPr lang="cs-CZ" sz="300" b="1" dirty="0" smtClean="0">
                <a:solidFill>
                  <a:schemeClr val="bg1"/>
                </a:solidFill>
                <a:cs typeface="Times New Roman" pitchFamily="18" charset="0"/>
              </a:rPr>
              <a:t>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zpracovaný  v rámci projektu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Registrační číslo projektu: </a:t>
            </a:r>
            <a:r>
              <a:rPr lang="cs-CZ" sz="2000" dirty="0" smtClean="0"/>
              <a:t>CZ 1.07/1.4.00/21.1886</a:t>
            </a:r>
            <a:endParaRPr lang="cs-CZ" sz="20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Šablona: </a:t>
            </a:r>
            <a:r>
              <a:rPr lang="cs-CZ" sz="2000" dirty="0" smtClean="0">
                <a:cs typeface="Times New Roman" pitchFamily="18" charset="0"/>
              </a:rPr>
              <a:t>Z 8/2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Předmět: </a:t>
            </a:r>
            <a:r>
              <a:rPr lang="cs-CZ" sz="2000" dirty="0" smtClean="0">
                <a:cs typeface="Times New Roman" pitchFamily="18" charset="0"/>
              </a:rPr>
              <a:t>Zeměpis 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Ročník: </a:t>
            </a:r>
            <a:r>
              <a:rPr lang="cs-CZ" sz="2000" dirty="0" smtClean="0">
                <a:cs typeface="Times New Roman" pitchFamily="18" charset="0"/>
              </a:rPr>
              <a:t>8. ročník 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Jméno autora (vč. titul): </a:t>
            </a:r>
            <a:r>
              <a:rPr lang="cs-CZ" sz="2000" dirty="0" smtClean="0">
                <a:cs typeface="Times New Roman" pitchFamily="18" charset="0"/>
              </a:rPr>
              <a:t>Tomáš Szabo (Bc.)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Škola – adresa: </a:t>
            </a:r>
            <a:r>
              <a:rPr lang="cs-CZ" sz="2000" dirty="0" smtClean="0">
                <a:cs typeface="Times New Roman" pitchFamily="18" charset="0"/>
              </a:rPr>
              <a:t>ZŠ Ústí nad Labem – Hluboká 150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5133" t="21875" r="10173" b="12500"/>
          <a:stretch>
            <a:fillRect/>
          </a:stretch>
        </p:blipFill>
        <p:spPr bwMode="auto">
          <a:xfrm>
            <a:off x="611560" y="188640"/>
            <a:ext cx="2708545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t="24194" b="12903"/>
          <a:stretch>
            <a:fillRect/>
          </a:stretch>
        </p:blipFill>
        <p:spPr bwMode="auto">
          <a:xfrm>
            <a:off x="1571604" y="2285992"/>
            <a:ext cx="624840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2500306"/>
            <a:ext cx="8286808" cy="4357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324600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Česká republika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</a:t>
            </a:r>
            <a:r>
              <a:rPr lang="cs-CZ" sz="3000" b="1" dirty="0" smtClean="0"/>
              <a:t>Klíčová slova:  </a:t>
            </a:r>
            <a:r>
              <a:rPr lang="cs-CZ" sz="2500" dirty="0" smtClean="0"/>
              <a:t>Sámova říše, Rakousko-Uhersko, </a:t>
            </a:r>
          </a:p>
          <a:p>
            <a:pPr>
              <a:buNone/>
            </a:pPr>
            <a:r>
              <a:rPr lang="cs-CZ" sz="2500" dirty="0" smtClean="0"/>
              <a:t>                                   Habsburská monarchie, Velká Morava, </a:t>
            </a:r>
          </a:p>
          <a:p>
            <a:pPr>
              <a:buNone/>
            </a:pPr>
            <a:r>
              <a:rPr lang="cs-CZ" sz="2500" dirty="0" smtClean="0"/>
              <a:t>                                   Československo, Protektorát </a:t>
            </a:r>
          </a:p>
          <a:p>
            <a:pPr>
              <a:buNone/>
            </a:pPr>
            <a:r>
              <a:rPr lang="cs-CZ" sz="2500" dirty="0" smtClean="0"/>
              <a:t>                                  </a:t>
            </a:r>
            <a:r>
              <a:rPr lang="cs-CZ" sz="300" dirty="0" smtClean="0"/>
              <a:t>  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  </a:t>
            </a:r>
            <a:r>
              <a:rPr lang="cs-CZ" sz="3000" b="1" dirty="0" smtClean="0"/>
              <a:t>Anotace: </a:t>
            </a:r>
            <a:r>
              <a:rPr lang="cs-CZ" sz="2500" dirty="0" smtClean="0"/>
              <a:t>slouží k získání a osvojení základních  </a:t>
            </a:r>
          </a:p>
          <a:p>
            <a:pPr>
              <a:buNone/>
            </a:pPr>
            <a:r>
              <a:rPr lang="cs-CZ" sz="2500" dirty="0" smtClean="0"/>
              <a:t>                       znalostí v oblasti vývoje hranic ČR</a:t>
            </a:r>
            <a:endParaRPr lang="cs-CZ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6596" r="3758" b="12246"/>
          <a:stretch>
            <a:fillRect/>
          </a:stretch>
        </p:blipFill>
        <p:spPr bwMode="auto">
          <a:xfrm>
            <a:off x="500034" y="0"/>
            <a:ext cx="82868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endParaRPr lang="cs-CZ" sz="8000" b="1" dirty="0" smtClean="0"/>
          </a:p>
          <a:p>
            <a:pPr algn="ctr">
              <a:buNone/>
            </a:pPr>
            <a:r>
              <a:rPr lang="cs-CZ" sz="8000" b="1" dirty="0" smtClean="0"/>
              <a:t>Česká republika </a:t>
            </a:r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vývoj státního území </a:t>
            </a:r>
            <a:endParaRPr lang="cs-CZ" sz="5000" b="1" dirty="0">
              <a:solidFill>
                <a:srgbClr val="74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Vývoj státního území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2071678"/>
            <a:ext cx="8429684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→ hranice České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republiky,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jaké známe dnes, </a:t>
            </a:r>
          </a:p>
          <a:p>
            <a:pPr>
              <a:buNone/>
            </a:pP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     prošly během své historie celou řadou změn !!! 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b="1" dirty="0" smtClean="0"/>
              <a:t>→ na našem území se vystřídala řada říší:</a:t>
            </a:r>
            <a:r>
              <a:rPr lang="cs-CZ" sz="2800" dirty="0" smtClean="0"/>
              <a:t> </a:t>
            </a:r>
          </a:p>
          <a:p>
            <a:pPr>
              <a:buNone/>
            </a:pP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		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Calibri"/>
              </a:rPr>
              <a:t>• 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Sámova říše</a:t>
            </a:r>
          </a:p>
          <a:p>
            <a:pPr>
              <a:buNone/>
            </a:pP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		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Calibri"/>
              </a:rPr>
              <a:t>• 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Velkomoravská říše</a:t>
            </a:r>
          </a:p>
          <a:p>
            <a:pPr>
              <a:buNone/>
            </a:pP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		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Calibri"/>
              </a:rPr>
              <a:t>• 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Přemyslovský stát , Lucemburkové, </a:t>
            </a:r>
            <a:r>
              <a:rPr lang="cs-CZ" sz="2800" dirty="0" err="1" smtClean="0">
                <a:solidFill>
                  <a:schemeClr val="accent1">
                    <a:lumMod val="75000"/>
                  </a:schemeClr>
                </a:solidFill>
              </a:rPr>
              <a:t>Jagellonci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cs-CZ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		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Calibri"/>
              </a:rPr>
              <a:t>• 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Habsburská monarchie, Rakousko-Uhersko     </a:t>
            </a:r>
            <a:endParaRPr lang="cs-CZ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http://www.kyoprint.cz/individualni/papir/svatebni-oznameni/krida-mat/bily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Zástupný symbol pro obsah 3" descr="http://leccos.com/pics/pic/rakousko-uhersko-_mapa_1867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4664"/>
            <a:ext cx="8103274" cy="5499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500702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České země součástí Rakouska–Uherska.</a:t>
            </a:r>
            <a:endParaRPr lang="cs-CZ" sz="3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Československý stát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58204" cy="46367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000" dirty="0" smtClean="0"/>
              <a:t>→ v letech 1914-1918 probíhala 1. světová válka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→ prohra Německa a Rakouska-Uherska</a:t>
            </a:r>
            <a:endParaRPr lang="cs-CZ" sz="3000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b="1" dirty="0" smtClean="0">
                <a:solidFill>
                  <a:srgbClr val="C00000"/>
                </a:solidFill>
              </a:rPr>
              <a:t>		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Rakousko-Uhersko se rozpadlo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		</a:t>
            </a: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- vznikly samostatné státy: </a:t>
            </a:r>
          </a:p>
          <a:p>
            <a:pPr>
              <a:buNone/>
            </a:pPr>
            <a:r>
              <a:rPr lang="cs-CZ" sz="3000" b="1" dirty="0" smtClean="0"/>
              <a:t>			- Československo – 28. 10. 1918</a:t>
            </a:r>
          </a:p>
          <a:p>
            <a:pPr>
              <a:buNone/>
            </a:pPr>
            <a:r>
              <a:rPr lang="cs-CZ" sz="3000" dirty="0" smtClean="0"/>
              <a:t>				</a:t>
            </a:r>
            <a:endParaRPr lang="cs-CZ" dirty="0"/>
          </a:p>
        </p:txBody>
      </p:sp>
      <p:cxnSp>
        <p:nvCxnSpPr>
          <p:cNvPr id="6" name="Přímá spojovací čára 5"/>
          <p:cNvCxnSpPr/>
          <p:nvPr/>
        </p:nvCxnSpPr>
        <p:spPr>
          <a:xfrm rot="5400000">
            <a:off x="713554" y="4000504"/>
            <a:ext cx="715174" cy="794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1071538" y="4357694"/>
            <a:ext cx="357190" cy="158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ile:První Československá republika do 19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8640960" cy="4392488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445224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rgbClr val="740000"/>
                </a:solidFill>
                <a:latin typeface="+mn-lt"/>
              </a:rPr>
              <a:t>Mapa Československé republiky.</a:t>
            </a:r>
            <a:endParaRPr lang="cs-CZ" sz="40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259228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000" b="1" dirty="0" smtClean="0"/>
              <a:t>                                       3           </a:t>
            </a:r>
          </a:p>
          <a:p>
            <a:pPr>
              <a:buNone/>
            </a:pPr>
            <a:r>
              <a:rPr lang="cs-CZ" sz="3000" b="1" dirty="0" smtClean="0"/>
              <a:t>        1                                                                           </a:t>
            </a:r>
          </a:p>
          <a:p>
            <a:pPr>
              <a:buNone/>
            </a:pPr>
            <a:r>
              <a:rPr lang="cs-CZ" sz="3000" b="1" dirty="0" smtClean="0"/>
              <a:t>                         2                                                                                </a:t>
            </a:r>
          </a:p>
          <a:p>
            <a:pPr>
              <a:buNone/>
            </a:pPr>
            <a:r>
              <a:rPr lang="cs-CZ" sz="3000" b="1" dirty="0" smtClean="0"/>
              <a:t>                                        4                        		</a:t>
            </a:r>
          </a:p>
          <a:p>
            <a:pPr>
              <a:buNone/>
            </a:pPr>
            <a:r>
              <a:rPr lang="cs-CZ" sz="3000" b="1" dirty="0" smtClean="0"/>
              <a:t>                                                                             5                                    </a:t>
            </a:r>
            <a:endParaRPr lang="cs-CZ" sz="3000" b="1" dirty="0"/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27811" t="59830" r="31240" b="31770"/>
          <a:stretch>
            <a:fillRect/>
          </a:stretch>
        </p:blipFill>
        <p:spPr bwMode="auto">
          <a:xfrm>
            <a:off x="5940152" y="1196752"/>
            <a:ext cx="2808312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/>
          <a:srcRect l="1561" t="19510" r="85839" b="73770"/>
          <a:stretch>
            <a:fillRect/>
          </a:stretch>
        </p:blipFill>
        <p:spPr bwMode="auto">
          <a:xfrm>
            <a:off x="1547664" y="2420888"/>
            <a:ext cx="864096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print"/>
          <a:srcRect l="32011" t="19510" r="53289" b="73770"/>
          <a:stretch>
            <a:fillRect/>
          </a:stretch>
        </p:blipFill>
        <p:spPr bwMode="auto">
          <a:xfrm>
            <a:off x="3707904" y="2348880"/>
            <a:ext cx="864096" cy="246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/>
          <a:srcRect l="15211" t="19510" r="70089" b="73770"/>
          <a:stretch>
            <a:fillRect/>
          </a:stretch>
        </p:blipFill>
        <p:spPr bwMode="auto">
          <a:xfrm>
            <a:off x="3059832" y="3068960"/>
            <a:ext cx="864096" cy="246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/>
          <a:srcRect l="49860" t="19510" r="31240" b="73770"/>
          <a:stretch>
            <a:fillRect/>
          </a:stretch>
        </p:blipFill>
        <p:spPr bwMode="auto">
          <a:xfrm>
            <a:off x="4427984" y="3429000"/>
            <a:ext cx="1080120" cy="240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4" cstate="print"/>
          <a:srcRect l="1001" t="32054" r="71629" b="49914"/>
          <a:stretch>
            <a:fillRect/>
          </a:stretch>
        </p:blipFill>
        <p:spPr bwMode="auto">
          <a:xfrm>
            <a:off x="6732240" y="3140968"/>
            <a:ext cx="1152129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aoblený obdélník 4"/>
          <p:cNvSpPr/>
          <p:nvPr/>
        </p:nvSpPr>
        <p:spPr>
          <a:xfrm>
            <a:off x="1547664" y="2348880"/>
            <a:ext cx="864096" cy="36004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707904" y="2348880"/>
            <a:ext cx="864096" cy="288032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3059832" y="3068960"/>
            <a:ext cx="864096" cy="288032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4427984" y="3429000"/>
            <a:ext cx="1080120" cy="288032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6732240" y="3140968"/>
            <a:ext cx="1152128" cy="504056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6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Německá okupace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916832"/>
            <a:ext cx="8472518" cy="514880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→ září 1938 </a:t>
            </a:r>
            <a:r>
              <a:rPr lang="cs-CZ" sz="3200" dirty="0" smtClean="0"/>
              <a:t>Německo připojilo Československé </a:t>
            </a:r>
          </a:p>
          <a:p>
            <a:pPr>
              <a:buNone/>
            </a:pPr>
            <a:r>
              <a:rPr lang="cs-CZ" sz="3200" dirty="0" smtClean="0"/>
              <a:t>     pohraničí ke svému státu </a:t>
            </a:r>
          </a:p>
          <a:p>
            <a:pPr>
              <a:buNone/>
            </a:pPr>
            <a:r>
              <a:rPr lang="cs-CZ" sz="3200" dirty="0" smtClean="0"/>
              <a:t>		  </a:t>
            </a:r>
            <a:r>
              <a:rPr lang="cs-CZ" sz="3200" b="1" dirty="0" smtClean="0"/>
              <a:t>- jednalo se o tzv. Sudety</a:t>
            </a:r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→ 14.3. 1939 </a:t>
            </a:r>
            <a:r>
              <a:rPr lang="cs-CZ" sz="3200" dirty="0" smtClean="0"/>
              <a:t>odtržení Slovenska </a:t>
            </a:r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→ 15.3. 1939 </a:t>
            </a:r>
            <a:r>
              <a:rPr lang="cs-CZ" sz="3200" dirty="0" smtClean="0"/>
              <a:t>zbylé území bylo okupováno </a:t>
            </a:r>
          </a:p>
          <a:p>
            <a:pPr>
              <a:buNone/>
            </a:pPr>
            <a:r>
              <a:rPr lang="cs-CZ" sz="3200" dirty="0" smtClean="0"/>
              <a:t>     německými vojsky pod názvem </a:t>
            </a:r>
          </a:p>
          <a:p>
            <a:pPr>
              <a:buNone/>
            </a:pPr>
            <a:r>
              <a:rPr lang="cs-CZ" sz="3200" b="1" dirty="0" smtClean="0"/>
              <a:t>		- protektorát Čechy a Morava </a:t>
            </a:r>
          </a:p>
          <a:p>
            <a:pPr>
              <a:buNone/>
            </a:pPr>
            <a:r>
              <a:rPr lang="cs-CZ" dirty="0" smtClean="0">
                <a:latin typeface="Book Antiqua"/>
              </a:rPr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Obnovení Československa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686800" cy="492252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000" dirty="0" smtClean="0"/>
              <a:t>→ 2. světová válka skončila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8. května 1945  </a:t>
            </a:r>
          </a:p>
          <a:p>
            <a:pPr>
              <a:buNone/>
            </a:pPr>
            <a:r>
              <a:rPr lang="cs-CZ" sz="3000" b="1" dirty="0" smtClean="0">
                <a:solidFill>
                  <a:srgbClr val="C00000"/>
                </a:solidFill>
              </a:rPr>
              <a:t>     </a:t>
            </a:r>
            <a:r>
              <a:rPr lang="cs-CZ" sz="3000" dirty="0" smtClean="0"/>
              <a:t>porážkou Německa 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→ ČSR se obnovilo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		- ztráta Podkarpatské Rusy </a:t>
            </a:r>
            <a:r>
              <a:rPr lang="cs-CZ" sz="3000" dirty="0" smtClean="0"/>
              <a:t>– Ukrajina </a:t>
            </a:r>
          </a:p>
          <a:p>
            <a:pPr>
              <a:buNone/>
            </a:pPr>
            <a:r>
              <a:rPr lang="cs-CZ" sz="3000" dirty="0" smtClean="0"/>
              <a:t>→ </a:t>
            </a:r>
            <a:r>
              <a:rPr lang="cs-CZ" sz="3000" b="1" dirty="0" smtClean="0"/>
              <a:t>Československo se dostává pod vliv SSSR </a:t>
            </a:r>
          </a:p>
          <a:p>
            <a:pPr>
              <a:buNone/>
            </a:pPr>
            <a:r>
              <a:rPr lang="cs-CZ" sz="3000" dirty="0" smtClean="0"/>
              <a:t>		</a:t>
            </a: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- od roku 1948-1989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období komunismu </a:t>
            </a:r>
            <a:endParaRPr lang="cs-CZ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Obrázek 3" descr="File:Flag-map of Czechoslovak Socialist Republic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2500306"/>
            <a:ext cx="471490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Česká republika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686800" cy="508518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→ 17. 11. 1989 - Sametová revoluce </a:t>
            </a:r>
            <a:r>
              <a:rPr lang="cs-CZ" sz="3000" dirty="0" smtClean="0"/>
              <a:t>– pád </a:t>
            </a:r>
          </a:p>
          <a:p>
            <a:pPr>
              <a:buNone/>
            </a:pPr>
            <a:r>
              <a:rPr lang="cs-CZ" sz="3000" dirty="0" smtClean="0"/>
              <a:t>     komunismu 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→ v roce 1993</a:t>
            </a:r>
          </a:p>
          <a:p>
            <a:pPr>
              <a:buNone/>
            </a:pPr>
            <a:r>
              <a:rPr lang="cs-CZ" sz="3000" dirty="0" smtClean="0"/>
              <a:t>     společný stát Čechu a Slováků rozdělen na dva </a:t>
            </a:r>
          </a:p>
          <a:p>
            <a:pPr>
              <a:buNone/>
            </a:pPr>
            <a:r>
              <a:rPr lang="cs-CZ" sz="3000" dirty="0" smtClean="0"/>
              <a:t>     samostatné celky: </a:t>
            </a:r>
          </a:p>
          <a:p>
            <a:pPr>
              <a:buNone/>
            </a:pPr>
            <a:r>
              <a:rPr lang="cs-CZ" sz="3000" dirty="0" smtClean="0"/>
              <a:t>			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- Českou republiku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			- Slovenskou republiku </a:t>
            </a:r>
            <a:endParaRPr lang="cs-CZ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Obrázek 6" descr="File:Flag of Czechoslovakia.sv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492896"/>
            <a:ext cx="2232248" cy="1296144"/>
          </a:xfrm>
          <a:prstGeom prst="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</p:spPr>
      </p:pic>
      <p:pic>
        <p:nvPicPr>
          <p:cNvPr id="8" name="Obrázek 7" descr="File:Flag of Slovakia.sv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3068960"/>
            <a:ext cx="2304256" cy="1296144"/>
          </a:xfrm>
          <a:prstGeom prst="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l_fi" descr="http://www.kyoprint.cz/individualni/papir/svatebni-oznameni/krida-mat/bily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 l="1645" t="17431" r="3758" b="13265"/>
          <a:stretch>
            <a:fillRect/>
          </a:stretch>
        </p:blipFill>
        <p:spPr bwMode="auto">
          <a:xfrm>
            <a:off x="500034" y="1214422"/>
            <a:ext cx="8286808" cy="5643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-357214"/>
            <a:ext cx="8472518" cy="7000924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Citace</a:t>
            </a:r>
          </a:p>
          <a:p>
            <a:pPr>
              <a:buNone/>
            </a:pPr>
            <a:endParaRPr lang="cs-CZ" sz="11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1100" dirty="0" smtClean="0"/>
          </a:p>
          <a:p>
            <a:pPr>
              <a:buNone/>
            </a:pPr>
            <a:r>
              <a:rPr lang="cs-CZ" sz="900" dirty="0" smtClean="0"/>
              <a:t>[1]-www.leccos.</a:t>
            </a:r>
            <a:r>
              <a:rPr lang="cs-CZ" sz="900" dirty="0" err="1" smtClean="0"/>
              <a:t>com</a:t>
            </a:r>
            <a:r>
              <a:rPr lang="cs-CZ" sz="900" dirty="0" smtClean="0"/>
              <a:t> [online]. [cit. 2012-1-4]. Dostupný z www:&lt;http://leccos.</a:t>
            </a:r>
            <a:r>
              <a:rPr lang="cs-CZ" sz="900" dirty="0" err="1" smtClean="0"/>
              <a:t>com</a:t>
            </a:r>
            <a:r>
              <a:rPr lang="cs-CZ" sz="900" dirty="0" smtClean="0"/>
              <a:t>/index.</a:t>
            </a:r>
            <a:r>
              <a:rPr lang="cs-CZ" sz="900" dirty="0" err="1" smtClean="0"/>
              <a:t>php</a:t>
            </a:r>
            <a:r>
              <a:rPr lang="cs-CZ" sz="900" dirty="0" smtClean="0"/>
              <a:t>/</a:t>
            </a:r>
            <a:r>
              <a:rPr lang="cs-CZ" sz="900" dirty="0" err="1" smtClean="0"/>
              <a:t>clanky</a:t>
            </a:r>
            <a:r>
              <a:rPr lang="cs-CZ" sz="900" dirty="0" smtClean="0"/>
              <a:t>/</a:t>
            </a:r>
            <a:r>
              <a:rPr lang="cs-CZ" sz="900" dirty="0" err="1" smtClean="0"/>
              <a:t>rakouskouhersko</a:t>
            </a:r>
            <a:r>
              <a:rPr lang="cs-CZ" sz="900" dirty="0" smtClean="0"/>
              <a:t>&gt;</a:t>
            </a:r>
          </a:p>
          <a:p>
            <a:pPr>
              <a:buNone/>
            </a:pPr>
            <a:r>
              <a:rPr lang="cs-CZ" sz="900" dirty="0" smtClean="0"/>
              <a:t>[2]-[cit. 2012-1-4]. Dostupný pod licencí Creative Commons z www:&lt;http://commons.wikimedia.org/wiki/File:Flag-map_of_Czechoslovak_Socialist_Republic.png&gt;</a:t>
            </a:r>
          </a:p>
          <a:p>
            <a:pPr marL="0" indent="0">
              <a:buNone/>
            </a:pPr>
            <a:r>
              <a:rPr lang="cs-CZ" sz="900" dirty="0" smtClean="0"/>
              <a:t>[3] -[cit. 2012-1-4]. Dostupný pod licencí Creative Commons z www:</a:t>
            </a:r>
          </a:p>
          <a:p>
            <a:pPr marL="0" indent="0">
              <a:buNone/>
            </a:pPr>
            <a:r>
              <a:rPr lang="cs-CZ" sz="900" dirty="0" smtClean="0"/>
              <a:t>&lt;http://commons.wikimedia.org/wiki/File:Prvn%C3%AD_%C4%8Ceskoslovensk%C3%A1_republika_do_1928.jpg&gt;</a:t>
            </a:r>
          </a:p>
          <a:p>
            <a:pPr marL="0" indent="0">
              <a:buNone/>
            </a:pPr>
            <a:r>
              <a:rPr lang="cs-CZ" sz="900" dirty="0" smtClean="0"/>
              <a:t>[4] -[cit. 2012-1-4]. Dostupný pod licencí Creative Commons z www:&lt;http://commons.wikimedia.org/wiki/File:Flag_of_Czechoslovakia.svg&gt;</a:t>
            </a:r>
          </a:p>
          <a:p>
            <a:pPr marL="0" indent="0">
              <a:buNone/>
            </a:pPr>
            <a:r>
              <a:rPr lang="cs-CZ" sz="900" dirty="0" smtClean="0"/>
              <a:t>[5] -[cit. 2012-1-4]. Dostupný pod licencí Creative Commons z www:&lt;http://commons.wikimedia.org/wiki/File:Flag_of_Slovakia.svg&gt;</a:t>
            </a:r>
          </a:p>
          <a:p>
            <a:pPr marL="0" indent="0">
              <a:buNone/>
            </a:pPr>
            <a:r>
              <a:rPr lang="cs-CZ" sz="900" dirty="0" smtClean="0"/>
              <a:t>[</a:t>
            </a:r>
            <a:r>
              <a:rPr lang="cs-CZ" sz="900" dirty="0"/>
              <a:t>6</a:t>
            </a:r>
            <a:r>
              <a:rPr lang="cs-CZ" sz="900" dirty="0" smtClean="0"/>
              <a:t>]-</a:t>
            </a:r>
            <a:r>
              <a:rPr lang="cs-CZ" sz="900" dirty="0"/>
              <a:t>BORECKÝ Daniel, CHALUPA Petr, NOVÁK Svatopluk, Zeměpis pro 8. ročník, 2. díl Česká republika, nakladatelství Nová Škola, Brno 2009, 95 s.   </a:t>
            </a:r>
          </a:p>
          <a:p>
            <a:pPr marL="0" indent="0">
              <a:buNone/>
            </a:pPr>
            <a:r>
              <a:rPr lang="cs-CZ" sz="900" dirty="0" smtClean="0"/>
              <a:t>[</a:t>
            </a:r>
            <a:r>
              <a:rPr lang="cs-CZ" sz="900" dirty="0"/>
              <a:t>7</a:t>
            </a:r>
            <a:r>
              <a:rPr lang="cs-CZ" sz="900" dirty="0" smtClean="0"/>
              <a:t>]-</a:t>
            </a:r>
            <a:r>
              <a:rPr lang="cs-CZ" sz="900" dirty="0"/>
              <a:t>JEŘÁBEK Milan, Anděl Jiří, PEŠTOVÁ Jana, KASTNER Jiří, Zeměpis 8 – učebnice pro základní školy a víceletá gymnázia, Nakladatelství Fraus, Plzeň 2006, 128 s</a:t>
            </a:r>
            <a:r>
              <a:rPr lang="cs-CZ" sz="900" dirty="0" smtClean="0"/>
              <a:t>.</a:t>
            </a:r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3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500" dirty="0" smtClean="0"/>
          </a:p>
          <a:p>
            <a:pPr>
              <a:buNone/>
            </a:pPr>
            <a:endParaRPr lang="cs-CZ" sz="15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505</TotalTime>
  <Words>195</Words>
  <Application>Microsoft Office PowerPoint</Application>
  <PresentationFormat>Předvádění na obrazovce (4:3)</PresentationFormat>
  <Paragraphs>113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Snímek 1</vt:lpstr>
      <vt:lpstr>Snímek 2</vt:lpstr>
      <vt:lpstr>Snímek 3</vt:lpstr>
      <vt:lpstr>Vývoj státního území</vt:lpstr>
      <vt:lpstr>České země součástí Rakouska–Uherska.</vt:lpstr>
      <vt:lpstr>Československý stát</vt:lpstr>
      <vt:lpstr>Mapa Československé republiky.</vt:lpstr>
      <vt:lpstr>Německá okupace</vt:lpstr>
      <vt:lpstr>Obnovení Československa</vt:lpstr>
      <vt:lpstr>Česká republika</vt:lpstr>
      <vt:lpstr>Snímek 11</vt:lpstr>
    </vt:vector>
  </TitlesOfParts>
  <Company>Žatec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Česká republika</dc:title>
  <dc:creator>Tomáš Szabo</dc:creator>
  <cp:lastModifiedBy>Dum</cp:lastModifiedBy>
  <cp:revision>70</cp:revision>
  <dcterms:created xsi:type="dcterms:W3CDTF">2012-03-27T15:39:43Z</dcterms:created>
  <dcterms:modified xsi:type="dcterms:W3CDTF">2012-06-28T11:07:50Z</dcterms:modified>
</cp:coreProperties>
</file>