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70" r:id="rId4"/>
    <p:sldId id="257" r:id="rId5"/>
    <p:sldId id="258" r:id="rId6"/>
    <p:sldId id="260" r:id="rId7"/>
    <p:sldId id="263" r:id="rId8"/>
    <p:sldId id="274" r:id="rId9"/>
    <p:sldId id="27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38099-872D-4E44-87B2-1C25D0F91BE5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4F32B5-F0DE-4644-A380-A12AA62CFF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38099-872D-4E44-87B2-1C25D0F91BE5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4F32B5-F0DE-4644-A380-A12AA62CFF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38099-872D-4E44-87B2-1C25D0F91BE5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4F32B5-F0DE-4644-A380-A12AA62CFF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38099-872D-4E44-87B2-1C25D0F91BE5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4F32B5-F0DE-4644-A380-A12AA62CFF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38099-872D-4E44-87B2-1C25D0F91BE5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4F32B5-F0DE-4644-A380-A12AA62CFF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38099-872D-4E44-87B2-1C25D0F91BE5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4F32B5-F0DE-4644-A380-A12AA62CFF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38099-872D-4E44-87B2-1C25D0F91BE5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4F32B5-F0DE-4644-A380-A12AA62CFF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38099-872D-4E44-87B2-1C25D0F91BE5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4F32B5-F0DE-4644-A380-A12AA62CFF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38099-872D-4E44-87B2-1C25D0F91BE5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04F32B5-F0DE-4644-A380-A12AA62CFF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38099-872D-4E44-87B2-1C25D0F91BE5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4F32B5-F0DE-4644-A380-A12AA62CFF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38099-872D-4E44-87B2-1C25D0F91BE5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4F32B5-F0DE-4644-A380-A12AA62CFF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B38099-872D-4E44-87B2-1C25D0F91BE5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04F32B5-F0DE-4644-A380-A12AA62CFF0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</a:t>
            </a:r>
            <a:r>
              <a:rPr lang="cs-CZ" sz="2000" dirty="0" smtClean="0">
                <a:cs typeface="Times New Roman" pitchFamily="18" charset="0"/>
              </a:rPr>
              <a:t>Z 8/3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Zeměpis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 smtClean="0">
                <a:cs typeface="Times New Roman" pitchFamily="18" charset="0"/>
              </a:rPr>
              <a:t>8. ročník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Tomáš Szabo (Bc.)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708545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 t="24194" b="12903"/>
          <a:stretch>
            <a:fillRect/>
          </a:stretch>
        </p:blipFill>
        <p:spPr bwMode="auto">
          <a:xfrm>
            <a:off x="1571604" y="2285992"/>
            <a:ext cx="6248400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2500306"/>
            <a:ext cx="8286808" cy="43576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32460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Česká republika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  <a:r>
              <a:rPr lang="cs-CZ" sz="3000" b="1" dirty="0" smtClean="0"/>
              <a:t>Klíčová slova: </a:t>
            </a:r>
            <a:r>
              <a:rPr lang="cs-CZ" sz="2500" dirty="0" smtClean="0"/>
              <a:t>Česká republika, poloha, rozloha,</a:t>
            </a:r>
          </a:p>
          <a:p>
            <a:pPr>
              <a:buNone/>
            </a:pPr>
            <a:r>
              <a:rPr lang="cs-CZ" sz="2500" dirty="0" smtClean="0"/>
              <a:t>             	           střední Evropa, historie vývoje hranic                   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  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k ověření základních znalostí v oblasti </a:t>
            </a:r>
          </a:p>
          <a:p>
            <a:pPr>
              <a:buNone/>
            </a:pPr>
            <a:r>
              <a:rPr lang="cs-CZ" sz="2500" dirty="0" smtClean="0"/>
              <a:t>                    </a:t>
            </a:r>
            <a:r>
              <a:rPr lang="cs-CZ" sz="200" dirty="0" smtClean="0"/>
              <a:t>         </a:t>
            </a:r>
            <a:r>
              <a:rPr lang="cs-CZ" sz="2500" dirty="0" smtClean="0"/>
              <a:t>  polohy a vývoje státních hranic ČR </a:t>
            </a:r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6596" r="3758" b="12246"/>
          <a:stretch>
            <a:fillRect/>
          </a:stretch>
        </p:blipFill>
        <p:spPr bwMode="auto">
          <a:xfrm>
            <a:off x="500034" y="0"/>
            <a:ext cx="828680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None/>
            </a:pPr>
            <a:endParaRPr lang="cs-CZ" sz="8000" b="1" dirty="0" smtClean="0"/>
          </a:p>
          <a:p>
            <a:pPr algn="ctr">
              <a:buNone/>
            </a:pPr>
            <a:r>
              <a:rPr lang="cs-CZ" sz="8000" b="1" dirty="0" smtClean="0"/>
              <a:t>Česká republika </a:t>
            </a:r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opakování – základní informace</a:t>
            </a:r>
          </a:p>
          <a:p>
            <a:pPr algn="ctr">
              <a:buNone/>
            </a:pPr>
            <a:endParaRPr lang="cs-CZ" sz="5000" b="1" dirty="0">
              <a:solidFill>
                <a:srgbClr val="74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4034" t="5572" r="54957" b="82729"/>
          <a:stretch/>
        </p:blipFill>
        <p:spPr bwMode="auto">
          <a:xfrm>
            <a:off x="1979712" y="2060848"/>
            <a:ext cx="858981" cy="512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5132" t="5572" r="19798" b="82729"/>
          <a:stretch/>
        </p:blipFill>
        <p:spPr bwMode="auto">
          <a:xfrm>
            <a:off x="6001025" y="2067775"/>
            <a:ext cx="2736274" cy="512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994122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Doplňte vhodná slova do textu! </a:t>
            </a:r>
            <a:endParaRPr lang="cs-CZ" sz="4000" b="1" u="sng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78768" cy="5589240"/>
          </a:xfrm>
        </p:spPr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sz="3200" dirty="0" smtClean="0">
                <a:latin typeface="Constantia" pitchFamily="18" charset="0"/>
              </a:rPr>
              <a:t>Česká republika leží ve …………………………………, nemá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3200" dirty="0" smtClean="0">
                <a:latin typeface="Constantia" pitchFamily="18" charset="0"/>
              </a:rPr>
              <a:t>přístup k .………., a proto se jedná o …………………………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3200" dirty="0" smtClean="0">
                <a:latin typeface="Constantia" pitchFamily="18" charset="0"/>
              </a:rPr>
              <a:t>Sousedí celkem se …………. </a:t>
            </a:r>
            <a:r>
              <a:rPr lang="cs-CZ" sz="200" dirty="0" smtClean="0">
                <a:latin typeface="Constantia" pitchFamily="18" charset="0"/>
              </a:rPr>
              <a:t>    </a:t>
            </a:r>
            <a:r>
              <a:rPr lang="cs-CZ" sz="3200" dirty="0" smtClean="0">
                <a:latin typeface="Constantia" pitchFamily="18" charset="0"/>
              </a:rPr>
              <a:t>státy. </a:t>
            </a:r>
            <a:r>
              <a:rPr lang="cs-CZ" sz="200" dirty="0" smtClean="0">
                <a:latin typeface="Constantia" pitchFamily="18" charset="0"/>
              </a:rPr>
              <a:t>  </a:t>
            </a:r>
            <a:r>
              <a:rPr lang="cs-CZ" sz="3200" dirty="0" smtClean="0">
                <a:latin typeface="Constantia" pitchFamily="18" charset="0"/>
              </a:rPr>
              <a:t>Na severu sousedí s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3200" dirty="0" smtClean="0">
                <a:latin typeface="Constantia" pitchFamily="18" charset="0"/>
              </a:rPr>
              <a:t>………………. na jihu sousedí s ………………….. na západě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3200" dirty="0" smtClean="0">
                <a:latin typeface="Constantia" pitchFamily="18" charset="0"/>
              </a:rPr>
              <a:t>s ……….………….. a na východě se …………………</a:t>
            </a:r>
            <a:r>
              <a:rPr lang="cs-CZ" sz="300" dirty="0" smtClean="0">
                <a:latin typeface="Constantia" pitchFamily="18" charset="0"/>
              </a:rPr>
              <a:t>       </a:t>
            </a:r>
            <a:r>
              <a:rPr lang="cs-CZ" sz="3200" dirty="0" smtClean="0">
                <a:latin typeface="Constantia" pitchFamily="18" charset="0"/>
              </a:rPr>
              <a:t>Celková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3200" dirty="0" smtClean="0">
                <a:latin typeface="Constantia" pitchFamily="18" charset="0"/>
              </a:rPr>
              <a:t>rozloha České republiky je přibližně ………………………</a:t>
            </a:r>
            <a:endParaRPr lang="cs-CZ" sz="300" dirty="0" smtClean="0">
              <a:latin typeface="Constantia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cs-CZ" sz="3200" dirty="0" smtClean="0">
                <a:latin typeface="Constantia" pitchFamily="18" charset="0"/>
              </a:rPr>
              <a:t>a počet obyvatel se pohybuje kolem ………………………. </a:t>
            </a:r>
            <a:endParaRPr lang="cs-CZ" sz="3200" dirty="0">
              <a:latin typeface="Constantia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558" t="5572" r="67209" b="82729"/>
          <a:stretch/>
        </p:blipFill>
        <p:spPr bwMode="auto">
          <a:xfrm>
            <a:off x="4716016" y="1260764"/>
            <a:ext cx="2202874" cy="512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79491" t="5572" r="14294" b="82729"/>
          <a:stretch/>
        </p:blipFill>
        <p:spPr bwMode="auto">
          <a:xfrm>
            <a:off x="3635896" y="2780928"/>
            <a:ext cx="484908" cy="512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2633" r="81787" b="65667"/>
          <a:stretch/>
        </p:blipFill>
        <p:spPr bwMode="auto">
          <a:xfrm>
            <a:off x="467544" y="3573016"/>
            <a:ext cx="1421101" cy="512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8214" t="22633" r="56927" b="65667"/>
          <a:stretch/>
        </p:blipFill>
        <p:spPr bwMode="auto">
          <a:xfrm>
            <a:off x="5031206" y="3573016"/>
            <a:ext cx="1939637" cy="512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2894" t="22633" r="33668" b="65667"/>
          <a:stretch/>
        </p:blipFill>
        <p:spPr bwMode="auto">
          <a:xfrm>
            <a:off x="755576" y="4365104"/>
            <a:ext cx="1828800" cy="512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6511" t="22633" r="8808" b="65667"/>
          <a:stretch/>
        </p:blipFill>
        <p:spPr bwMode="auto">
          <a:xfrm>
            <a:off x="5508104" y="4365104"/>
            <a:ext cx="1925783" cy="512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765" t="43896" r="74862" b="44404"/>
          <a:stretch/>
        </p:blipFill>
        <p:spPr bwMode="auto">
          <a:xfrm>
            <a:off x="6732240" y="5085184"/>
            <a:ext cx="1745673" cy="512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6516216" y="6021288"/>
            <a:ext cx="20874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33CC"/>
                </a:solidFill>
              </a:rPr>
              <a:t>10,6 milionů</a:t>
            </a:r>
            <a:endParaRPr lang="cs-CZ" sz="2800" dirty="0">
              <a:solidFill>
                <a:srgbClr val="00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3" descr="File:Central Europe location map.svg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7072338"/>
          </a:xfrm>
          <a:prstGeom prst="rect">
            <a:avLst/>
          </a:prstGeom>
          <a:noFill/>
          <a:ln w="9525">
            <a:solidFill>
              <a:schemeClr val="tx1">
                <a:alpha val="98000"/>
              </a:schemeClr>
            </a:solidFill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50000" r="91706" b="32042"/>
          <a:stretch/>
        </p:blipFill>
        <p:spPr bwMode="auto">
          <a:xfrm>
            <a:off x="2833580" y="2914180"/>
            <a:ext cx="647150" cy="786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5973" r="75271" b="79956"/>
          <a:stretch/>
        </p:blipFill>
        <p:spPr bwMode="auto">
          <a:xfrm>
            <a:off x="2301458" y="2540107"/>
            <a:ext cx="1929471" cy="616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4411" t="5973" r="55702" b="79956"/>
          <a:stretch/>
        </p:blipFill>
        <p:spPr bwMode="auto">
          <a:xfrm>
            <a:off x="6369030" y="1915390"/>
            <a:ext cx="1551709" cy="616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3863" t="7918" r="33410" b="84079"/>
          <a:stretch/>
        </p:blipFill>
        <p:spPr bwMode="auto">
          <a:xfrm>
            <a:off x="6686764" y="4384554"/>
            <a:ext cx="1404292" cy="2776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70199" t="8830" r="8552" b="81611"/>
          <a:stretch/>
        </p:blipFill>
        <p:spPr bwMode="auto">
          <a:xfrm>
            <a:off x="4177132" y="5526146"/>
            <a:ext cx="1530063" cy="386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1259" r="79140" b="65885"/>
          <a:stretch/>
        </p:blipFill>
        <p:spPr bwMode="auto">
          <a:xfrm>
            <a:off x="576614" y="4523651"/>
            <a:ext cx="1627584" cy="563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0327" t="20466" r="57353" b="65885"/>
          <a:stretch/>
        </p:blipFill>
        <p:spPr bwMode="auto">
          <a:xfrm>
            <a:off x="2051720" y="5805264"/>
            <a:ext cx="936103" cy="350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6309" t="21259" r="30132" b="65885"/>
          <a:stretch/>
        </p:blipFill>
        <p:spPr bwMode="auto">
          <a:xfrm>
            <a:off x="5992985" y="5538923"/>
            <a:ext cx="1838191" cy="563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1743" t="50000" r="76514" b="31093"/>
          <a:stretch/>
        </p:blipFill>
        <p:spPr bwMode="auto">
          <a:xfrm>
            <a:off x="6686763" y="2415334"/>
            <a:ext cx="916245" cy="8283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7367" t="53815" r="67650" b="33510"/>
          <a:stretch/>
        </p:blipFill>
        <p:spPr bwMode="auto">
          <a:xfrm>
            <a:off x="6686763" y="4384554"/>
            <a:ext cx="388822" cy="555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7336" t="50000" r="52010" b="31409"/>
          <a:stretch/>
        </p:blipFill>
        <p:spPr bwMode="auto">
          <a:xfrm>
            <a:off x="4644873" y="4999127"/>
            <a:ext cx="831273" cy="81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50000" t="50000" r="39346" b="32358"/>
          <a:stretch/>
        </p:blipFill>
        <p:spPr bwMode="auto">
          <a:xfrm>
            <a:off x="6686763" y="5369703"/>
            <a:ext cx="831273" cy="772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62476" t="50862" r="32094" b="35066"/>
          <a:stretch/>
        </p:blipFill>
        <p:spPr bwMode="auto">
          <a:xfrm>
            <a:off x="2225204" y="5536041"/>
            <a:ext cx="423665" cy="616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70398" t="50000" r="19851" b="32358"/>
          <a:stretch/>
        </p:blipFill>
        <p:spPr bwMode="auto">
          <a:xfrm>
            <a:off x="713912" y="4662748"/>
            <a:ext cx="760822" cy="772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6250" b="3874"/>
          <a:stretch>
            <a:fillRect/>
          </a:stretch>
        </p:blipFill>
        <p:spPr bwMode="auto">
          <a:xfrm>
            <a:off x="714348" y="1714488"/>
            <a:ext cx="7786742" cy="4798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" name="Picture 5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11149" t="65356" r="67243" b="23105"/>
          <a:stretch>
            <a:fillRect/>
          </a:stretch>
        </p:blipFill>
        <p:spPr bwMode="auto">
          <a:xfrm>
            <a:off x="4214810" y="5929330"/>
            <a:ext cx="1500198" cy="4762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0" name="Picture 4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9908" t="42308" r="48171" b="43589"/>
          <a:stretch>
            <a:fillRect/>
          </a:stretch>
        </p:blipFill>
        <p:spPr bwMode="auto">
          <a:xfrm>
            <a:off x="3929058" y="4071942"/>
            <a:ext cx="2857520" cy="571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8" name="Picture 6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6842" t="10228" r="68005" b="76951"/>
          <a:stretch>
            <a:fillRect/>
          </a:stretch>
        </p:blipFill>
        <p:spPr bwMode="auto">
          <a:xfrm>
            <a:off x="1785918" y="3214686"/>
            <a:ext cx="1857388" cy="562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9" name="Picture 3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8367" t="26894" r="42852" b="62849"/>
          <a:stretch>
            <a:fillRect/>
          </a:stretch>
        </p:blipFill>
        <p:spPr bwMode="auto">
          <a:xfrm>
            <a:off x="4786314" y="1857364"/>
            <a:ext cx="3000396" cy="4286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71480"/>
            <a:ext cx="9144000" cy="775542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Určete body na mapě!</a:t>
            </a:r>
            <a:endParaRPr lang="cs-CZ" sz="4000" b="1" u="sng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34" name="Elipsa 33"/>
          <p:cNvSpPr/>
          <p:nvPr/>
        </p:nvSpPr>
        <p:spPr>
          <a:xfrm>
            <a:off x="3214678" y="1928802"/>
            <a:ext cx="357190" cy="357190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7858148" y="4286256"/>
            <a:ext cx="357190" cy="357190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928662" y="3214686"/>
            <a:ext cx="357190" cy="357190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3214678" y="5857892"/>
            <a:ext cx="357190" cy="357190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Zaoblený obdélník 37"/>
          <p:cNvSpPr/>
          <p:nvPr/>
        </p:nvSpPr>
        <p:spPr>
          <a:xfrm>
            <a:off x="4788024" y="1844824"/>
            <a:ext cx="3000396" cy="428628"/>
          </a:xfrm>
          <a:prstGeom prst="roundRect">
            <a:avLst/>
          </a:prstGeom>
          <a:solidFill>
            <a:schemeClr val="tx1">
              <a:alpha val="20000"/>
            </a:schemeClr>
          </a:solidFill>
          <a:ln>
            <a:solidFill>
              <a:schemeClr val="tx1">
                <a:lumMod val="65000"/>
                <a:lumOff val="35000"/>
                <a:alpha val="7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Zaoblený obdélník 38"/>
          <p:cNvSpPr/>
          <p:nvPr/>
        </p:nvSpPr>
        <p:spPr>
          <a:xfrm>
            <a:off x="1835696" y="3284984"/>
            <a:ext cx="1785950" cy="428628"/>
          </a:xfrm>
          <a:prstGeom prst="roundRect">
            <a:avLst/>
          </a:prstGeom>
          <a:solidFill>
            <a:schemeClr val="tx1">
              <a:alpha val="20000"/>
            </a:schemeClr>
          </a:solidFill>
          <a:ln>
            <a:solidFill>
              <a:schemeClr val="tx1">
                <a:lumMod val="65000"/>
                <a:lumOff val="35000"/>
                <a:alpha val="7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Zaoblený obdélník 39"/>
          <p:cNvSpPr/>
          <p:nvPr/>
        </p:nvSpPr>
        <p:spPr>
          <a:xfrm>
            <a:off x="3923928" y="4149080"/>
            <a:ext cx="2857520" cy="428628"/>
          </a:xfrm>
          <a:prstGeom prst="roundRect">
            <a:avLst/>
          </a:prstGeom>
          <a:solidFill>
            <a:schemeClr val="tx1">
              <a:alpha val="20000"/>
            </a:schemeClr>
          </a:solidFill>
          <a:ln>
            <a:solidFill>
              <a:schemeClr val="tx1">
                <a:lumMod val="65000"/>
                <a:lumOff val="35000"/>
                <a:alpha val="7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Zaoblený obdélník 40"/>
          <p:cNvSpPr/>
          <p:nvPr/>
        </p:nvSpPr>
        <p:spPr>
          <a:xfrm>
            <a:off x="4211960" y="5949280"/>
            <a:ext cx="1500198" cy="432048"/>
          </a:xfrm>
          <a:prstGeom prst="roundRect">
            <a:avLst/>
          </a:prstGeom>
          <a:solidFill>
            <a:schemeClr val="tx1">
              <a:alpha val="20000"/>
            </a:schemeClr>
          </a:solidFill>
          <a:ln>
            <a:solidFill>
              <a:schemeClr val="tx1">
                <a:lumMod val="65000"/>
                <a:lumOff val="35000"/>
                <a:alpha val="7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2" name="Přímá spojovací šipka 41"/>
          <p:cNvCxnSpPr>
            <a:stCxn id="38" idx="1"/>
            <a:endCxn id="34" idx="6"/>
          </p:cNvCxnSpPr>
          <p:nvPr/>
        </p:nvCxnSpPr>
        <p:spPr>
          <a:xfrm flipH="1">
            <a:off x="3571868" y="2059138"/>
            <a:ext cx="1216156" cy="48259"/>
          </a:xfrm>
          <a:prstGeom prst="straightConnector1">
            <a:avLst/>
          </a:prstGeom>
          <a:ln w="31750" cmpd="sng">
            <a:solidFill>
              <a:schemeClr val="tx1">
                <a:lumMod val="65000"/>
                <a:lumOff val="3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>
            <a:stCxn id="41" idx="1"/>
            <a:endCxn id="37" idx="5"/>
          </p:cNvCxnSpPr>
          <p:nvPr/>
        </p:nvCxnSpPr>
        <p:spPr>
          <a:xfrm flipH="1" flipV="1">
            <a:off x="3519559" y="6162773"/>
            <a:ext cx="692401" cy="2531"/>
          </a:xfrm>
          <a:prstGeom prst="straightConnector1">
            <a:avLst/>
          </a:prstGeom>
          <a:ln w="31750" cmpd="sng">
            <a:solidFill>
              <a:schemeClr val="tx1">
                <a:lumMod val="65000"/>
                <a:lumOff val="3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>
            <a:stCxn id="40" idx="3"/>
            <a:endCxn id="35" idx="2"/>
          </p:cNvCxnSpPr>
          <p:nvPr/>
        </p:nvCxnSpPr>
        <p:spPr>
          <a:xfrm>
            <a:off x="6781448" y="4363394"/>
            <a:ext cx="1076700" cy="101457"/>
          </a:xfrm>
          <a:prstGeom prst="straightConnector1">
            <a:avLst/>
          </a:prstGeom>
          <a:ln w="31750" cmpd="sng">
            <a:solidFill>
              <a:schemeClr val="tx1">
                <a:lumMod val="65000"/>
                <a:lumOff val="3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>
            <a:stCxn id="39" idx="1"/>
            <a:endCxn id="36" idx="6"/>
          </p:cNvCxnSpPr>
          <p:nvPr/>
        </p:nvCxnSpPr>
        <p:spPr>
          <a:xfrm flipH="1" flipV="1">
            <a:off x="1285852" y="3393281"/>
            <a:ext cx="549844" cy="106017"/>
          </a:xfrm>
          <a:prstGeom prst="straightConnector1">
            <a:avLst/>
          </a:prstGeom>
          <a:ln w="31750" cmpd="sng">
            <a:solidFill>
              <a:schemeClr val="tx1">
                <a:lumMod val="65000"/>
                <a:lumOff val="3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9588" r="87254" b="58870"/>
          <a:stretch/>
        </p:blipFill>
        <p:spPr bwMode="auto">
          <a:xfrm>
            <a:off x="5364088" y="4941168"/>
            <a:ext cx="994568" cy="505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28604"/>
            <a:ext cx="9144000" cy="105618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>
                <a:solidFill>
                  <a:srgbClr val="740000"/>
                </a:solidFill>
                <a:latin typeface="+mn-lt"/>
              </a:rPr>
              <a:t>Doplňte vhodná slova do textu! </a:t>
            </a:r>
            <a:endParaRPr lang="cs-CZ" sz="4000" u="sng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604448" cy="530120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3200" dirty="0" smtClean="0">
                <a:latin typeface="Constantia" pitchFamily="18" charset="0"/>
              </a:rPr>
              <a:t>Nejstarším státním útvarem na našem území </a:t>
            </a:r>
          </a:p>
          <a:p>
            <a:pPr>
              <a:lnSpc>
                <a:spcPct val="150000"/>
              </a:lnSpc>
              <a:buNone/>
            </a:pPr>
            <a:r>
              <a:rPr lang="cs-CZ" sz="3200" dirty="0" smtClean="0">
                <a:latin typeface="Constantia" pitchFamily="18" charset="0"/>
              </a:rPr>
              <a:t>byla …………...</a:t>
            </a:r>
            <a:r>
              <a:rPr lang="cs-CZ" sz="300" dirty="0" smtClean="0">
                <a:latin typeface="Constantia" pitchFamily="18" charset="0"/>
              </a:rPr>
              <a:t>     </a:t>
            </a:r>
            <a:r>
              <a:rPr lang="cs-CZ" sz="3200" dirty="0" smtClean="0">
                <a:latin typeface="Constantia" pitchFamily="18" charset="0"/>
              </a:rPr>
              <a:t>říše v 7. století. Nejdéle našemu </a:t>
            </a:r>
          </a:p>
          <a:p>
            <a:pPr>
              <a:lnSpc>
                <a:spcPct val="150000"/>
              </a:lnSpc>
              <a:buNone/>
            </a:pPr>
            <a:r>
              <a:rPr lang="cs-CZ" sz="3200" dirty="0" smtClean="0">
                <a:latin typeface="Constantia" pitchFamily="18" charset="0"/>
              </a:rPr>
              <a:t>území panovala dynastie </a:t>
            </a:r>
            <a:r>
              <a:rPr lang="cs-CZ" sz="300" dirty="0" smtClean="0">
                <a:latin typeface="Constantia" pitchFamily="18" charset="0"/>
              </a:rPr>
              <a:t>   </a:t>
            </a:r>
            <a:r>
              <a:rPr lang="cs-CZ" sz="3200" dirty="0" smtClean="0">
                <a:latin typeface="Constantia" pitchFamily="18" charset="0"/>
              </a:rPr>
              <a:t>…………………………….. </a:t>
            </a:r>
          </a:p>
          <a:p>
            <a:pPr>
              <a:lnSpc>
                <a:spcPct val="150000"/>
              </a:lnSpc>
              <a:buNone/>
            </a:pPr>
            <a:r>
              <a:rPr lang="cs-CZ" sz="3200" dirty="0" smtClean="0">
                <a:latin typeface="Constantia" pitchFamily="18" charset="0"/>
              </a:rPr>
              <a:t>Samostatné </a:t>
            </a:r>
            <a:r>
              <a:rPr lang="cs-CZ" sz="300" dirty="0" smtClean="0">
                <a:latin typeface="Constantia" pitchFamily="18" charset="0"/>
              </a:rPr>
              <a:t> </a:t>
            </a:r>
            <a:r>
              <a:rPr lang="cs-CZ" sz="3200" dirty="0" smtClean="0">
                <a:latin typeface="Constantia" pitchFamily="18" charset="0"/>
              </a:rPr>
              <a:t>Československo </a:t>
            </a:r>
            <a:r>
              <a:rPr lang="cs-CZ" sz="300" dirty="0" smtClean="0">
                <a:latin typeface="Constantia" pitchFamily="18" charset="0"/>
              </a:rPr>
              <a:t>   </a:t>
            </a:r>
            <a:r>
              <a:rPr lang="cs-CZ" sz="3200" dirty="0" smtClean="0">
                <a:latin typeface="Constantia" pitchFamily="18" charset="0"/>
              </a:rPr>
              <a:t>vniká </a:t>
            </a:r>
            <a:r>
              <a:rPr lang="cs-CZ" sz="300" dirty="0" smtClean="0">
                <a:latin typeface="Constantia" pitchFamily="18" charset="0"/>
              </a:rPr>
              <a:t>   </a:t>
            </a:r>
            <a:r>
              <a:rPr lang="cs-CZ" sz="3200" dirty="0" smtClean="0">
                <a:latin typeface="Constantia" pitchFamily="18" charset="0"/>
              </a:rPr>
              <a:t>rozpadem </a:t>
            </a:r>
          </a:p>
          <a:p>
            <a:pPr>
              <a:lnSpc>
                <a:spcPct val="150000"/>
              </a:lnSpc>
              <a:buNone/>
            </a:pPr>
            <a:r>
              <a:rPr lang="cs-CZ" sz="3200" dirty="0" smtClean="0">
                <a:latin typeface="Constantia" pitchFamily="18" charset="0"/>
              </a:rPr>
              <a:t>………………………………. roku …………</a:t>
            </a:r>
            <a:r>
              <a:rPr lang="cs-CZ" sz="300" dirty="0" smtClean="0">
                <a:latin typeface="Constantia" pitchFamily="18" charset="0"/>
              </a:rPr>
              <a:t>   </a:t>
            </a:r>
            <a:r>
              <a:rPr lang="cs-CZ" sz="3200" dirty="0" smtClean="0">
                <a:latin typeface="Constantia" pitchFamily="18" charset="0"/>
              </a:rPr>
              <a:t>Samostatná </a:t>
            </a:r>
          </a:p>
          <a:p>
            <a:pPr>
              <a:lnSpc>
                <a:spcPct val="150000"/>
              </a:lnSpc>
              <a:buNone/>
            </a:pPr>
            <a:r>
              <a:rPr lang="cs-CZ" sz="3200" dirty="0" smtClean="0">
                <a:latin typeface="Constantia" pitchFamily="18" charset="0"/>
              </a:rPr>
              <a:t>Česká republika vzniká roku  ………………………. </a:t>
            </a:r>
            <a:endParaRPr lang="cs-CZ" sz="3200" dirty="0">
              <a:latin typeface="Constantia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3229" r="82122" b="86020"/>
          <a:stretch/>
        </p:blipFill>
        <p:spPr bwMode="auto">
          <a:xfrm>
            <a:off x="1403648" y="2420888"/>
            <a:ext cx="1394970" cy="471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8766" t="3229" r="54777" b="86020"/>
          <a:stretch/>
        </p:blipFill>
        <p:spPr bwMode="auto">
          <a:xfrm>
            <a:off x="5652120" y="3284984"/>
            <a:ext cx="2064328" cy="471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4690" t="3229" r="18486" b="86020"/>
          <a:stretch/>
        </p:blipFill>
        <p:spPr bwMode="auto">
          <a:xfrm>
            <a:off x="971600" y="4941168"/>
            <a:ext cx="2873183" cy="471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2746" t="29588" r="74507" b="61139"/>
          <a:stretch/>
        </p:blipFill>
        <p:spPr bwMode="auto">
          <a:xfrm>
            <a:off x="6516216" y="5733256"/>
            <a:ext cx="994569" cy="406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File:První Československá republika do 192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700808"/>
            <a:ext cx="8640960" cy="439248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1008112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Určete jednotlivé body na mapě!</a:t>
            </a:r>
            <a:endParaRPr lang="cs-CZ" sz="4000" u="sng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492896"/>
            <a:ext cx="8229600" cy="259228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000" b="1" dirty="0" smtClean="0"/>
              <a:t>                                       3           </a:t>
            </a:r>
          </a:p>
          <a:p>
            <a:pPr>
              <a:buNone/>
            </a:pPr>
            <a:r>
              <a:rPr lang="cs-CZ" sz="3000" b="1" dirty="0" smtClean="0"/>
              <a:t>        1                                                                           </a:t>
            </a:r>
          </a:p>
          <a:p>
            <a:pPr>
              <a:buNone/>
            </a:pPr>
            <a:r>
              <a:rPr lang="cs-CZ" sz="3000" b="1" dirty="0" smtClean="0"/>
              <a:t>                          2                                                                                </a:t>
            </a:r>
          </a:p>
          <a:p>
            <a:pPr>
              <a:buNone/>
            </a:pPr>
            <a:r>
              <a:rPr lang="cs-CZ" sz="3000" b="1" dirty="0" smtClean="0"/>
              <a:t>                                        4                        		</a:t>
            </a:r>
          </a:p>
          <a:p>
            <a:pPr>
              <a:buNone/>
            </a:pPr>
            <a:r>
              <a:rPr lang="cs-CZ" sz="3000" b="1" dirty="0" smtClean="0"/>
              <a:t>                                                                             5                                    </a:t>
            </a:r>
            <a:endParaRPr lang="cs-CZ" sz="3000" b="1" dirty="0"/>
          </a:p>
        </p:txBody>
      </p:sp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27811" t="59830" r="31240" b="31770"/>
          <a:stretch>
            <a:fillRect/>
          </a:stretch>
        </p:blipFill>
        <p:spPr bwMode="auto">
          <a:xfrm>
            <a:off x="5940152" y="1844824"/>
            <a:ext cx="2808312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4" cstate="print"/>
          <a:srcRect l="1561" t="19510" r="85839" b="73770"/>
          <a:stretch>
            <a:fillRect/>
          </a:stretch>
        </p:blipFill>
        <p:spPr bwMode="auto">
          <a:xfrm>
            <a:off x="1619672" y="3140968"/>
            <a:ext cx="864096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4" cstate="print"/>
          <a:srcRect l="32011" t="19510" r="53289" b="73770"/>
          <a:stretch>
            <a:fillRect/>
          </a:stretch>
        </p:blipFill>
        <p:spPr bwMode="auto">
          <a:xfrm>
            <a:off x="3635896" y="2996952"/>
            <a:ext cx="864096" cy="2468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4" cstate="print"/>
          <a:srcRect l="15211" t="19510" r="70089" b="73770"/>
          <a:stretch>
            <a:fillRect/>
          </a:stretch>
        </p:blipFill>
        <p:spPr bwMode="auto">
          <a:xfrm>
            <a:off x="3275856" y="3717032"/>
            <a:ext cx="864096" cy="246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 cstate="print"/>
          <a:srcRect l="49860" t="19510" r="31240" b="73770"/>
          <a:stretch>
            <a:fillRect/>
          </a:stretch>
        </p:blipFill>
        <p:spPr bwMode="auto">
          <a:xfrm>
            <a:off x="4499992" y="4005064"/>
            <a:ext cx="1080120" cy="2400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4" cstate="print"/>
          <a:srcRect l="1001" t="32054" r="71629" b="49914"/>
          <a:stretch>
            <a:fillRect/>
          </a:stretch>
        </p:blipFill>
        <p:spPr bwMode="auto">
          <a:xfrm>
            <a:off x="6732240" y="3789040"/>
            <a:ext cx="1152129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aoblený obdélník 4"/>
          <p:cNvSpPr/>
          <p:nvPr/>
        </p:nvSpPr>
        <p:spPr>
          <a:xfrm>
            <a:off x="1619672" y="3068960"/>
            <a:ext cx="864096" cy="360040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635896" y="2996952"/>
            <a:ext cx="864096" cy="288032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3275856" y="3717032"/>
            <a:ext cx="864096" cy="288032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4499992" y="4005064"/>
            <a:ext cx="1080120" cy="288032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6732240" y="3789040"/>
            <a:ext cx="1152128" cy="504056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6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7431" r="3758" b="13265"/>
          <a:stretch>
            <a:fillRect/>
          </a:stretch>
        </p:blipFill>
        <p:spPr bwMode="auto">
          <a:xfrm>
            <a:off x="500034" y="1214422"/>
            <a:ext cx="8286808" cy="5643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1142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-357214"/>
            <a:ext cx="8472518" cy="700092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Citace</a:t>
            </a:r>
          </a:p>
          <a:p>
            <a:pPr>
              <a:buNone/>
            </a:pPr>
            <a:endParaRPr lang="cs-CZ" sz="11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r>
              <a:rPr lang="cs-CZ" sz="900" dirty="0" smtClean="0"/>
              <a:t>[1]-[cit. 2012-1-4]. Dostupný pod licencí Creative Commons z www:&lt;http://commons.wikimedia.org/wiki/File:Central_Europe_location_map.svg&gt;</a:t>
            </a:r>
          </a:p>
          <a:p>
            <a:pPr>
              <a:buNone/>
            </a:pPr>
            <a:r>
              <a:rPr lang="cs-CZ" sz="900" dirty="0" smtClean="0"/>
              <a:t>[2]-[cit. 2012-1-4]. Dostupný pod licencí Creative Commons z www:&lt;http://commons.wikimedia.org/wiki/File:Czech_Republic_location_map.svg&gt;</a:t>
            </a:r>
          </a:p>
          <a:p>
            <a:pPr marL="0" indent="0">
              <a:buNone/>
            </a:pPr>
            <a:r>
              <a:rPr lang="cs-CZ" sz="900" dirty="0" smtClean="0"/>
              <a:t>[3] -[cit. 2012-1-4]. Dostupný pod licencí Creative Commons z www:</a:t>
            </a:r>
          </a:p>
          <a:p>
            <a:pPr marL="0" indent="0">
              <a:buNone/>
            </a:pPr>
            <a:r>
              <a:rPr lang="cs-CZ" sz="900" dirty="0" smtClean="0"/>
              <a:t>&lt;http://commons.wikimedia.org/wiki/File:Prvn%C3%AD_%C4%8Ceskoslovensk%C3%A1_republika_do_1928.jpg&gt;</a:t>
            </a:r>
            <a:endParaRPr lang="cs-CZ" sz="9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900" dirty="0" smtClean="0"/>
              <a:t>[4]-BORECKÝ </a:t>
            </a:r>
            <a:r>
              <a:rPr lang="cs-CZ" sz="900" dirty="0"/>
              <a:t>Daniel, CHALUPA Petr, NOVÁK Svatopluk, Zeměpis pro 8. ročník, 2. díl Česká republika, nakladatelství Nová Škola, Brno 2009, 95 s.   </a:t>
            </a:r>
          </a:p>
          <a:p>
            <a:pPr marL="0" indent="0">
              <a:buNone/>
            </a:pPr>
            <a:r>
              <a:rPr lang="cs-CZ" sz="900" dirty="0" smtClean="0"/>
              <a:t>[</a:t>
            </a:r>
            <a:r>
              <a:rPr lang="cs-CZ" sz="900" dirty="0"/>
              <a:t>5</a:t>
            </a:r>
            <a:r>
              <a:rPr lang="cs-CZ" sz="900" dirty="0" smtClean="0"/>
              <a:t>]-</a:t>
            </a:r>
            <a:r>
              <a:rPr lang="cs-CZ" sz="900" dirty="0"/>
              <a:t>JEŘÁBEK Milan, Anděl Jiří, PEŠTOVÁ Jana, KASTNER Jiří, Zeměpis 8 – učebnice pro základní školy a víceletá gymnázia, Nakladatelství Fraus, Plzeň 2006, 128 s</a:t>
            </a:r>
            <a:endParaRPr lang="cs-CZ" sz="9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233</TotalTime>
  <Words>163</Words>
  <Application>Microsoft Office PowerPoint</Application>
  <PresentationFormat>Předvádění na obrazovce (4:3)</PresentationFormat>
  <Paragraphs>70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Snímek 1</vt:lpstr>
      <vt:lpstr>Snímek 2</vt:lpstr>
      <vt:lpstr>Snímek 3</vt:lpstr>
      <vt:lpstr>Doplňte vhodná slova do textu! </vt:lpstr>
      <vt:lpstr>Snímek 5</vt:lpstr>
      <vt:lpstr>Určete body na mapě!</vt:lpstr>
      <vt:lpstr>Doplňte vhodná slova do textu! </vt:lpstr>
      <vt:lpstr>Určete jednotlivé body na mapě!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Petra</dc:creator>
  <cp:lastModifiedBy>Dum</cp:lastModifiedBy>
  <cp:revision>49</cp:revision>
  <dcterms:created xsi:type="dcterms:W3CDTF">2012-04-01T13:38:29Z</dcterms:created>
  <dcterms:modified xsi:type="dcterms:W3CDTF">2012-06-29T10:56:11Z</dcterms:modified>
</cp:coreProperties>
</file>