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0" r:id="rId3"/>
    <p:sldId id="275" r:id="rId4"/>
    <p:sldId id="260" r:id="rId5"/>
    <p:sldId id="261" r:id="rId6"/>
    <p:sldId id="264" r:id="rId7"/>
    <p:sldId id="272" r:id="rId8"/>
    <p:sldId id="273" r:id="rId9"/>
    <p:sldId id="265" r:id="rId10"/>
    <p:sldId id="266" r:id="rId11"/>
    <p:sldId id="271" r:id="rId12"/>
    <p:sldId id="268" r:id="rId13"/>
    <p:sldId id="27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3F24-61A6-4EAC-B270-CA35423815E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D0B46-AB72-431A-9BAF-1B9AAC34B5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3F24-61A6-4EAC-B270-CA35423815E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D0B46-AB72-431A-9BAF-1B9AAC34B5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3F24-61A6-4EAC-B270-CA35423815E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D0B46-AB72-431A-9BAF-1B9AAC34B5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3F24-61A6-4EAC-B270-CA35423815E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D0B46-AB72-431A-9BAF-1B9AAC34B5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3F24-61A6-4EAC-B270-CA35423815E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D0B46-AB72-431A-9BAF-1B9AAC34B5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3F24-61A6-4EAC-B270-CA35423815E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D0B46-AB72-431A-9BAF-1B9AAC34B5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3F24-61A6-4EAC-B270-CA35423815E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D0B46-AB72-431A-9BAF-1B9AAC34B5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3F24-61A6-4EAC-B270-CA35423815E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D0B46-AB72-431A-9BAF-1B9AAC34B5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3F24-61A6-4EAC-B270-CA35423815E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2DD0B46-AB72-431A-9BAF-1B9AAC34B55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3F24-61A6-4EAC-B270-CA35423815E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D0B46-AB72-431A-9BAF-1B9AAC34B5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E3F24-61A6-4EAC-B270-CA35423815E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D0B46-AB72-431A-9BAF-1B9AAC34B5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D1E3F24-61A6-4EAC-B270-CA35423815EC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DD0B46-AB72-431A-9BAF-1B9AAC34B55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</a:t>
            </a:r>
            <a:r>
              <a:rPr lang="cs-CZ" sz="2000" smtClean="0">
                <a:cs typeface="Times New Roman" pitchFamily="18" charset="0"/>
              </a:rPr>
              <a:t>Z </a:t>
            </a:r>
            <a:r>
              <a:rPr lang="cs-CZ" sz="2000" smtClean="0">
                <a:cs typeface="Times New Roman" pitchFamily="18" charset="0"/>
              </a:rPr>
              <a:t>8/4 </a:t>
            </a:r>
            <a:endParaRPr lang="cs-CZ" sz="2000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Zeměpis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 smtClean="0">
                <a:cs typeface="Times New Roman" pitchFamily="18" charset="0"/>
              </a:rPr>
              <a:t>8. ročník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titul): </a:t>
            </a:r>
            <a:r>
              <a:rPr lang="cs-CZ" sz="2000" dirty="0" smtClean="0">
                <a:cs typeface="Times New Roman" pitchFamily="18" charset="0"/>
              </a:rPr>
              <a:t>Tomáš Szabo (Bc.)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708545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t="24194" b="12903"/>
          <a:stretch>
            <a:fillRect/>
          </a:stretch>
        </p:blipFill>
        <p:spPr bwMode="auto">
          <a:xfrm>
            <a:off x="1571604" y="2285992"/>
            <a:ext cx="624840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2500306"/>
            <a:ext cx="8286808" cy="435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707233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Česká republika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</a:t>
            </a:r>
            <a:r>
              <a:rPr lang="cs-CZ" sz="3000" b="1" dirty="0" smtClean="0"/>
              <a:t>Klíčová slova: </a:t>
            </a:r>
            <a:r>
              <a:rPr lang="cs-CZ" sz="2500" dirty="0" smtClean="0">
                <a:latin typeface="Constantia" pitchFamily="18" charset="0"/>
              </a:rPr>
              <a:t>povrch, geologie, ledovcová jezera,  </a:t>
            </a:r>
          </a:p>
          <a:p>
            <a:pPr>
              <a:buNone/>
            </a:pPr>
            <a:r>
              <a:rPr lang="cs-CZ" sz="2500" dirty="0" smtClean="0">
                <a:latin typeface="Constantia" pitchFamily="18" charset="0"/>
              </a:rPr>
              <a:t>                                  bludné kameny, kulturní krajina</a:t>
            </a:r>
          </a:p>
          <a:p>
            <a:pPr>
              <a:buNone/>
            </a:pPr>
            <a:r>
              <a:rPr lang="cs-CZ" sz="3000" b="1" dirty="0" smtClean="0"/>
              <a:t> </a:t>
            </a:r>
            <a:r>
              <a:rPr lang="cs-CZ" sz="2500" dirty="0" smtClean="0"/>
              <a:t> 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  </a:t>
            </a:r>
            <a:r>
              <a:rPr lang="cs-CZ" sz="3000" b="1" dirty="0" smtClean="0"/>
              <a:t>Anotace: </a:t>
            </a:r>
            <a:r>
              <a:rPr lang="cs-CZ" sz="2500" dirty="0" smtClean="0">
                <a:latin typeface="Constantia" pitchFamily="18" charset="0"/>
              </a:rPr>
              <a:t>slouží k získání a osvojení základních </a:t>
            </a:r>
          </a:p>
          <a:p>
            <a:pPr>
              <a:buNone/>
            </a:pPr>
            <a:r>
              <a:rPr lang="cs-CZ" sz="2500" dirty="0" smtClean="0">
                <a:latin typeface="Constantia" pitchFamily="18" charset="0"/>
              </a:rPr>
              <a:t>                       znalostí oblasti geologického složení ČR</a:t>
            </a:r>
            <a:endParaRPr lang="cs-CZ" sz="2500" dirty="0" smtClean="0"/>
          </a:p>
          <a:p>
            <a:pPr>
              <a:buNone/>
            </a:pPr>
            <a:r>
              <a:rPr lang="cs-CZ" sz="2500" dirty="0" smtClean="0"/>
              <a:t>                       </a:t>
            </a:r>
            <a:endParaRPr lang="cs-CZ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6596" r="3758" b="12246"/>
          <a:stretch>
            <a:fillRect/>
          </a:stretch>
        </p:blipFill>
        <p:spPr bwMode="auto">
          <a:xfrm>
            <a:off x="500034" y="0"/>
            <a:ext cx="82868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endParaRPr lang="cs-CZ" sz="8000" b="1" dirty="0" smtClean="0"/>
          </a:p>
          <a:p>
            <a:pPr algn="ctr">
              <a:buNone/>
            </a:pPr>
            <a:r>
              <a:rPr lang="cs-CZ" sz="8000" b="1" dirty="0" smtClean="0"/>
              <a:t>Česká republika </a:t>
            </a:r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geologie </a:t>
            </a:r>
            <a:endParaRPr lang="cs-CZ" sz="5000" b="1" dirty="0">
              <a:solidFill>
                <a:srgbClr val="74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Geologie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7290" y="1844824"/>
            <a:ext cx="8686800" cy="471488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000" b="1" dirty="0" smtClean="0">
                <a:latin typeface="Book Antiqua"/>
              </a:rPr>
              <a:t>→ </a:t>
            </a:r>
            <a:r>
              <a:rPr lang="cs-CZ" sz="3000" b="1" dirty="0" smtClean="0">
                <a:latin typeface="Constantia" pitchFamily="18" charset="0"/>
              </a:rPr>
              <a:t>povrch České republiky tvoří dva odlišné </a:t>
            </a:r>
          </a:p>
          <a:p>
            <a:pPr>
              <a:buNone/>
            </a:pPr>
            <a:r>
              <a:rPr lang="cs-CZ" sz="3000" b="1" dirty="0">
                <a:latin typeface="Constantia" pitchFamily="18" charset="0"/>
              </a:rPr>
              <a:t>	 </a:t>
            </a:r>
            <a:r>
              <a:rPr lang="cs-CZ" sz="3000" b="1" dirty="0" smtClean="0">
                <a:latin typeface="Constantia" pitchFamily="18" charset="0"/>
              </a:rPr>
              <a:t> geologické celky</a:t>
            </a:r>
          </a:p>
          <a:p>
            <a:pPr>
              <a:buNone/>
            </a:pPr>
            <a:endParaRPr lang="cs-CZ" sz="3000" dirty="0" smtClean="0">
              <a:latin typeface="Constantia" pitchFamily="18" charset="0"/>
            </a:endParaRPr>
          </a:p>
          <a:p>
            <a:pPr>
              <a:buNone/>
            </a:pPr>
            <a:r>
              <a:rPr lang="cs-CZ" sz="3000" dirty="0" smtClean="0">
                <a:solidFill>
                  <a:srgbClr val="C00000"/>
                </a:solidFill>
                <a:latin typeface="Constantia" pitchFamily="18" charset="0"/>
              </a:rPr>
              <a:t>		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  <a:latin typeface="Constantia" pitchFamily="18" charset="0"/>
              </a:rPr>
              <a:t>1. hercynské vrásnění: </a:t>
            </a:r>
            <a:r>
              <a:rPr lang="cs-CZ" sz="3000" b="1" dirty="0" smtClean="0">
                <a:latin typeface="Constantia" pitchFamily="18" charset="0"/>
              </a:rPr>
              <a:t>Česká Vysočina</a:t>
            </a:r>
          </a:p>
          <a:p>
            <a:pPr>
              <a:buNone/>
            </a:pPr>
            <a:r>
              <a:rPr lang="cs-CZ" sz="3000" dirty="0" smtClean="0">
                <a:latin typeface="Constantia" pitchFamily="18" charset="0"/>
              </a:rPr>
              <a:t>			</a:t>
            </a:r>
            <a:r>
              <a:rPr lang="cs-CZ" sz="3000" dirty="0" smtClean="0">
                <a:solidFill>
                  <a:srgbClr val="C00000"/>
                </a:solidFill>
                <a:latin typeface="Constantia" pitchFamily="18" charset="0"/>
              </a:rPr>
              <a:t>	</a:t>
            </a:r>
          </a:p>
          <a:p>
            <a:pPr>
              <a:buNone/>
            </a:pPr>
            <a:r>
              <a:rPr lang="cs-CZ" sz="3000" dirty="0" smtClean="0">
                <a:solidFill>
                  <a:srgbClr val="C00000"/>
                </a:solidFill>
                <a:latin typeface="Constantia" pitchFamily="18" charset="0"/>
              </a:rPr>
              <a:t>	</a:t>
            </a:r>
          </a:p>
          <a:p>
            <a:pPr>
              <a:buNone/>
            </a:pPr>
            <a:r>
              <a:rPr lang="cs-CZ" sz="3000" b="1" dirty="0" smtClean="0">
                <a:solidFill>
                  <a:srgbClr val="C00000"/>
                </a:solidFill>
                <a:latin typeface="Constantia" pitchFamily="18" charset="0"/>
              </a:rPr>
              <a:t>		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  <a:latin typeface="Book Antiqua"/>
              </a:rPr>
              <a:t>2.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  <a:latin typeface="Constantia" pitchFamily="18" charset="0"/>
              </a:rPr>
              <a:t>alpínské vrásnění: </a:t>
            </a:r>
            <a:r>
              <a:rPr lang="cs-CZ" sz="3000" b="1" dirty="0" smtClean="0">
                <a:latin typeface="Constantia" pitchFamily="18" charset="0"/>
              </a:rPr>
              <a:t>Karpaty</a:t>
            </a:r>
          </a:p>
          <a:p>
            <a:pPr>
              <a:buNone/>
            </a:pPr>
            <a:r>
              <a:rPr lang="cs-CZ" sz="3000" dirty="0" smtClean="0">
                <a:latin typeface="Constantia" pitchFamily="18" charset="0"/>
              </a:rPr>
              <a:t>			</a:t>
            </a:r>
            <a:r>
              <a:rPr lang="cs-CZ" sz="3000" dirty="0" smtClean="0">
                <a:solidFill>
                  <a:srgbClr val="C00000"/>
                </a:solidFill>
                <a:latin typeface="Constantia" pitchFamily="18" charset="0"/>
              </a:rPr>
              <a:t>	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  <a:latin typeface="Calibri"/>
              </a:rPr>
              <a:t>	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Působení ledovců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01080" cy="470823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  <a:latin typeface="Book Antiqua"/>
              </a:rPr>
              <a:t>→ </a:t>
            </a: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  <a:latin typeface="Constantia" pitchFamily="18" charset="0"/>
              </a:rPr>
              <a:t>změna v klimatu odstartovala celou řadu  </a:t>
            </a:r>
          </a:p>
          <a:p>
            <a:pPr>
              <a:buNone/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  <a:latin typeface="Constantia" pitchFamily="18" charset="0"/>
              </a:rPr>
              <a:t>     přírodních změn: </a:t>
            </a:r>
          </a:p>
          <a:p>
            <a:pPr>
              <a:buNone/>
            </a:pPr>
            <a:r>
              <a:rPr lang="cs-CZ" sz="3000" dirty="0" smtClean="0">
                <a:latin typeface="Constantia" pitchFamily="18" charset="0"/>
              </a:rPr>
              <a:t> </a:t>
            </a:r>
          </a:p>
          <a:p>
            <a:pPr>
              <a:buNone/>
            </a:pPr>
            <a:r>
              <a:rPr lang="cs-CZ" sz="3000" dirty="0" smtClean="0">
                <a:latin typeface="Constantia" pitchFamily="18" charset="0"/>
              </a:rPr>
              <a:t>		</a:t>
            </a:r>
            <a:r>
              <a:rPr lang="cs-CZ" sz="3000" b="1" dirty="0" smtClean="0">
                <a:latin typeface="Constantia" pitchFamily="18" charset="0"/>
              </a:rPr>
              <a:t>      střídání dob ledových a meziledových </a:t>
            </a:r>
          </a:p>
          <a:p>
            <a:pPr>
              <a:buNone/>
            </a:pPr>
            <a:endParaRPr lang="cs-CZ" sz="3000" dirty="0" smtClean="0">
              <a:latin typeface="Constantia" pitchFamily="18" charset="0"/>
            </a:endParaRPr>
          </a:p>
          <a:p>
            <a:pPr>
              <a:buNone/>
            </a:pPr>
            <a:r>
              <a:rPr lang="cs-CZ" sz="3000" dirty="0" smtClean="0">
                <a:latin typeface="Constantia" pitchFamily="18" charset="0"/>
              </a:rPr>
              <a:t>		</a:t>
            </a:r>
            <a:r>
              <a:rPr lang="cs-CZ" sz="3000" b="1" dirty="0" smtClean="0">
                <a:latin typeface="Constantia" pitchFamily="18" charset="0"/>
              </a:rPr>
              <a:t>	      tání ledovců:</a:t>
            </a:r>
          </a:p>
          <a:p>
            <a:pPr>
              <a:buNone/>
            </a:pPr>
            <a:r>
              <a:rPr lang="cs-CZ" sz="3000" dirty="0" smtClean="0">
                <a:latin typeface="Constantia" pitchFamily="18" charset="0"/>
              </a:rPr>
              <a:t>				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  <a:latin typeface="Constantia" pitchFamily="18" charset="0"/>
              </a:rPr>
              <a:t>- ledovcová jezera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  <a:latin typeface="Constantia" pitchFamily="18" charset="0"/>
              </a:rPr>
              <a:t>				- bludné kameny </a:t>
            </a:r>
          </a:p>
          <a:p>
            <a:pPr>
              <a:buNone/>
            </a:pP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 rot="5400000">
            <a:off x="964381" y="3464719"/>
            <a:ext cx="928694" cy="158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1428728" y="3929066"/>
            <a:ext cx="500066" cy="158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5400000">
            <a:off x="1785918" y="4572008"/>
            <a:ext cx="857256" cy="158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2214546" y="5000636"/>
            <a:ext cx="642942" cy="158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1. </a:t>
            </a:r>
            <a:r>
              <a:rPr lang="cs-CZ" sz="4000" b="1" u="sng" dirty="0">
                <a:solidFill>
                  <a:srgbClr val="740000"/>
                </a:solidFill>
                <a:latin typeface="+mn-lt"/>
              </a:rPr>
              <a:t>L</a:t>
            </a:r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edovcová jezera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" name="Zástupný symbol pro obsah 3" descr="http://vydavatelstvi.vscht.cz/knihy/uid_es-006/images/pavouk/ledovcova_jezera_karova_jezera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060848"/>
            <a:ext cx="8568952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500702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cs-CZ" sz="35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Ukázka jezera ledovcového původů na Šumavě – jezero Laka. </a:t>
            </a:r>
            <a:endParaRPr lang="cs-CZ" sz="35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4" name="Zástupný symbol pro obsah 3" descr="File:Jezero Laka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85728"/>
            <a:ext cx="7072362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572140"/>
            <a:ext cx="9144000" cy="665172"/>
          </a:xfrm>
        </p:spPr>
        <p:txBody>
          <a:bodyPr>
            <a:noAutofit/>
          </a:bodyPr>
          <a:lstStyle/>
          <a:p>
            <a:pPr algn="ctr"/>
            <a:r>
              <a:rPr lang="cs-CZ" sz="35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Plešné jezero na Šumavě</a:t>
            </a:r>
            <a:endParaRPr lang="cs-CZ" sz="35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4" name="Zástupný symbol pro obsah 3" descr="File:Plešné jezero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85728"/>
            <a:ext cx="7315746" cy="5159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04088"/>
            <a:ext cx="8147248" cy="924712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2. Bludné kameny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686800" cy="438912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sz="3000" b="1" dirty="0" smtClean="0"/>
              <a:t>→ jedná se o kus horniny</a:t>
            </a:r>
          </a:p>
          <a:p>
            <a:pPr>
              <a:buNone/>
            </a:pPr>
            <a:endParaRPr lang="cs-CZ" sz="3000" b="1" dirty="0" smtClean="0"/>
          </a:p>
          <a:p>
            <a:pPr>
              <a:buNone/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→ v době ledové, byl pohybem ledovců přepraven </a:t>
            </a:r>
          </a:p>
          <a:p>
            <a:pPr>
              <a:buNone/>
            </a:pPr>
            <a:r>
              <a:rPr lang="cs-CZ" sz="3000" dirty="0" smtClean="0">
                <a:solidFill>
                  <a:schemeClr val="accent1">
                    <a:lumMod val="75000"/>
                  </a:schemeClr>
                </a:solidFill>
              </a:rPr>
              <a:t>     na dlouhé vzdálenosti na jiné místo </a:t>
            </a:r>
          </a:p>
          <a:p>
            <a:pPr>
              <a:buNone/>
            </a:pPr>
            <a:endParaRPr lang="cs-CZ" sz="3000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→ je usazen do geologicky odlišného prostředí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286388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cs-CZ" sz="35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Ukázka bludného kamene. </a:t>
            </a:r>
            <a:endParaRPr lang="cs-CZ" sz="35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9" name="Zástupný symbol pro obsah 8" descr="Soubor:Bludný balvan - Liptaň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85728"/>
            <a:ext cx="7643866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500702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cs-CZ" sz="35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Ukázka bludného kamene usazeného na skalní plošině působením ledovce. </a:t>
            </a:r>
            <a:endParaRPr lang="cs-CZ" sz="35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4" name="Zástupný symbol pro obsah 3" descr="Soubor:Angular glacial erratic on Lambert Dome-750px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14290"/>
            <a:ext cx="671517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04088"/>
            <a:ext cx="8147248" cy="996720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Kulturní krajiny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3116"/>
            <a:ext cx="8686800" cy="4181484"/>
          </a:xfrm>
        </p:spPr>
        <p:txBody>
          <a:bodyPr/>
          <a:lstStyle/>
          <a:p>
            <a:pPr>
              <a:buNone/>
            </a:pPr>
            <a:endParaRPr lang="cs-CZ" sz="33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3300" dirty="0" smtClean="0">
                <a:solidFill>
                  <a:srgbClr val="FF0000"/>
                </a:solidFill>
              </a:rPr>
              <a:t>	</a:t>
            </a:r>
            <a:r>
              <a:rPr lang="cs-CZ" sz="3300" dirty="0" smtClean="0"/>
              <a:t>→ je to krajina, přeměněna lidskou činností </a:t>
            </a:r>
          </a:p>
          <a:p>
            <a:pPr>
              <a:buNone/>
            </a:pPr>
            <a:endParaRPr lang="cs-CZ" sz="3300" dirty="0" smtClean="0"/>
          </a:p>
          <a:p>
            <a:pPr>
              <a:buNone/>
            </a:pPr>
            <a:r>
              <a:rPr lang="cs-CZ" sz="3300" dirty="0" smtClean="0"/>
              <a:t>	→ jedná se o dotčenou přírodu</a:t>
            </a:r>
          </a:p>
          <a:p>
            <a:pPr>
              <a:buNone/>
            </a:pPr>
            <a:endParaRPr lang="cs-CZ" sz="3300" dirty="0" smtClean="0"/>
          </a:p>
          <a:p>
            <a:pPr>
              <a:buNone/>
            </a:pPr>
            <a:r>
              <a:rPr lang="cs-CZ" sz="3300" dirty="0" smtClean="0"/>
              <a:t>	</a:t>
            </a:r>
            <a:r>
              <a:rPr lang="cs-CZ" sz="3300" b="1" dirty="0" smtClean="0">
                <a:solidFill>
                  <a:schemeClr val="accent1">
                    <a:lumMod val="75000"/>
                  </a:schemeClr>
                </a:solidFill>
              </a:rPr>
              <a:t>→ lesy, rybníky, pole, přehrady…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7431" r="3758" b="13265"/>
          <a:stretch>
            <a:fillRect/>
          </a:stretch>
        </p:blipFill>
        <p:spPr bwMode="auto">
          <a:xfrm>
            <a:off x="500034" y="1214422"/>
            <a:ext cx="8286808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-357214"/>
            <a:ext cx="8472518" cy="7000924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Citace</a:t>
            </a:r>
          </a:p>
          <a:p>
            <a:pPr>
              <a:buNone/>
            </a:pPr>
            <a:endParaRPr lang="cs-CZ" sz="11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100" dirty="0" smtClean="0"/>
          </a:p>
          <a:p>
            <a:pPr>
              <a:buNone/>
            </a:pPr>
            <a:r>
              <a:rPr lang="cs-CZ" sz="900" dirty="0" smtClean="0"/>
              <a:t>[1]- výukový materiál: nemohu najít zdroj </a:t>
            </a:r>
          </a:p>
          <a:p>
            <a:pPr>
              <a:buNone/>
            </a:pPr>
            <a:r>
              <a:rPr lang="cs-CZ" sz="900" dirty="0" smtClean="0"/>
              <a:t>[2]-[cit. 2012-1-4]. Dostupný pod licencí Creative Commons z </a:t>
            </a:r>
            <a:r>
              <a:rPr lang="cs-CZ" sz="900" smtClean="0"/>
              <a:t>www:&lt;</a:t>
            </a:r>
            <a:r>
              <a:rPr lang="cs-CZ" sz="900" dirty="0" smtClean="0"/>
              <a:t>http://commons.wikimedia.org/wiki/</a:t>
            </a:r>
            <a:r>
              <a:rPr lang="cs-CZ" sz="900" dirty="0" err="1" smtClean="0"/>
              <a:t>File:Jezero_Laka.JPG?uselang</a:t>
            </a:r>
            <a:r>
              <a:rPr lang="cs-CZ" sz="900" dirty="0" smtClean="0"/>
              <a:t>=</a:t>
            </a:r>
            <a:r>
              <a:rPr lang="cs-CZ" sz="900" dirty="0" err="1" smtClean="0"/>
              <a:t>cs</a:t>
            </a:r>
            <a:r>
              <a:rPr lang="cs-CZ" sz="900" dirty="0" smtClean="0"/>
              <a:t>&gt;</a:t>
            </a:r>
          </a:p>
          <a:p>
            <a:pPr>
              <a:buNone/>
            </a:pPr>
            <a:r>
              <a:rPr lang="cs-CZ" sz="900" dirty="0" smtClean="0"/>
              <a:t>[3]-[cit. 2012-1-4]. Dostupný pod licencí Creative Commons z www:&lt;http://commons.wikimedia.org/wiki/File:Plešné_jezero.jpg?uselang=cs&gt;</a:t>
            </a:r>
          </a:p>
          <a:p>
            <a:pPr>
              <a:buNone/>
            </a:pPr>
            <a:r>
              <a:rPr lang="cs-CZ" sz="900" dirty="0" smtClean="0"/>
              <a:t>[4]-www.wikipedia.cz [online]. 2012-[cit. 2012-1-4]. Dostupný z www:&lt;http://cs.wikipedia.org/wiki/Soubor:Bludný_balvan_-_Liptaň.jpg&gt;</a:t>
            </a:r>
          </a:p>
          <a:p>
            <a:pPr>
              <a:buNone/>
            </a:pPr>
            <a:r>
              <a:rPr lang="cs-CZ" sz="900" dirty="0" smtClean="0"/>
              <a:t>[5]-www.wikipedia.cz [online]. 2012-[cit. 2012-1-4]. Dostupný z www:&lt;http://cs.wikipedia.org/wiki/Soubor:Angular_glacial_erratic_on_Lambert_Dome-750px.jpg&gt;</a:t>
            </a:r>
          </a:p>
          <a:p>
            <a:pPr marL="0" indent="0">
              <a:buNone/>
            </a:pPr>
            <a:r>
              <a:rPr lang="cs-CZ" sz="900" dirty="0" smtClean="0"/>
              <a:t>[</a:t>
            </a:r>
            <a:r>
              <a:rPr lang="cs-CZ" sz="900" dirty="0"/>
              <a:t>6</a:t>
            </a:r>
            <a:r>
              <a:rPr lang="cs-CZ" sz="900" dirty="0" smtClean="0"/>
              <a:t>]-</a:t>
            </a:r>
            <a:r>
              <a:rPr lang="cs-CZ" sz="900" dirty="0"/>
              <a:t>BORECKÝ Daniel, CHALUPA Petr, NOVÁK Svatopluk, Zeměpis pro 8. ročník, 2. díl Česká republika, nakladatelství Nová Škola, Brno 2009, 95 s.   </a:t>
            </a:r>
          </a:p>
          <a:p>
            <a:pPr marL="0" indent="0">
              <a:buNone/>
            </a:pPr>
            <a:r>
              <a:rPr lang="cs-CZ" sz="900" dirty="0" smtClean="0"/>
              <a:t>[</a:t>
            </a:r>
            <a:r>
              <a:rPr lang="cs-CZ" sz="900" dirty="0"/>
              <a:t>7</a:t>
            </a:r>
            <a:r>
              <a:rPr lang="cs-CZ" sz="900" dirty="0" smtClean="0"/>
              <a:t>]-</a:t>
            </a:r>
            <a:r>
              <a:rPr lang="cs-CZ" sz="900" dirty="0"/>
              <a:t>JEŘÁBEK Milan, Anděl Jiří, PEŠTOVÁ Jana, KASTNER Jiří, Zeměpis 8 – učebnice pro základní školy a víceletá gymnázia, Nakladatelství Fraus, Plzeň 2006, 128 s</a:t>
            </a:r>
            <a:endParaRPr lang="cs-CZ" sz="900" dirty="0" smtClean="0"/>
          </a:p>
          <a:p>
            <a:pPr>
              <a:buNone/>
            </a:pPr>
            <a:endParaRPr lang="cs-CZ" sz="9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3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206</TotalTime>
  <Words>160</Words>
  <Application>Microsoft Office PowerPoint</Application>
  <PresentationFormat>Předvádění na obrazovce (4:3)</PresentationFormat>
  <Paragraphs>91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Tok</vt:lpstr>
      <vt:lpstr>Snímek 1</vt:lpstr>
      <vt:lpstr>Snímek 2</vt:lpstr>
      <vt:lpstr>Snímek 3</vt:lpstr>
      <vt:lpstr>Geologie</vt:lpstr>
      <vt:lpstr>Působení ledovců</vt:lpstr>
      <vt:lpstr>1. Ledovcová jezera</vt:lpstr>
      <vt:lpstr>Ukázka jezera ledovcového původů na Šumavě – jezero Laka. </vt:lpstr>
      <vt:lpstr>Plešné jezero na Šumavě</vt:lpstr>
      <vt:lpstr>2. Bludné kameny</vt:lpstr>
      <vt:lpstr>Ukázka bludného kamene. </vt:lpstr>
      <vt:lpstr>Ukázka bludného kamene usazeného na skalní plošině působením ledovce. </vt:lpstr>
      <vt:lpstr>Kulturní krajiny</vt:lpstr>
      <vt:lpstr>Snímek 13</vt:lpstr>
    </vt:vector>
  </TitlesOfParts>
  <Company>Žatec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 Szabo</dc:creator>
  <cp:lastModifiedBy>lenka studecka</cp:lastModifiedBy>
  <cp:revision>41</cp:revision>
  <dcterms:created xsi:type="dcterms:W3CDTF">2012-04-02T05:20:21Z</dcterms:created>
  <dcterms:modified xsi:type="dcterms:W3CDTF">2012-06-28T05:26:02Z</dcterms:modified>
</cp:coreProperties>
</file>