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68" r:id="rId4"/>
    <p:sldId id="260" r:id="rId5"/>
    <p:sldId id="270" r:id="rId6"/>
    <p:sldId id="261" r:id="rId7"/>
    <p:sldId id="271" r:id="rId8"/>
    <p:sldId id="262" r:id="rId9"/>
    <p:sldId id="275" r:id="rId10"/>
    <p:sldId id="264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D4218-E261-4D71-A4EA-C0E602A633F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AEE1-D564-4CB0-BB0F-232C872A7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D4218-E261-4D71-A4EA-C0E602A633F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AEE1-D564-4CB0-BB0F-232C872A7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D4218-E261-4D71-A4EA-C0E602A633F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AEE1-D564-4CB0-BB0F-232C872A7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D4218-E261-4D71-A4EA-C0E602A633F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AEE1-D564-4CB0-BB0F-232C872A7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D4218-E261-4D71-A4EA-C0E602A633F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AEE1-D564-4CB0-BB0F-232C872A7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D4218-E261-4D71-A4EA-C0E602A633F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AEE1-D564-4CB0-BB0F-232C872A7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D4218-E261-4D71-A4EA-C0E602A633F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AEE1-D564-4CB0-BB0F-232C872A7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D4218-E261-4D71-A4EA-C0E602A633F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AEE1-D564-4CB0-BB0F-232C872A7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D4218-E261-4D71-A4EA-C0E602A633F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083AEE1-D564-4CB0-BB0F-232C872A7E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D4218-E261-4D71-A4EA-C0E602A633F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AEE1-D564-4CB0-BB0F-232C872A7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D4218-E261-4D71-A4EA-C0E602A633F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AEE1-D564-4CB0-BB0F-232C872A7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38D4218-E261-4D71-A4EA-C0E602A633F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083AEE1-D564-4CB0-BB0F-232C872A7E9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</a:t>
            </a:r>
            <a:r>
              <a:rPr lang="cs-CZ" sz="2000" dirty="0" smtClean="0">
                <a:cs typeface="Times New Roman" pitchFamily="18" charset="0"/>
              </a:rPr>
              <a:t>Z 8/6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Zeměpis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smtClean="0">
                <a:cs typeface="Times New Roman" pitchFamily="18" charset="0"/>
              </a:rPr>
              <a:t>Tomáš </a:t>
            </a:r>
            <a:r>
              <a:rPr lang="cs-CZ" sz="2000" smtClean="0">
                <a:cs typeface="Times New Roman" pitchFamily="18" charset="0"/>
              </a:rPr>
              <a:t>Szabo (Bc.)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708545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t="24194" b="12903"/>
          <a:stretch>
            <a:fillRect/>
          </a:stretch>
        </p:blipFill>
        <p:spPr bwMode="auto">
          <a:xfrm>
            <a:off x="1571604" y="2285992"/>
            <a:ext cx="624840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2500306"/>
            <a:ext cx="8286808" cy="4357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32460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Česká republika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sz="3000" b="1" dirty="0" smtClean="0"/>
              <a:t>Klíčová slova: </a:t>
            </a:r>
            <a:r>
              <a:rPr lang="cs-CZ" sz="2500" dirty="0" smtClean="0"/>
              <a:t>povrch, členitost, nížiny, vrchoviny, </a:t>
            </a:r>
          </a:p>
          <a:p>
            <a:pPr>
              <a:buNone/>
            </a:pPr>
            <a:r>
              <a:rPr lang="cs-CZ" sz="2500" dirty="0" smtClean="0"/>
              <a:t>                                  pahorkatiny, hornatiny    </a:t>
            </a:r>
          </a:p>
          <a:p>
            <a:pPr>
              <a:buNone/>
            </a:pPr>
            <a:r>
              <a:rPr lang="cs-CZ" sz="2500" dirty="0" smtClean="0"/>
              <a:t>                                  </a:t>
            </a:r>
            <a:r>
              <a:rPr lang="cs-CZ" sz="300" dirty="0" smtClean="0"/>
              <a:t>  </a:t>
            </a:r>
            <a:r>
              <a:rPr lang="cs-CZ" sz="2500" dirty="0" smtClean="0"/>
              <a:t> 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 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nám k získání a osvojení základních </a:t>
            </a:r>
          </a:p>
          <a:p>
            <a:pPr>
              <a:buNone/>
            </a:pPr>
            <a:r>
              <a:rPr lang="cs-CZ" sz="2500" dirty="0" smtClean="0"/>
              <a:t>                       znalostí v oblasti přírodních poměrů v ČR</a:t>
            </a:r>
            <a:endParaRPr lang="cs-CZ" sz="2500" b="1" dirty="0" smtClean="0"/>
          </a:p>
          <a:p>
            <a:pPr>
              <a:buNone/>
            </a:pP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6596" r="3758" b="12246"/>
          <a:stretch>
            <a:fillRect/>
          </a:stretch>
        </p:blipFill>
        <p:spPr bwMode="auto">
          <a:xfrm>
            <a:off x="500034" y="0"/>
            <a:ext cx="828680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None/>
            </a:pPr>
            <a:endParaRPr lang="cs-CZ" sz="8000" b="1" dirty="0" smtClean="0"/>
          </a:p>
          <a:p>
            <a:pPr algn="ctr">
              <a:buNone/>
            </a:pPr>
            <a:r>
              <a:rPr lang="cs-CZ" sz="8000" b="1" dirty="0" smtClean="0"/>
              <a:t>Česká republika </a:t>
            </a:r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povrch </a:t>
            </a:r>
            <a:endParaRPr lang="cs-CZ" sz="5000" b="1" dirty="0">
              <a:solidFill>
                <a:srgbClr val="74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/>
          <a:lstStyle/>
          <a:p>
            <a:r>
              <a:rPr lang="cs-CZ" b="1" u="sng" dirty="0" smtClean="0">
                <a:solidFill>
                  <a:srgbClr val="740000"/>
                </a:solidFill>
                <a:latin typeface="+mn-lt"/>
              </a:rPr>
              <a:t>Povrch</a:t>
            </a:r>
            <a:endParaRPr lang="cs-CZ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686800" cy="4636792"/>
          </a:xfrm>
        </p:spPr>
        <p:txBody>
          <a:bodyPr>
            <a:noAutofit/>
          </a:bodyPr>
          <a:lstStyle/>
          <a:p>
            <a:pPr lvl="0">
              <a:buNone/>
            </a:pPr>
            <a:r>
              <a:rPr lang="cs-CZ" sz="2900" dirty="0" smtClean="0"/>
              <a:t>→ </a:t>
            </a:r>
            <a:r>
              <a:rPr lang="cs-CZ" sz="2900" b="1" dirty="0" smtClean="0"/>
              <a:t>nejvýše položené místo: </a:t>
            </a:r>
          </a:p>
          <a:p>
            <a:pPr lvl="0">
              <a:buNone/>
            </a:pPr>
            <a:r>
              <a:rPr lang="cs-CZ" sz="2900" dirty="0" smtClean="0"/>
              <a:t>			</a:t>
            </a:r>
            <a:r>
              <a:rPr lang="cs-CZ" sz="2900" b="1" dirty="0" smtClean="0">
                <a:solidFill>
                  <a:schemeClr val="accent1">
                    <a:lumMod val="75000"/>
                  </a:schemeClr>
                </a:solidFill>
              </a:rPr>
              <a:t>- Sněžka (1602 m n. m., Krkonoše)</a:t>
            </a:r>
          </a:p>
          <a:p>
            <a:pPr lvl="0">
              <a:buNone/>
            </a:pPr>
            <a:r>
              <a:rPr lang="cs-CZ" sz="2900" dirty="0" smtClean="0"/>
              <a:t>→ </a:t>
            </a:r>
            <a:r>
              <a:rPr lang="cs-CZ" sz="2900" b="1" dirty="0" smtClean="0"/>
              <a:t>nejvýše položený bod: </a:t>
            </a:r>
          </a:p>
          <a:p>
            <a:pPr lvl="0">
              <a:buNone/>
            </a:pPr>
            <a:r>
              <a:rPr lang="cs-CZ" sz="2900" dirty="0" smtClean="0"/>
              <a:t>			</a:t>
            </a:r>
            <a:r>
              <a:rPr lang="cs-CZ" sz="2900" b="1" dirty="0" smtClean="0">
                <a:solidFill>
                  <a:schemeClr val="accent1">
                    <a:lumMod val="75000"/>
                  </a:schemeClr>
                </a:solidFill>
              </a:rPr>
              <a:t>- vysílač na Pradědu (1653 m n. m</a:t>
            </a:r>
            <a:r>
              <a:rPr lang="cs-CZ" sz="2900" b="1" dirty="0">
                <a:solidFill>
                  <a:schemeClr val="accent1">
                    <a:lumMod val="75000"/>
                  </a:schemeClr>
                </a:solidFill>
              </a:rPr>
              <a:t>)</a:t>
            </a:r>
            <a:endParaRPr lang="cs-CZ" sz="29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0">
              <a:buNone/>
            </a:pPr>
            <a:r>
              <a:rPr lang="cs-CZ" sz="2900" dirty="0" smtClean="0"/>
              <a:t>→ </a:t>
            </a:r>
            <a:r>
              <a:rPr lang="cs-CZ" sz="2900" b="1" dirty="0" smtClean="0"/>
              <a:t>nejníže položené místo: </a:t>
            </a:r>
          </a:p>
          <a:p>
            <a:pPr lvl="0">
              <a:buNone/>
            </a:pPr>
            <a:r>
              <a:rPr lang="cs-CZ" sz="2900" dirty="0" smtClean="0"/>
              <a:t>			</a:t>
            </a:r>
            <a:r>
              <a:rPr lang="cs-CZ" sz="2900" b="1" dirty="0" smtClean="0">
                <a:solidFill>
                  <a:schemeClr val="accent1">
                    <a:lumMod val="75000"/>
                  </a:schemeClr>
                </a:solidFill>
              </a:rPr>
              <a:t>- Hřensko (115 m n. m., hladina Labe) </a:t>
            </a:r>
            <a:endParaRPr lang="cs-CZ" sz="29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0">
              <a:buNone/>
            </a:pPr>
            <a:r>
              <a:rPr lang="cs-CZ" sz="2900" b="1" dirty="0" smtClean="0"/>
              <a:t>→ nejníže položený bod:</a:t>
            </a:r>
          </a:p>
          <a:p>
            <a:pPr lvl="0">
              <a:buNone/>
            </a:pPr>
            <a:r>
              <a:rPr lang="cs-CZ" sz="2900" dirty="0"/>
              <a:t>	</a:t>
            </a:r>
            <a:r>
              <a:rPr lang="cs-CZ" sz="2900" dirty="0" smtClean="0"/>
              <a:t>		</a:t>
            </a:r>
            <a:r>
              <a:rPr lang="cs-CZ" sz="2900" b="1" dirty="0" smtClean="0">
                <a:solidFill>
                  <a:schemeClr val="accent1">
                    <a:lumMod val="75000"/>
                  </a:schemeClr>
                </a:solidFill>
              </a:rPr>
              <a:t>- Macocha (-135 metrů, Moravský kras)  </a:t>
            </a:r>
            <a:endParaRPr lang="cs-CZ" sz="29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4929222" cy="714396"/>
          </a:xfrm>
        </p:spPr>
        <p:txBody>
          <a:bodyPr>
            <a:normAutofit/>
          </a:bodyPr>
          <a:lstStyle/>
          <a:p>
            <a:r>
              <a:rPr lang="cs-CZ" sz="3000" b="1" u="sng" dirty="0" smtClean="0">
                <a:solidFill>
                  <a:srgbClr val="740000"/>
                </a:solidFill>
                <a:latin typeface="+mn-lt"/>
              </a:rPr>
              <a:t>Spojte následující pojmy! </a:t>
            </a:r>
            <a:endParaRPr lang="cs-CZ" sz="30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96730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000" b="1" dirty="0" smtClean="0"/>
              <a:t>Sněžka</a:t>
            </a:r>
          </a:p>
          <a:p>
            <a:pPr>
              <a:buNone/>
            </a:pPr>
            <a:endParaRPr lang="cs-CZ" sz="3000" b="1" dirty="0" smtClean="0"/>
          </a:p>
          <a:p>
            <a:pPr>
              <a:buNone/>
            </a:pPr>
            <a:endParaRPr lang="cs-CZ" sz="3000" b="1" dirty="0" smtClean="0"/>
          </a:p>
          <a:p>
            <a:pPr>
              <a:buNone/>
            </a:pPr>
            <a:endParaRPr lang="cs-CZ" sz="3000" b="1" dirty="0" smtClean="0"/>
          </a:p>
          <a:p>
            <a:pPr>
              <a:buNone/>
            </a:pPr>
            <a:r>
              <a:rPr lang="cs-CZ" sz="3000" b="1" dirty="0" smtClean="0"/>
              <a:t>Hřensko</a:t>
            </a:r>
          </a:p>
          <a:p>
            <a:pPr>
              <a:buNone/>
            </a:pPr>
            <a:endParaRPr lang="cs-CZ" sz="3000" b="1" dirty="0" smtClean="0"/>
          </a:p>
          <a:p>
            <a:pPr>
              <a:buNone/>
            </a:pPr>
            <a:endParaRPr lang="cs-CZ" sz="3000" b="1" dirty="0" smtClean="0"/>
          </a:p>
          <a:p>
            <a:pPr>
              <a:buNone/>
            </a:pPr>
            <a:endParaRPr lang="cs-CZ" sz="3000" b="1" dirty="0" smtClean="0"/>
          </a:p>
          <a:p>
            <a:pPr>
              <a:buNone/>
            </a:pPr>
            <a:r>
              <a:rPr lang="cs-CZ" sz="3000" b="1" dirty="0" smtClean="0"/>
              <a:t>Praděd </a:t>
            </a:r>
          </a:p>
        </p:txBody>
      </p:sp>
      <p:pic>
        <p:nvPicPr>
          <p:cNvPr id="4" name="Obrázek 3" descr="File:Praded prosinec 2007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214290"/>
            <a:ext cx="3286148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Zástupný symbol pro obsah 3" descr="File:Sněžka, z Růžové hory.jpg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4714884"/>
            <a:ext cx="3286148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File:Blick von der Elbe aus auf Hrensko.jpg"/>
          <p:cNvPicPr/>
          <p:nvPr/>
        </p:nvPicPr>
        <p:blipFill>
          <a:blip r:embed="rId4" cstate="print"/>
          <a:srcRect l="21983" b="9240"/>
          <a:stretch>
            <a:fillRect/>
          </a:stretch>
        </p:blipFill>
        <p:spPr bwMode="auto">
          <a:xfrm>
            <a:off x="5580112" y="2420888"/>
            <a:ext cx="3286148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9908" t="14103" r="42835" b="76923"/>
          <a:stretch>
            <a:fillRect/>
          </a:stretch>
        </p:blipFill>
        <p:spPr bwMode="auto">
          <a:xfrm>
            <a:off x="857224" y="1214422"/>
            <a:ext cx="4429156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10654" t="34587" r="39803" b="53874"/>
          <a:stretch>
            <a:fillRect/>
          </a:stretch>
        </p:blipFill>
        <p:spPr bwMode="auto">
          <a:xfrm>
            <a:off x="571472" y="5715016"/>
            <a:ext cx="4786346" cy="642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9129" t="62792" r="42852" b="25669"/>
          <a:stretch>
            <a:fillRect/>
          </a:stretch>
        </p:blipFill>
        <p:spPr bwMode="auto">
          <a:xfrm>
            <a:off x="857224" y="3500438"/>
            <a:ext cx="4429156" cy="642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Zástupný symbol pro obsah 3" descr="File:Sněžka, z Růžové hory.jpg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88640"/>
            <a:ext cx="8534752" cy="6429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File:Blick von der Elbe aus auf Hrensko.jpg"/>
          <p:cNvPicPr/>
          <p:nvPr/>
        </p:nvPicPr>
        <p:blipFill>
          <a:blip r:embed="rId4" cstate="print"/>
          <a:srcRect l="21983" b="9240"/>
          <a:stretch>
            <a:fillRect/>
          </a:stretch>
        </p:blipFill>
        <p:spPr bwMode="auto">
          <a:xfrm>
            <a:off x="323528" y="188640"/>
            <a:ext cx="8534752" cy="6429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File:Praded prosinec 2007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88640"/>
            <a:ext cx="8534752" cy="6429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816 -0.00139 C 0.07309 -0.00625 0.08819 -0.01088 0.1217 -0.00139 C 0.15521 0.0081 0.23142 0.02107 0.25955 0.05533 C 0.28767 0.08959 0.32153 0.18079 0.28993 0.20463 C 0.25833 0.22848 0.10156 0.1831 0.07031 0.19861 C 0.03906 0.21412 0.07135 0.27685 0.10208 0.29769 C 0.13281 0.31852 0.23385 0.30741 0.25503 0.32385 C 0.27621 0.34028 0.26667 0.37523 0.22934 0.39676 C 0.19201 0.41829 0.06042 0.42848 0.0309 0.45324 C 0.00139 0.47801 -0.00521 0.52801 0.05208 0.54607 C 0.10937 0.56412 0.24201 0.5632 0.37483 0.56227 " pathEditMode="relative" rAng="0" ptsTypes="aaaaaaaaaaA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700" y="2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201 0.0125 C 0.08906 0.02037 0.13611 0.02824 0.17378 0.01041 C 0.21145 -0.00741 0.27569 -0.06829 0.2677 -0.09445 C 0.25972 -0.1206 0.16597 -0.11019 0.12534 -0.14699 C 0.08472 -0.1838 0.01163 -0.28357 0.02378 -0.31482 C 0.03593 -0.34607 0.14461 -0.37662 0.19809 -0.33496 C 0.25156 -0.29329 0.32048 -0.10926 0.34496 -0.06412 " pathEditMode="relative" rAng="0" ptsTypes="aaaaaaA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600" y="-18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039 0.00208 C 0.17917 -0.03542 0.27813 -0.07292 0.31684 -0.10093 C 0.35556 -0.12894 0.36754 -0.14861 0.31233 -0.16551 C 0.25712 -0.18241 0.04341 -0.16574 -0.01493 -0.20186 C -0.07326 -0.23797 -0.04722 -0.32778 -0.03767 -0.38172 C -0.02812 -0.43565 -0.00694 -0.47338 0.04219 -0.52524 C 0.09202 -0.57709 0.20591 -0.65996 0.25921 -0.69283 C 0.3125 -0.7257 0.34358 -0.71806 0.36233 -0.72315 C 0.38108 -0.72824 0.37084 -0.72292 0.37136 -0.72315 " pathEditMode="relative" rAng="0" ptsTypes="aaaaaaaaA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300" y="-36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Výšková členitost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334098" cy="475999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Nížiny  - </a:t>
            </a:r>
            <a:r>
              <a:rPr lang="cs-CZ" sz="3000" b="1" dirty="0" smtClean="0"/>
              <a:t>(</a:t>
            </a:r>
            <a:r>
              <a:rPr lang="cs-CZ" sz="3000" dirty="0" smtClean="0"/>
              <a:t>do 200 m) – 20% území  </a:t>
            </a:r>
          </a:p>
          <a:p>
            <a:pPr>
              <a:buNone/>
            </a:pPr>
            <a:endParaRPr lang="cs-CZ" sz="3000" b="1" dirty="0" smtClean="0"/>
          </a:p>
          <a:p>
            <a:pPr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Pahorkatiny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 - </a:t>
            </a:r>
            <a:r>
              <a:rPr lang="cs-CZ" sz="3000" dirty="0" smtClean="0"/>
              <a:t>(300-600 m) – 40% území 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Vrchoviny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 - </a:t>
            </a:r>
            <a:r>
              <a:rPr lang="cs-CZ" sz="3000" dirty="0" smtClean="0"/>
              <a:t>(600-900 m) – 30% území 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Hornatiny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 - </a:t>
            </a:r>
            <a:r>
              <a:rPr lang="cs-CZ" sz="3000" dirty="0" smtClean="0"/>
              <a:t>(900-1600) – 10% území    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Velehornatiny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 - </a:t>
            </a:r>
            <a:r>
              <a:rPr lang="cs-CZ" sz="3000" dirty="0" smtClean="0"/>
              <a:t>(nad 1600) 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Zástupný symbol pro obsah 3"/>
          <p:cNvPicPr>
            <a:picLocks/>
          </p:cNvPicPr>
          <p:nvPr/>
        </p:nvPicPr>
        <p:blipFill>
          <a:blip r:embed="rId2" cstate="print">
            <a:grayscl/>
          </a:blip>
          <a:srcRect l="14465" t="8945" r="14651" b="14131"/>
          <a:stretch>
            <a:fillRect/>
          </a:stretch>
        </p:blipFill>
        <p:spPr bwMode="auto">
          <a:xfrm>
            <a:off x="179512" y="1700808"/>
            <a:ext cx="8784976" cy="5013176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9144000" cy="766438"/>
          </a:xfrm>
        </p:spPr>
        <p:txBody>
          <a:bodyPr>
            <a:noAutofit/>
          </a:bodyPr>
          <a:lstStyle/>
          <a:p>
            <a:pPr algn="ctr"/>
            <a:r>
              <a:rPr lang="cs-CZ" sz="3000" b="1" u="sng" dirty="0" smtClean="0">
                <a:solidFill>
                  <a:srgbClr val="740000"/>
                </a:solidFill>
                <a:latin typeface="+mn-lt"/>
              </a:rPr>
              <a:t>Vyznačte na mapě přírodní celky - pohoří!</a:t>
            </a:r>
            <a:endParaRPr lang="cs-CZ" sz="3000" b="1" u="sng" dirty="0">
              <a:solidFill>
                <a:srgbClr val="C00000"/>
              </a:solidFill>
              <a:latin typeface="+mn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5335" t="9312" r="71799" b="84827"/>
          <a:stretch>
            <a:fillRect/>
          </a:stretch>
        </p:blipFill>
        <p:spPr bwMode="auto">
          <a:xfrm rot="19973694">
            <a:off x="1292197" y="2847301"/>
            <a:ext cx="1607355" cy="214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4629" t="21053" r="81290" b="72368"/>
          <a:stretch>
            <a:fillRect/>
          </a:stretch>
        </p:blipFill>
        <p:spPr bwMode="auto">
          <a:xfrm rot="2454717">
            <a:off x="1500883" y="5093476"/>
            <a:ext cx="1500198" cy="4167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5411" t="37838" r="78161" b="54054"/>
          <a:stretch>
            <a:fillRect/>
          </a:stretch>
        </p:blipFill>
        <p:spPr bwMode="auto">
          <a:xfrm rot="3913818">
            <a:off x="570082" y="3919795"/>
            <a:ext cx="1119323" cy="30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6194" t="52632" r="63298" b="40789"/>
          <a:stretch>
            <a:fillRect/>
          </a:stretch>
        </p:blipFill>
        <p:spPr bwMode="auto">
          <a:xfrm rot="19890268">
            <a:off x="2140005" y="2993759"/>
            <a:ext cx="1858288" cy="2382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3651" t="65790" r="72685" b="27631"/>
          <a:stretch>
            <a:fillRect/>
          </a:stretch>
        </p:blipFill>
        <p:spPr bwMode="auto">
          <a:xfrm>
            <a:off x="899592" y="1628800"/>
            <a:ext cx="1728801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6193" t="78083" r="69361" b="15068"/>
          <a:stretch>
            <a:fillRect/>
          </a:stretch>
        </p:blipFill>
        <p:spPr bwMode="auto">
          <a:xfrm>
            <a:off x="5076056" y="1700808"/>
            <a:ext cx="1785950" cy="285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36270" t="7536" r="46089" b="86666"/>
          <a:stretch>
            <a:fillRect/>
          </a:stretch>
        </p:blipFill>
        <p:spPr bwMode="auto">
          <a:xfrm rot="1467456">
            <a:off x="4071593" y="2544516"/>
            <a:ext cx="995644" cy="233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32790" t="18421" r="43742" b="73684"/>
          <a:stretch>
            <a:fillRect/>
          </a:stretch>
        </p:blipFill>
        <p:spPr bwMode="auto">
          <a:xfrm rot="2387482">
            <a:off x="4947638" y="3176121"/>
            <a:ext cx="1088772" cy="217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16751" t="19202" r="69529" b="65413"/>
          <a:stretch>
            <a:fillRect/>
          </a:stretch>
        </p:blipFill>
        <p:spPr bwMode="auto">
          <a:xfrm>
            <a:off x="6228184" y="3717032"/>
            <a:ext cx="928694" cy="6191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15989" t="17920" r="55047" b="66695"/>
          <a:stretch>
            <a:fillRect/>
          </a:stretch>
        </p:blipFill>
        <p:spPr bwMode="auto">
          <a:xfrm rot="19244214">
            <a:off x="7218629" y="4604227"/>
            <a:ext cx="1364473" cy="430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43428" t="60228" r="33706" b="32080"/>
          <a:stretch>
            <a:fillRect/>
          </a:stretch>
        </p:blipFill>
        <p:spPr bwMode="auto">
          <a:xfrm rot="21104188">
            <a:off x="6238309" y="5464409"/>
            <a:ext cx="1285884" cy="2337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19800" t="16638" r="51236" b="67977"/>
          <a:stretch>
            <a:fillRect/>
          </a:stretch>
        </p:blipFill>
        <p:spPr bwMode="auto">
          <a:xfrm rot="20687404">
            <a:off x="4043763" y="4544424"/>
            <a:ext cx="2000264" cy="63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20562" t="43561" r="56572" b="39772"/>
          <a:stretch>
            <a:fillRect/>
          </a:stretch>
        </p:blipFill>
        <p:spPr bwMode="auto">
          <a:xfrm>
            <a:off x="2339752" y="4005064"/>
            <a:ext cx="1571636" cy="6810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7" cstate="print"/>
          <a:srcRect l="13702" t="24330" r="83122" b="68191"/>
          <a:stretch>
            <a:fillRect/>
          </a:stretch>
        </p:blipFill>
        <p:spPr bwMode="auto">
          <a:xfrm>
            <a:off x="1835696" y="2780928"/>
            <a:ext cx="357190" cy="5000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6" name="Picture 13"/>
          <p:cNvPicPr>
            <a:picLocks noChangeAspect="1" noChangeArrowheads="1"/>
          </p:cNvPicPr>
          <p:nvPr/>
        </p:nvPicPr>
        <p:blipFill>
          <a:blip r:embed="rId7" cstate="print"/>
          <a:srcRect l="19800" t="23048" r="76389" b="66695"/>
          <a:stretch>
            <a:fillRect/>
          </a:stretch>
        </p:blipFill>
        <p:spPr bwMode="auto">
          <a:xfrm>
            <a:off x="899592" y="3789040"/>
            <a:ext cx="357190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7" name="Picture 13"/>
          <p:cNvPicPr>
            <a:picLocks noChangeAspect="1" noChangeArrowheads="1"/>
          </p:cNvPicPr>
          <p:nvPr/>
        </p:nvPicPr>
        <p:blipFill>
          <a:blip r:embed="rId7" cstate="print"/>
          <a:srcRect l="26659" t="24330" r="69530" b="66695"/>
          <a:stretch>
            <a:fillRect/>
          </a:stretch>
        </p:blipFill>
        <p:spPr bwMode="auto">
          <a:xfrm>
            <a:off x="2051720" y="5013176"/>
            <a:ext cx="357190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8" name="Picture 13"/>
          <p:cNvPicPr>
            <a:picLocks noChangeAspect="1" noChangeArrowheads="1"/>
          </p:cNvPicPr>
          <p:nvPr/>
        </p:nvPicPr>
        <p:blipFill>
          <a:blip r:embed="rId7" cstate="print"/>
          <a:srcRect l="33519" t="24330" r="61908" b="66695"/>
          <a:stretch>
            <a:fillRect/>
          </a:stretch>
        </p:blipFill>
        <p:spPr bwMode="auto">
          <a:xfrm>
            <a:off x="2987824" y="4077072"/>
            <a:ext cx="428628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" name="Picture 13"/>
          <p:cNvPicPr>
            <a:picLocks noChangeAspect="1" noChangeArrowheads="1"/>
          </p:cNvPicPr>
          <p:nvPr/>
        </p:nvPicPr>
        <p:blipFill>
          <a:blip r:embed="rId7" cstate="print"/>
          <a:srcRect l="40379" t="24330" r="55048" b="66695"/>
          <a:stretch>
            <a:fillRect/>
          </a:stretch>
        </p:blipFill>
        <p:spPr bwMode="auto">
          <a:xfrm>
            <a:off x="4860032" y="4509120"/>
            <a:ext cx="428628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13"/>
          <p:cNvPicPr>
            <a:picLocks noChangeAspect="1" noChangeArrowheads="1"/>
          </p:cNvPicPr>
          <p:nvPr/>
        </p:nvPicPr>
        <p:blipFill>
          <a:blip r:embed="rId7" cstate="print"/>
          <a:srcRect l="47239" t="23048" r="48188" b="69259"/>
          <a:stretch>
            <a:fillRect/>
          </a:stretch>
        </p:blipFill>
        <p:spPr bwMode="auto">
          <a:xfrm>
            <a:off x="6732240" y="5229200"/>
            <a:ext cx="428628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1" name="Picture 13"/>
          <p:cNvPicPr>
            <a:picLocks noChangeAspect="1" noChangeArrowheads="1"/>
          </p:cNvPicPr>
          <p:nvPr/>
        </p:nvPicPr>
        <p:blipFill>
          <a:blip r:embed="rId7" cstate="print"/>
          <a:srcRect l="54099" t="24330" r="41328" b="66695"/>
          <a:stretch>
            <a:fillRect/>
          </a:stretch>
        </p:blipFill>
        <p:spPr bwMode="auto">
          <a:xfrm>
            <a:off x="7812360" y="4437112"/>
            <a:ext cx="428628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2" name="Picture 13"/>
          <p:cNvPicPr>
            <a:picLocks noChangeAspect="1" noChangeArrowheads="1"/>
          </p:cNvPicPr>
          <p:nvPr/>
        </p:nvPicPr>
        <p:blipFill>
          <a:blip r:embed="rId7" cstate="print"/>
          <a:srcRect l="60959" t="23048" r="34468" b="66695"/>
          <a:stretch>
            <a:fillRect/>
          </a:stretch>
        </p:blipFill>
        <p:spPr bwMode="auto">
          <a:xfrm>
            <a:off x="6444208" y="3717032"/>
            <a:ext cx="428628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3" name="Picture 13"/>
          <p:cNvPicPr>
            <a:picLocks noChangeAspect="1" noChangeArrowheads="1"/>
          </p:cNvPicPr>
          <p:nvPr/>
        </p:nvPicPr>
        <p:blipFill>
          <a:blip r:embed="rId7" cstate="print"/>
          <a:srcRect l="68581" t="24330" r="28370" b="66695"/>
          <a:stretch>
            <a:fillRect/>
          </a:stretch>
        </p:blipFill>
        <p:spPr bwMode="auto">
          <a:xfrm>
            <a:off x="5220072" y="3140968"/>
            <a:ext cx="285752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4" name="Picture 13"/>
          <p:cNvPicPr>
            <a:picLocks noChangeAspect="1" noChangeArrowheads="1"/>
          </p:cNvPicPr>
          <p:nvPr/>
        </p:nvPicPr>
        <p:blipFill>
          <a:blip r:embed="rId7" cstate="print"/>
          <a:srcRect l="74678" t="24330" r="19986" b="66695"/>
          <a:stretch>
            <a:fillRect/>
          </a:stretch>
        </p:blipFill>
        <p:spPr bwMode="auto">
          <a:xfrm>
            <a:off x="4211960" y="2492896"/>
            <a:ext cx="500066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5" name="Picture 13"/>
          <p:cNvPicPr>
            <a:picLocks noChangeAspect="1" noChangeArrowheads="1"/>
          </p:cNvPicPr>
          <p:nvPr/>
        </p:nvPicPr>
        <p:blipFill>
          <a:blip r:embed="rId7" cstate="print"/>
          <a:srcRect l="83825" t="24330" r="11602" b="67977"/>
          <a:stretch>
            <a:fillRect/>
          </a:stretch>
        </p:blipFill>
        <p:spPr bwMode="auto">
          <a:xfrm>
            <a:off x="2915816" y="2924944"/>
            <a:ext cx="428628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39" name="Přímá spojovací šipka 38"/>
          <p:cNvCxnSpPr>
            <a:stCxn id="11" idx="3"/>
          </p:cNvCxnSpPr>
          <p:nvPr/>
        </p:nvCxnSpPr>
        <p:spPr>
          <a:xfrm>
            <a:off x="2628393" y="1771676"/>
            <a:ext cx="791479" cy="36118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8" cstate="print"/>
          <a:srcRect l="25152" t="21795" r="69512" b="71795"/>
          <a:stretch>
            <a:fillRect/>
          </a:stretch>
        </p:blipFill>
        <p:spPr bwMode="auto">
          <a:xfrm>
            <a:off x="2123728" y="1556792"/>
            <a:ext cx="500066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41" name="Přímá spojovací šipka 40"/>
          <p:cNvCxnSpPr>
            <a:stCxn id="12" idx="1"/>
          </p:cNvCxnSpPr>
          <p:nvPr/>
        </p:nvCxnSpPr>
        <p:spPr>
          <a:xfrm flipH="1">
            <a:off x="4139952" y="1843684"/>
            <a:ext cx="936104" cy="36118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Picture 14"/>
          <p:cNvPicPr>
            <a:picLocks noChangeAspect="1" noChangeArrowheads="1"/>
          </p:cNvPicPr>
          <p:nvPr/>
        </p:nvPicPr>
        <p:blipFill>
          <a:blip r:embed="rId8" cstate="print"/>
          <a:srcRect l="32774" t="21795" r="61890" b="70513"/>
          <a:stretch>
            <a:fillRect/>
          </a:stretch>
        </p:blipFill>
        <p:spPr bwMode="auto">
          <a:xfrm>
            <a:off x="5076056" y="1556792"/>
            <a:ext cx="500066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9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857256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Doplňte tajenku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9142830"/>
              </p:ext>
            </p:extLst>
          </p:nvPr>
        </p:nvGraphicFramePr>
        <p:xfrm>
          <a:off x="500034" y="1071546"/>
          <a:ext cx="8229600" cy="5521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7586"/>
                <a:gridCol w="2128814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název pohoří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nejvyšší</a:t>
                      </a:r>
                      <a:r>
                        <a:rPr lang="cs-CZ" baseline="0" dirty="0" smtClean="0"/>
                        <a:t> vrchol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nadmořská výška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Krušné hory 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Plechý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Český les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Milešovka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Lužické hory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1124 m.n.m.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1602 m.n.m.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Velká Deštná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1491 m.n.m.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Lysá hora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Bílé Karpaty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Javořice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Středočeská pahorkatina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25685989"/>
              </p:ext>
            </p:extLst>
          </p:nvPr>
        </p:nvGraphicFramePr>
        <p:xfrm>
          <a:off x="467544" y="1052736"/>
          <a:ext cx="8280920" cy="5521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78524"/>
                <a:gridCol w="2142089"/>
                <a:gridCol w="276030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název pohoří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nejvyšší</a:t>
                      </a:r>
                      <a:r>
                        <a:rPr lang="cs-CZ" baseline="0" dirty="0" smtClean="0"/>
                        <a:t> vrchol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nadmořská výška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Krušné hory 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Klínovec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1244 m.n.m 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Šumava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Plechý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1378 m.n.m.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Český les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Čerchov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1042 m.n.m.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České středohoří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Milešovka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837 m.n.m.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Lužické hory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Luž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793 m.n.m.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Jizerské hory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Smrk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1124 m.n.m.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Krkonoše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Sněžka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1602 m.n.m.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Orlické hory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Velká Deštná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1125 m.n.m.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Hrubý Jeseník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Praděd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1491 m.n.m.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Moravskoslezské Beskydy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Lysá hora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1323 m.n.m.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Bílé Karpaty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Velká Javořina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970 m.</a:t>
                      </a:r>
                      <a:r>
                        <a:rPr lang="cs-CZ" dirty="0" err="1" smtClean="0"/>
                        <a:t>n.m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Českomoravská vrchovina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Javořice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837 m.</a:t>
                      </a:r>
                      <a:r>
                        <a:rPr lang="cs-CZ" dirty="0" err="1" smtClean="0"/>
                        <a:t>n.m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Středočeská pahorkatina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Drkolná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729 m.</a:t>
                      </a:r>
                      <a:r>
                        <a:rPr lang="cs-CZ" dirty="0" err="1" smtClean="0"/>
                        <a:t>n.m</a:t>
                      </a:r>
                      <a:r>
                        <a:rPr lang="cs-CZ" dirty="0" smtClean="0"/>
                        <a:t>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Zástupný symbol pro obsah 3"/>
          <p:cNvPicPr>
            <a:picLocks/>
          </p:cNvPicPr>
          <p:nvPr/>
        </p:nvPicPr>
        <p:blipFill>
          <a:blip r:embed="rId2" cstate="print"/>
          <a:srcRect l="14465" t="8945" r="14651" b="14131"/>
          <a:stretch>
            <a:fillRect/>
          </a:stretch>
        </p:blipFill>
        <p:spPr bwMode="auto">
          <a:xfrm>
            <a:off x="179512" y="1700808"/>
            <a:ext cx="8784976" cy="5013176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4290"/>
            <a:ext cx="9144000" cy="1054470"/>
          </a:xfrm>
        </p:spPr>
        <p:txBody>
          <a:bodyPr>
            <a:noAutofit/>
          </a:bodyPr>
          <a:lstStyle/>
          <a:p>
            <a:pPr algn="ctr"/>
            <a:r>
              <a:rPr lang="cs-CZ" sz="3000" b="1" u="sng" dirty="0" smtClean="0">
                <a:solidFill>
                  <a:srgbClr val="740000"/>
                </a:solidFill>
                <a:latin typeface="+mn-lt"/>
              </a:rPr>
              <a:t>Vyznačte na mapě přírodní celky - nížiny!</a:t>
            </a:r>
            <a:endParaRPr lang="cs-CZ" sz="3000" b="1" u="sng" dirty="0">
              <a:solidFill>
                <a:srgbClr val="C00000"/>
              </a:solidFill>
              <a:latin typeface="+mn-lt"/>
            </a:endParaRPr>
          </a:p>
        </p:txBody>
      </p:sp>
      <p:pic>
        <p:nvPicPr>
          <p:cNvPr id="36" name="Picture 13"/>
          <p:cNvPicPr>
            <a:picLocks noChangeAspect="1" noChangeArrowheads="1"/>
          </p:cNvPicPr>
          <p:nvPr/>
        </p:nvPicPr>
        <p:blipFill>
          <a:blip r:embed="rId3" cstate="print"/>
          <a:srcRect l="13702" t="24330" r="83122" b="68191"/>
          <a:stretch>
            <a:fillRect/>
          </a:stretch>
        </p:blipFill>
        <p:spPr bwMode="auto">
          <a:xfrm>
            <a:off x="3707904" y="2996952"/>
            <a:ext cx="357190" cy="5000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8" name="Picture 6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 l="51812" t="42279" r="17700" b="50029"/>
          <a:stretch>
            <a:fillRect/>
          </a:stretch>
        </p:blipFill>
        <p:spPr bwMode="auto">
          <a:xfrm rot="1458979">
            <a:off x="2958777" y="3138418"/>
            <a:ext cx="2155755" cy="32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2" name="Picture 13"/>
          <p:cNvPicPr>
            <a:picLocks noChangeAspect="1" noChangeArrowheads="1"/>
          </p:cNvPicPr>
          <p:nvPr/>
        </p:nvPicPr>
        <p:blipFill>
          <a:blip r:embed="rId3" cstate="print"/>
          <a:srcRect l="19800" t="23048" r="76389" b="66695"/>
          <a:stretch>
            <a:fillRect/>
          </a:stretch>
        </p:blipFill>
        <p:spPr bwMode="auto">
          <a:xfrm>
            <a:off x="2123728" y="2852936"/>
            <a:ext cx="357190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3" name="Picture 2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 l="13719" t="20484" r="55793" b="64131"/>
          <a:stretch>
            <a:fillRect/>
          </a:stretch>
        </p:blipFill>
        <p:spPr bwMode="auto">
          <a:xfrm rot="17094126">
            <a:off x="5508365" y="4307646"/>
            <a:ext cx="1588704" cy="4766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4" name="Picture 13"/>
          <p:cNvPicPr>
            <a:picLocks noChangeAspect="1" noChangeArrowheads="1"/>
          </p:cNvPicPr>
          <p:nvPr/>
        </p:nvPicPr>
        <p:blipFill>
          <a:blip r:embed="rId3" cstate="print"/>
          <a:srcRect l="26659" t="24330" r="69530" b="66695"/>
          <a:stretch>
            <a:fillRect/>
          </a:stretch>
        </p:blipFill>
        <p:spPr bwMode="auto">
          <a:xfrm>
            <a:off x="6156176" y="4365104"/>
            <a:ext cx="357190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5" name="Picture 4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 l="11416" t="43561" r="58858" b="39772"/>
          <a:stretch>
            <a:fillRect/>
          </a:stretch>
        </p:blipFill>
        <p:spPr bwMode="auto">
          <a:xfrm rot="19746712">
            <a:off x="6181287" y="5052691"/>
            <a:ext cx="1714512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6" name="Picture 13"/>
          <p:cNvPicPr>
            <a:picLocks noChangeAspect="1" noChangeArrowheads="1"/>
          </p:cNvPicPr>
          <p:nvPr/>
        </p:nvPicPr>
        <p:blipFill>
          <a:blip r:embed="rId3" cstate="print"/>
          <a:srcRect l="33519" t="24330" r="61908" b="66695"/>
          <a:stretch>
            <a:fillRect/>
          </a:stretch>
        </p:blipFill>
        <p:spPr bwMode="auto">
          <a:xfrm>
            <a:off x="6876256" y="5157192"/>
            <a:ext cx="428628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7" name="Picture 5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 l="55624" t="8946" r="13126" b="75669"/>
          <a:stretch>
            <a:fillRect/>
          </a:stretch>
        </p:blipFill>
        <p:spPr bwMode="auto">
          <a:xfrm rot="1459693">
            <a:off x="4454089" y="5186251"/>
            <a:ext cx="1643074" cy="48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8" name="Picture 13"/>
          <p:cNvPicPr>
            <a:picLocks noChangeAspect="1" noChangeArrowheads="1"/>
          </p:cNvPicPr>
          <p:nvPr/>
        </p:nvPicPr>
        <p:blipFill>
          <a:blip r:embed="rId3" cstate="print"/>
          <a:srcRect l="40379" t="24330" r="55048" b="66695"/>
          <a:stretch>
            <a:fillRect/>
          </a:stretch>
        </p:blipFill>
        <p:spPr bwMode="auto">
          <a:xfrm>
            <a:off x="5148064" y="5301208"/>
            <a:ext cx="428628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9" name="Picture 8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 l="66294" t="61510" r="6267" b="30798"/>
          <a:stretch>
            <a:fillRect/>
          </a:stretch>
        </p:blipFill>
        <p:spPr bwMode="auto">
          <a:xfrm rot="756235">
            <a:off x="7091137" y="4003616"/>
            <a:ext cx="1323433" cy="220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0" name="Picture 7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 l="43445" t="69203" r="42835" b="23105"/>
          <a:stretch>
            <a:fillRect/>
          </a:stretch>
        </p:blipFill>
        <p:spPr bwMode="auto">
          <a:xfrm rot="20066519">
            <a:off x="1857035" y="3038121"/>
            <a:ext cx="928694" cy="309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" name="Picture 13"/>
          <p:cNvPicPr>
            <a:picLocks noChangeAspect="1" noChangeArrowheads="1"/>
          </p:cNvPicPr>
          <p:nvPr/>
        </p:nvPicPr>
        <p:blipFill>
          <a:blip r:embed="rId3" cstate="print"/>
          <a:srcRect l="47239" t="23048" r="48188" b="69259"/>
          <a:stretch>
            <a:fillRect/>
          </a:stretch>
        </p:blipFill>
        <p:spPr bwMode="auto">
          <a:xfrm>
            <a:off x="7596336" y="4005064"/>
            <a:ext cx="428628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85794"/>
            <a:ext cx="8301038" cy="775542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Doplňte tajenku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3757005"/>
              </p:ext>
            </p:extLst>
          </p:nvPr>
        </p:nvGraphicFramePr>
        <p:xfrm>
          <a:off x="428596" y="2285992"/>
          <a:ext cx="8229600" cy="3065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37925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název nížin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hlavní řeky </a:t>
                      </a:r>
                      <a:endParaRPr lang="cs-CZ" dirty="0"/>
                    </a:p>
                  </a:txBody>
                  <a:tcPr/>
                </a:tc>
              </a:tr>
              <a:tr h="437925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Dyjsko-svratecký</a:t>
                      </a:r>
                      <a:r>
                        <a:rPr lang="cs-CZ" sz="2000" b="0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úval</a:t>
                      </a:r>
                      <a:endParaRPr lang="cs-CZ" sz="2000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437925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Dolnomoravský úval</a:t>
                      </a:r>
                      <a:endParaRPr lang="cs-CZ" sz="2000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7925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Hornomoravský</a:t>
                      </a:r>
                      <a:r>
                        <a:rPr lang="cs-CZ" sz="2000" b="0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úval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7925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Slezská nížina</a:t>
                      </a:r>
                      <a:endParaRPr lang="cs-CZ" sz="2000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7925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Poohří</a:t>
                      </a:r>
                      <a:endParaRPr lang="cs-CZ" sz="2000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7925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Polabská</a:t>
                      </a:r>
                      <a:r>
                        <a:rPr lang="cs-CZ" sz="2000" b="0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nížina</a:t>
                      </a:r>
                      <a:endParaRPr lang="cs-CZ" sz="2000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90805525"/>
              </p:ext>
            </p:extLst>
          </p:nvPr>
        </p:nvGraphicFramePr>
        <p:xfrm>
          <a:off x="395536" y="2276872"/>
          <a:ext cx="8352928" cy="3065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464"/>
                <a:gridCol w="4176464"/>
              </a:tblGrid>
              <a:tr h="437925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název nížin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hlavní řeky </a:t>
                      </a:r>
                      <a:endParaRPr lang="cs-CZ" dirty="0"/>
                    </a:p>
                  </a:txBody>
                  <a:tcPr/>
                </a:tc>
              </a:tr>
              <a:tr h="437925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Dyjsko-svratecký</a:t>
                      </a:r>
                      <a:r>
                        <a:rPr lang="cs-CZ" sz="2000" b="0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úval</a:t>
                      </a:r>
                      <a:endParaRPr lang="cs-CZ" sz="2000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Svratka,</a:t>
                      </a:r>
                      <a:r>
                        <a:rPr lang="cs-CZ" sz="2000" baseline="0" dirty="0" smtClean="0"/>
                        <a:t> Dyje</a:t>
                      </a:r>
                      <a:endParaRPr lang="cs-CZ" sz="2000" dirty="0"/>
                    </a:p>
                  </a:txBody>
                  <a:tcPr/>
                </a:tc>
              </a:tr>
              <a:tr h="437925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Dolnomoravský úval</a:t>
                      </a:r>
                      <a:endParaRPr lang="cs-CZ" sz="2000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Morava</a:t>
                      </a:r>
                      <a:endParaRPr lang="cs-CZ" dirty="0"/>
                    </a:p>
                  </a:txBody>
                  <a:tcPr/>
                </a:tc>
              </a:tr>
              <a:tr h="437925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Hornomoravský</a:t>
                      </a:r>
                      <a:r>
                        <a:rPr lang="cs-CZ" sz="2000" b="0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úval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Morava, Bečva</a:t>
                      </a:r>
                      <a:endParaRPr lang="cs-CZ" dirty="0"/>
                    </a:p>
                  </a:txBody>
                  <a:tcPr/>
                </a:tc>
              </a:tr>
              <a:tr h="437925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Slezská nížina</a:t>
                      </a:r>
                      <a:endParaRPr lang="cs-CZ" sz="2000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Odra, Opava</a:t>
                      </a:r>
                      <a:endParaRPr lang="cs-CZ" dirty="0"/>
                    </a:p>
                  </a:txBody>
                  <a:tcPr/>
                </a:tc>
              </a:tr>
              <a:tr h="437925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Poohří</a:t>
                      </a:r>
                      <a:endParaRPr lang="cs-CZ" sz="2000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Ohře</a:t>
                      </a:r>
                    </a:p>
                  </a:txBody>
                  <a:tcPr/>
                </a:tc>
              </a:tr>
              <a:tr h="437925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Polabská</a:t>
                      </a:r>
                      <a:r>
                        <a:rPr lang="cs-CZ" sz="2000" b="0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nížina</a:t>
                      </a:r>
                      <a:endParaRPr lang="cs-CZ" sz="2000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Labe, Vltava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7431" r="3758" b="13265"/>
          <a:stretch>
            <a:fillRect/>
          </a:stretch>
        </p:blipFill>
        <p:spPr bwMode="auto">
          <a:xfrm>
            <a:off x="500034" y="1214422"/>
            <a:ext cx="8286808" cy="5643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1142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-357214"/>
            <a:ext cx="8472518" cy="700092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Citace</a:t>
            </a:r>
          </a:p>
          <a:p>
            <a:pPr>
              <a:buNone/>
            </a:pPr>
            <a:endParaRPr lang="cs-CZ" sz="11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r>
              <a:rPr lang="cs-CZ" sz="900" dirty="0" smtClean="0"/>
              <a:t>[1]-[cit. 2012-1-4]. Dostupný pod licencí Creative Commons z www:&lt;http://commons.wikimedia.org/</a:t>
            </a:r>
            <a:r>
              <a:rPr lang="cs-CZ" sz="900" dirty="0" err="1" smtClean="0"/>
              <a:t>wiki</a:t>
            </a:r>
            <a:r>
              <a:rPr lang="cs-CZ" sz="900" dirty="0" smtClean="0"/>
              <a:t>/</a:t>
            </a:r>
            <a:r>
              <a:rPr lang="cs-CZ" sz="900" dirty="0" err="1" smtClean="0"/>
              <a:t>File</a:t>
            </a:r>
            <a:r>
              <a:rPr lang="cs-CZ" sz="900" dirty="0" smtClean="0"/>
              <a:t>:</a:t>
            </a:r>
            <a:r>
              <a:rPr lang="cs-CZ" sz="900" dirty="0" err="1" smtClean="0"/>
              <a:t>Praded</a:t>
            </a:r>
            <a:r>
              <a:rPr lang="cs-CZ" sz="900" dirty="0" smtClean="0"/>
              <a:t>_prosinec_2007.JPG&gt;</a:t>
            </a:r>
          </a:p>
          <a:p>
            <a:pPr>
              <a:buNone/>
            </a:pPr>
            <a:r>
              <a:rPr lang="cs-CZ" sz="900" dirty="0" smtClean="0"/>
              <a:t>[2]-[cit. 2012-1-4]. Dostupný pod licencí Creative Commons z www:&lt;http://commons.wikimedia.org/</a:t>
            </a:r>
            <a:r>
              <a:rPr lang="cs-CZ" sz="900" dirty="0" err="1" smtClean="0"/>
              <a:t>wiki</a:t>
            </a:r>
            <a:r>
              <a:rPr lang="cs-CZ" sz="900" dirty="0" smtClean="0"/>
              <a:t>/</a:t>
            </a:r>
            <a:r>
              <a:rPr lang="cs-CZ" sz="900" dirty="0" err="1" smtClean="0"/>
              <a:t>File</a:t>
            </a:r>
            <a:r>
              <a:rPr lang="cs-CZ" sz="900" dirty="0" smtClean="0"/>
              <a:t>:Sněžka,_z_Růžové_hory.jpg&gt;</a:t>
            </a:r>
          </a:p>
          <a:p>
            <a:pPr>
              <a:buNone/>
            </a:pPr>
            <a:r>
              <a:rPr lang="cs-CZ" sz="900" dirty="0" smtClean="0"/>
              <a:t>[3]-[cit. 2012-1-4]. Dostupný pod licencí Creative Commons z www:&lt;http://commons.wikimedia.org/wiki/File:Blick_von_der_Elbe_aus_auf_Hrensko.jpg&gt;</a:t>
            </a:r>
          </a:p>
          <a:p>
            <a:pPr>
              <a:buNone/>
            </a:pPr>
            <a:r>
              <a:rPr lang="cs-CZ" sz="900" dirty="0" smtClean="0"/>
              <a:t>[4]-[cit. 2012-1-4]. Dostupný pod licencí Creative Commons z www:</a:t>
            </a:r>
          </a:p>
          <a:p>
            <a:pPr>
              <a:buNone/>
            </a:pPr>
            <a:r>
              <a:rPr lang="cs-CZ" sz="900" b="1" dirty="0"/>
              <a:t>&lt;</a:t>
            </a:r>
            <a:r>
              <a:rPr lang="cs-CZ" sz="900" dirty="0"/>
              <a:t>http://commons.wikimedia.org/wiki/File:Z%C3%A1kladn%C3%AD_mapka_%C4%8Ceska.PNG?uselang=</a:t>
            </a:r>
            <a:r>
              <a:rPr lang="cs-CZ" sz="900" dirty="0" err="1"/>
              <a:t>cs</a:t>
            </a:r>
            <a:r>
              <a:rPr lang="cs-CZ" sz="900" b="1" dirty="0"/>
              <a:t>&gt;</a:t>
            </a:r>
            <a:r>
              <a:rPr lang="cs-CZ" sz="900" dirty="0"/>
              <a:t> 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[5]-BORECKÝ Daniel, CHALUPA Petr, NOVÁK Svatopluk, Zeměpis pro 8. ročník, 2. díl Česká republika, nakladatelství Nová Škola, Brno 2009, 95 s.   </a:t>
            </a:r>
          </a:p>
          <a:p>
            <a:pPr marL="0" indent="0">
              <a:buNone/>
            </a:pPr>
            <a:r>
              <a:rPr lang="cs-CZ" sz="900" dirty="0" smtClean="0"/>
              <a:t>[6]-JEŘÁBEK Milan, Anděl Jiří, PEŠTOVÁ Jana, KASTNER Jiří, Zeměpis 8 – učebnice pro základní školy a víceletá gymnázia, Nakladatelství </a:t>
            </a:r>
            <a:r>
              <a:rPr lang="cs-CZ" sz="900" dirty="0" err="1" smtClean="0"/>
              <a:t>Fraus</a:t>
            </a:r>
            <a:r>
              <a:rPr lang="cs-CZ" sz="900" dirty="0" smtClean="0"/>
              <a:t>, Plzeň 2006, 128 s.</a:t>
            </a:r>
          </a:p>
          <a:p>
            <a:pPr>
              <a:buNone/>
            </a:pPr>
            <a:endParaRPr lang="cs-CZ" sz="11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400" dirty="0"/>
          </a:p>
          <a:p>
            <a:pPr>
              <a:buNone/>
            </a:pPr>
            <a:endParaRPr lang="cs-CZ" sz="13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282</TotalTime>
  <Words>441</Words>
  <Application>Microsoft Office PowerPoint</Application>
  <PresentationFormat>Předvádění na obrazovce (4:3)</PresentationFormat>
  <Paragraphs>165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Prezentace aplikace PowerPoint</vt:lpstr>
      <vt:lpstr>Povrch</vt:lpstr>
      <vt:lpstr>Spojte následující pojmy! </vt:lpstr>
      <vt:lpstr>Výšková členitost</vt:lpstr>
      <vt:lpstr>Vyznačte na mapě přírodní celky - pohoří!</vt:lpstr>
      <vt:lpstr>Doplňte tajenku</vt:lpstr>
      <vt:lpstr>Vyznačte na mapě přírodní celky - nížiny!</vt:lpstr>
      <vt:lpstr>Doplňte tajenku</vt:lpstr>
      <vt:lpstr>Prezentace aplikace PowerPoint</vt:lpstr>
    </vt:vector>
  </TitlesOfParts>
  <Company>Žatec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Szabo</dc:creator>
  <cp:lastModifiedBy>pc</cp:lastModifiedBy>
  <cp:revision>52</cp:revision>
  <dcterms:created xsi:type="dcterms:W3CDTF">2012-04-02T05:45:39Z</dcterms:created>
  <dcterms:modified xsi:type="dcterms:W3CDTF">2012-06-28T06:10:02Z</dcterms:modified>
</cp:coreProperties>
</file>