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3" r:id="rId9"/>
    <p:sldId id="265" r:id="rId10"/>
    <p:sldId id="266" r:id="rId11"/>
    <p:sldId id="267" r:id="rId12"/>
    <p:sldId id="268" r:id="rId13"/>
    <p:sldId id="269" r:id="rId14"/>
    <p:sldId id="271" r:id="rId15"/>
    <p:sldId id="273" r:id="rId16"/>
    <p:sldId id="27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D8877-FA88-417F-8BC6-8D8BDBAF1327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480A6-A688-4481-92DE-B2A0F340D0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D8877-FA88-417F-8BC6-8D8BDBAF1327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480A6-A688-4481-92DE-B2A0F340D0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D8877-FA88-417F-8BC6-8D8BDBAF1327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480A6-A688-4481-92DE-B2A0F340D0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D8877-FA88-417F-8BC6-8D8BDBAF1327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480A6-A688-4481-92DE-B2A0F340D0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D8877-FA88-417F-8BC6-8D8BDBAF1327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480A6-A688-4481-92DE-B2A0F340D0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D8877-FA88-417F-8BC6-8D8BDBAF1327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480A6-A688-4481-92DE-B2A0F340D0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D8877-FA88-417F-8BC6-8D8BDBAF1327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480A6-A688-4481-92DE-B2A0F340D0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D8877-FA88-417F-8BC6-8D8BDBAF1327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480A6-A688-4481-92DE-B2A0F340D0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D8877-FA88-417F-8BC6-8D8BDBAF1327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C9480A6-A688-4481-92DE-B2A0F340D0F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D8877-FA88-417F-8BC6-8D8BDBAF1327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480A6-A688-4481-92DE-B2A0F340D0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D8877-FA88-417F-8BC6-8D8BDBAF1327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480A6-A688-4481-92DE-B2A0F340D0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A2D8877-FA88-417F-8BC6-8D8BDBAF1327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C9480A6-A688-4481-92DE-B2A0F340D0F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dirty="0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Registrační číslo projektu: </a:t>
            </a:r>
            <a:r>
              <a:rPr lang="cs-CZ" sz="2000" dirty="0" smtClean="0"/>
              <a:t>CZ 1.07/1.4.00/21.1886</a:t>
            </a:r>
            <a:endParaRPr lang="cs-CZ" sz="20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Šablona: </a:t>
            </a:r>
            <a:r>
              <a:rPr lang="cs-CZ" sz="2000" dirty="0" smtClean="0">
                <a:cs typeface="Times New Roman" pitchFamily="18" charset="0"/>
              </a:rPr>
              <a:t>Z 8/7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Předmět: </a:t>
            </a:r>
            <a:r>
              <a:rPr lang="cs-CZ" sz="2000" dirty="0" smtClean="0">
                <a:cs typeface="Times New Roman" pitchFamily="18" charset="0"/>
              </a:rPr>
              <a:t>Zeměpis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Ročník: </a:t>
            </a:r>
            <a:r>
              <a:rPr lang="cs-CZ" sz="2000" dirty="0" smtClean="0">
                <a:cs typeface="Times New Roman" pitchFamily="18" charset="0"/>
              </a:rPr>
              <a:t>8. ročník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Jméno autora (vč. titul): </a:t>
            </a:r>
            <a:r>
              <a:rPr lang="cs-CZ" sz="2000" smtClean="0">
                <a:cs typeface="Times New Roman" pitchFamily="18" charset="0"/>
              </a:rPr>
              <a:t>Tomáš </a:t>
            </a:r>
            <a:r>
              <a:rPr lang="cs-CZ" sz="2000" smtClean="0">
                <a:cs typeface="Times New Roman" pitchFamily="18" charset="0"/>
              </a:rPr>
              <a:t>Szabo (Bc.)</a:t>
            </a:r>
            <a:r>
              <a:rPr lang="cs-CZ" sz="20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Škola – adresa: </a:t>
            </a:r>
            <a:r>
              <a:rPr lang="cs-CZ" sz="20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133" t="21875" r="10173" b="12500"/>
          <a:stretch>
            <a:fillRect/>
          </a:stretch>
        </p:blipFill>
        <p:spPr bwMode="auto">
          <a:xfrm>
            <a:off x="611560" y="188640"/>
            <a:ext cx="2708545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/>
          <a:srcRect t="24194" b="12903"/>
          <a:stretch>
            <a:fillRect/>
          </a:stretch>
        </p:blipFill>
        <p:spPr bwMode="auto">
          <a:xfrm>
            <a:off x="1571604" y="2285992"/>
            <a:ext cx="6248400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2500306"/>
            <a:ext cx="8286808" cy="43576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32460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000" b="1" dirty="0" smtClean="0">
                <a:solidFill>
                  <a:srgbClr val="740000"/>
                </a:solidFill>
              </a:rPr>
              <a:t>Česká republika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  <a:r>
              <a:rPr lang="cs-CZ" sz="3000" b="1" dirty="0" smtClean="0"/>
              <a:t>Klíčová slova: </a:t>
            </a:r>
            <a:r>
              <a:rPr lang="cs-CZ" sz="2500" dirty="0" smtClean="0"/>
              <a:t>Česká republika, vodstvo, úmoří, řeky, </a:t>
            </a:r>
          </a:p>
          <a:p>
            <a:pPr>
              <a:buNone/>
            </a:pPr>
            <a:r>
              <a:rPr lang="cs-CZ" sz="2500" dirty="0" smtClean="0"/>
              <a:t>                                  rybníky, přehrady, termální prameny  </a:t>
            </a:r>
          </a:p>
          <a:p>
            <a:pPr>
              <a:buNone/>
            </a:pPr>
            <a:r>
              <a:rPr lang="cs-CZ" sz="2500" dirty="0" smtClean="0"/>
              <a:t>                                  </a:t>
            </a:r>
            <a:r>
              <a:rPr lang="cs-CZ" sz="300" dirty="0" smtClean="0"/>
              <a:t>  </a:t>
            </a:r>
            <a:r>
              <a:rPr lang="cs-CZ" sz="2500" dirty="0" smtClean="0"/>
              <a:t> 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  </a:t>
            </a:r>
            <a:r>
              <a:rPr lang="cs-CZ" sz="3000" b="1" dirty="0" smtClean="0"/>
              <a:t>Anotace: </a:t>
            </a:r>
            <a:r>
              <a:rPr lang="cs-CZ" sz="2500" dirty="0" smtClean="0"/>
              <a:t>slouží k získání a osvojení základních  </a:t>
            </a:r>
          </a:p>
          <a:p>
            <a:pPr>
              <a:buNone/>
            </a:pPr>
            <a:r>
              <a:rPr lang="cs-CZ" sz="2500" dirty="0" smtClean="0"/>
              <a:t>                       znalostí v oblasti vodstva ČR  </a:t>
            </a:r>
            <a:endParaRPr lang="cs-CZ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6596" r="3758" b="12246"/>
          <a:stretch>
            <a:fillRect/>
          </a:stretch>
        </p:blipFill>
        <p:spPr bwMode="auto">
          <a:xfrm>
            <a:off x="500034" y="0"/>
            <a:ext cx="828680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>
              <a:buNone/>
            </a:pPr>
            <a:endParaRPr lang="cs-CZ" sz="8000" b="1" dirty="0" smtClean="0"/>
          </a:p>
          <a:p>
            <a:pPr algn="ctr">
              <a:buNone/>
            </a:pPr>
            <a:r>
              <a:rPr lang="cs-CZ" sz="8000" b="1" dirty="0" smtClean="0"/>
              <a:t>Česká republika </a:t>
            </a:r>
          </a:p>
          <a:p>
            <a:pPr algn="ctr">
              <a:buNone/>
            </a:pPr>
            <a:r>
              <a:rPr lang="cs-CZ" sz="5000" b="1" dirty="0" smtClean="0">
                <a:solidFill>
                  <a:srgbClr val="740000"/>
                </a:solidFill>
              </a:rPr>
              <a:t>vodstvo </a:t>
            </a:r>
            <a:endParaRPr lang="cs-CZ" sz="5000" b="1" dirty="0">
              <a:solidFill>
                <a:srgbClr val="74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792088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Vodstvo ČR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6367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000" dirty="0" smtClean="0">
                <a:latin typeface="Book Antiqua"/>
              </a:rPr>
              <a:t>→ </a:t>
            </a:r>
            <a:r>
              <a:rPr lang="cs-CZ" sz="3000" dirty="0" smtClean="0"/>
              <a:t>ČR je vnitrozemský stát: </a:t>
            </a:r>
          </a:p>
          <a:p>
            <a:pPr>
              <a:buNone/>
            </a:pPr>
            <a:r>
              <a:rPr lang="cs-CZ" sz="3000" dirty="0" smtClean="0">
                <a:solidFill>
                  <a:srgbClr val="FF0000"/>
                </a:solidFill>
              </a:rPr>
              <a:t>                           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- nemá ŽÁDNÝ přístup k moři </a:t>
            </a:r>
          </a:p>
          <a:p>
            <a:pPr>
              <a:buNone/>
            </a:pPr>
            <a:r>
              <a:rPr lang="cs-CZ" sz="3000" dirty="0" smtClean="0">
                <a:latin typeface="Book Antiqua"/>
              </a:rPr>
              <a:t>→ d</a:t>
            </a:r>
            <a:r>
              <a:rPr lang="cs-CZ" sz="3000" dirty="0" smtClean="0"/>
              <a:t>íky své poloze – </a:t>
            </a:r>
            <a:r>
              <a:rPr lang="cs-CZ" sz="3000" b="1" dirty="0" smtClean="0"/>
              <a:t>„střecha Evropy“ </a:t>
            </a:r>
          </a:p>
          <a:p>
            <a:pPr>
              <a:buNone/>
            </a:pPr>
            <a:r>
              <a:rPr lang="cs-CZ" sz="3000" dirty="0" smtClean="0"/>
              <a:t>		</a:t>
            </a:r>
          </a:p>
          <a:p>
            <a:pPr>
              <a:buNone/>
            </a:pPr>
            <a:r>
              <a:rPr lang="cs-CZ" sz="3000" dirty="0" smtClean="0"/>
              <a:t>→ ČR prochází hlavní evropské rozvodí                                                                 </a:t>
            </a:r>
          </a:p>
          <a:p>
            <a:pPr>
              <a:buNone/>
            </a:pPr>
            <a:r>
              <a:rPr lang="cs-CZ" sz="3000" b="1" dirty="0" smtClean="0">
                <a:solidFill>
                  <a:srgbClr val="FF0000"/>
                </a:solidFill>
              </a:rPr>
              <a:t>						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- Severní moře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						- Baltské moře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						- Černé moře</a:t>
            </a:r>
            <a:endParaRPr lang="cs-CZ" sz="3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Obrázek 17" descr="http://www.kyoprint.cz/individualni/papir/svatebni-oznameni/krida-mat/bily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 r="7774" b="10256"/>
          <a:stretch>
            <a:fillRect/>
          </a:stretch>
        </p:blipFill>
        <p:spPr bwMode="auto">
          <a:xfrm>
            <a:off x="1285852" y="1714488"/>
            <a:ext cx="6500858" cy="37300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4282" y="428604"/>
            <a:ext cx="8643998" cy="621510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  Severní moře</a:t>
            </a:r>
          </a:p>
          <a:p>
            <a:pPr>
              <a:buNone/>
            </a:pPr>
            <a:r>
              <a:rPr lang="cs-CZ" b="1" dirty="0" smtClean="0"/>
              <a:t>                                                                             Baltské moře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                                                              Černé moře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357158" y="357166"/>
            <a:ext cx="2357454" cy="642942"/>
          </a:xfrm>
          <a:prstGeom prst="roundRect">
            <a:avLst/>
          </a:prstGeom>
          <a:solidFill>
            <a:schemeClr val="tx1">
              <a:alpha val="20000"/>
            </a:schemeClr>
          </a:solidFill>
          <a:ln>
            <a:solidFill>
              <a:schemeClr val="tx1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4929190" y="6000768"/>
            <a:ext cx="2357454" cy="642942"/>
          </a:xfrm>
          <a:prstGeom prst="roundRect">
            <a:avLst/>
          </a:prstGeom>
          <a:solidFill>
            <a:schemeClr val="tx1">
              <a:alpha val="20000"/>
            </a:schemeClr>
          </a:solidFill>
          <a:ln>
            <a:solidFill>
              <a:schemeClr val="tx1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6215074" y="785794"/>
            <a:ext cx="2357454" cy="642942"/>
          </a:xfrm>
          <a:prstGeom prst="roundRect">
            <a:avLst/>
          </a:prstGeom>
          <a:solidFill>
            <a:schemeClr val="tx1">
              <a:alpha val="20000"/>
            </a:schemeClr>
          </a:solidFill>
          <a:ln>
            <a:solidFill>
              <a:schemeClr val="tx1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ovací šipka 10"/>
          <p:cNvCxnSpPr/>
          <p:nvPr/>
        </p:nvCxnSpPr>
        <p:spPr>
          <a:xfrm rot="16200000" flipH="1">
            <a:off x="1107257" y="1464455"/>
            <a:ext cx="2500332" cy="1571638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stCxn id="8" idx="0"/>
          </p:cNvCxnSpPr>
          <p:nvPr/>
        </p:nvCxnSpPr>
        <p:spPr>
          <a:xfrm rot="16200000" flipV="1">
            <a:off x="5018488" y="4911338"/>
            <a:ext cx="2000264" cy="178595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5400000">
            <a:off x="6036463" y="2178852"/>
            <a:ext cx="2214579" cy="714348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http://www.kyoprint.cz/individualni/papir/svatebni-oznameni/krida-mat/bily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 r="13872" b="15413"/>
          <a:stretch>
            <a:fillRect/>
          </a:stretch>
        </p:blipFill>
        <p:spPr bwMode="auto">
          <a:xfrm>
            <a:off x="153503" y="1196752"/>
            <a:ext cx="8990497" cy="52493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/>
          <a:srcRect l="19817" t="28177" r="76626" b="67550"/>
          <a:stretch>
            <a:fillRect/>
          </a:stretch>
        </p:blipFill>
        <p:spPr bwMode="auto">
          <a:xfrm>
            <a:off x="5076056" y="5229200"/>
            <a:ext cx="500066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864096"/>
          </a:xfrm>
        </p:spPr>
        <p:txBody>
          <a:bodyPr>
            <a:normAutofit/>
          </a:bodyPr>
          <a:lstStyle/>
          <a:p>
            <a:pPr algn="ctr"/>
            <a:r>
              <a:rPr lang="cs-CZ" sz="3500" b="1" u="sng" dirty="0" smtClean="0">
                <a:solidFill>
                  <a:srgbClr val="740000"/>
                </a:solidFill>
                <a:latin typeface="+mn-lt"/>
              </a:rPr>
              <a:t>Vyznačte na mapě významné řeky ČR!</a:t>
            </a:r>
            <a:endParaRPr lang="cs-CZ" sz="3500" dirty="0">
              <a:latin typeface="+mn-lt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 cstate="print"/>
          <a:srcRect l="11726" t="19724" r="85636" b="74063"/>
          <a:stretch>
            <a:fillRect/>
          </a:stretch>
        </p:blipFill>
        <p:spPr bwMode="auto">
          <a:xfrm>
            <a:off x="827584" y="2564904"/>
            <a:ext cx="357190" cy="500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5" cstate="print"/>
          <a:srcRect l="17003" t="19724" r="80358" b="74063"/>
          <a:stretch>
            <a:fillRect/>
          </a:stretch>
        </p:blipFill>
        <p:spPr bwMode="auto">
          <a:xfrm>
            <a:off x="4355976" y="2780928"/>
            <a:ext cx="357190" cy="500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5" cstate="print"/>
          <a:srcRect l="22280" t="20612" r="75082" b="72288"/>
          <a:stretch>
            <a:fillRect/>
          </a:stretch>
        </p:blipFill>
        <p:spPr bwMode="auto">
          <a:xfrm>
            <a:off x="3419872" y="1916832"/>
            <a:ext cx="357190" cy="57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5" cstate="print"/>
          <a:srcRect l="28084" t="19725" r="69805" b="73175"/>
          <a:stretch>
            <a:fillRect/>
          </a:stretch>
        </p:blipFill>
        <p:spPr bwMode="auto">
          <a:xfrm>
            <a:off x="1763688" y="3933056"/>
            <a:ext cx="285752" cy="57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5" cstate="print"/>
          <a:srcRect l="33361" t="20612" r="64529" b="74063"/>
          <a:stretch>
            <a:fillRect/>
          </a:stretch>
        </p:blipFill>
        <p:spPr bwMode="auto">
          <a:xfrm>
            <a:off x="7740352" y="3573016"/>
            <a:ext cx="285752" cy="428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5" cstate="print"/>
          <a:srcRect l="39166" t="19724" r="58196" b="74951"/>
          <a:stretch>
            <a:fillRect/>
          </a:stretch>
        </p:blipFill>
        <p:spPr bwMode="auto">
          <a:xfrm>
            <a:off x="7524328" y="4581128"/>
            <a:ext cx="357190" cy="428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5" cstate="print"/>
          <a:srcRect l="45497" t="20612" r="52392" b="74063"/>
          <a:stretch>
            <a:fillRect/>
          </a:stretch>
        </p:blipFill>
        <p:spPr bwMode="auto">
          <a:xfrm>
            <a:off x="6084168" y="3645024"/>
            <a:ext cx="285752" cy="428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5" cstate="print"/>
          <a:srcRect l="51302" t="19725" r="46587" b="74950"/>
          <a:stretch>
            <a:fillRect/>
          </a:stretch>
        </p:blipFill>
        <p:spPr bwMode="auto">
          <a:xfrm>
            <a:off x="5364088" y="4437112"/>
            <a:ext cx="285752" cy="428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5" cstate="print"/>
          <a:srcRect l="57634" t="21499" r="40255" b="74063"/>
          <a:stretch>
            <a:fillRect/>
          </a:stretch>
        </p:blipFill>
        <p:spPr bwMode="auto">
          <a:xfrm>
            <a:off x="4716016" y="3645024"/>
            <a:ext cx="285752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5" cstate="print"/>
          <a:srcRect l="63439" t="19724" r="31812" b="74063"/>
          <a:stretch>
            <a:fillRect/>
          </a:stretch>
        </p:blipFill>
        <p:spPr bwMode="auto">
          <a:xfrm>
            <a:off x="6372200" y="4941168"/>
            <a:ext cx="642942" cy="500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6080" t="38433" r="79438" b="52593"/>
          <a:stretch>
            <a:fillRect/>
          </a:stretch>
        </p:blipFill>
        <p:spPr bwMode="auto">
          <a:xfrm rot="4392367">
            <a:off x="2672610" y="4621006"/>
            <a:ext cx="1357322" cy="500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3" name="Picture 6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24231" t="39386" r="64956" b="53875"/>
          <a:stretch>
            <a:fillRect/>
          </a:stretch>
        </p:blipFill>
        <p:spPr bwMode="auto">
          <a:xfrm rot="20543513">
            <a:off x="1292691" y="2349357"/>
            <a:ext cx="1013472" cy="3755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4" name="Picture 6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39350" t="40256" r="42818" b="52878"/>
          <a:stretch>
            <a:fillRect/>
          </a:stretch>
        </p:blipFill>
        <p:spPr bwMode="auto">
          <a:xfrm rot="16973683">
            <a:off x="951160" y="3544592"/>
            <a:ext cx="1374363" cy="31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5" name="Picture 6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8366" t="55100" r="77151" b="38490"/>
          <a:stretch>
            <a:fillRect/>
          </a:stretch>
        </p:blipFill>
        <p:spPr bwMode="auto">
          <a:xfrm rot="4456887">
            <a:off x="6244310" y="4661568"/>
            <a:ext cx="1143008" cy="300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6" name="Picture 6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26659" t="55100" r="64194" b="37208"/>
          <a:stretch>
            <a:fillRect/>
          </a:stretch>
        </p:blipFill>
        <p:spPr bwMode="auto">
          <a:xfrm>
            <a:off x="5004048" y="5229200"/>
            <a:ext cx="714380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7" name="Picture 6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38855" t="55100" r="46663" b="38490"/>
          <a:stretch>
            <a:fillRect/>
          </a:stretch>
        </p:blipFill>
        <p:spPr bwMode="auto">
          <a:xfrm rot="3508958">
            <a:off x="5498395" y="3510793"/>
            <a:ext cx="1215677" cy="3199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8" name="Picture 6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57147" t="55100" r="32944" b="38490"/>
          <a:stretch>
            <a:fillRect/>
          </a:stretch>
        </p:blipFill>
        <p:spPr bwMode="auto">
          <a:xfrm>
            <a:off x="7164288" y="3573016"/>
            <a:ext cx="785818" cy="302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" name="Picture 6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9128" t="70484" r="79438" b="21823"/>
          <a:stretch>
            <a:fillRect/>
          </a:stretch>
        </p:blipFill>
        <p:spPr bwMode="auto">
          <a:xfrm rot="17145095">
            <a:off x="3133287" y="2123294"/>
            <a:ext cx="829970" cy="331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" name="Picture 6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23610" t="70484" r="64282" b="22877"/>
          <a:stretch>
            <a:fillRect/>
          </a:stretch>
        </p:blipFill>
        <p:spPr bwMode="auto">
          <a:xfrm rot="1313251">
            <a:off x="4165680" y="3610769"/>
            <a:ext cx="1040795" cy="3392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1" name="Picture 6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38854" t="70484" r="48188" b="23105"/>
          <a:stretch>
            <a:fillRect/>
          </a:stretch>
        </p:blipFill>
        <p:spPr bwMode="auto">
          <a:xfrm rot="2134976">
            <a:off x="4923769" y="4572751"/>
            <a:ext cx="1061389" cy="3121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2" name="Picture 6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55623" t="70484" r="34468" b="23105"/>
          <a:stretch>
            <a:fillRect/>
          </a:stretch>
        </p:blipFill>
        <p:spPr bwMode="auto">
          <a:xfrm>
            <a:off x="7236296" y="4581128"/>
            <a:ext cx="857256" cy="3297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75441" t="55100" r="15413" b="38490"/>
          <a:stretch>
            <a:fillRect/>
          </a:stretch>
        </p:blipFill>
        <p:spPr bwMode="auto">
          <a:xfrm>
            <a:off x="3923928" y="2708920"/>
            <a:ext cx="857256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5" name="Picture 8"/>
          <p:cNvPicPr>
            <a:picLocks noChangeAspect="1" noChangeArrowheads="1"/>
          </p:cNvPicPr>
          <p:nvPr/>
        </p:nvPicPr>
        <p:blipFill>
          <a:blip r:embed="rId4" cstate="print"/>
          <a:srcRect l="25406" t="27322" r="70529" b="68404"/>
          <a:stretch>
            <a:fillRect/>
          </a:stretch>
        </p:blipFill>
        <p:spPr bwMode="auto">
          <a:xfrm>
            <a:off x="2987824" y="4077072"/>
            <a:ext cx="571504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4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8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9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6" dur="500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7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4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357158" y="571480"/>
            <a:ext cx="8229600" cy="913304"/>
          </a:xfrm>
        </p:spPr>
        <p:txBody>
          <a:bodyPr>
            <a:noAutofit/>
          </a:bodyPr>
          <a:lstStyle/>
          <a:p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Pracujte s atlasem! </a:t>
            </a:r>
            <a:endParaRPr lang="cs-CZ" sz="4000" b="1" u="sng" dirty="0" smtClean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285720" y="1571612"/>
            <a:ext cx="8715375" cy="5286388"/>
          </a:xfrm>
        </p:spPr>
        <p:txBody>
          <a:bodyPr>
            <a:normAutofit/>
          </a:bodyPr>
          <a:lstStyle/>
          <a:p>
            <a:pPr marL="609600" indent="-609600" eaLnBrk="1" fontAlgn="auto" hangingPunct="1">
              <a:spcAft>
                <a:spcPts val="0"/>
              </a:spcAft>
              <a:buClr>
                <a:schemeClr val="accent3"/>
              </a:buClr>
              <a:buNone/>
              <a:defRPr/>
            </a:pPr>
            <a:r>
              <a:rPr lang="cs-CZ" sz="2200" b="1" dirty="0" smtClean="0">
                <a:solidFill>
                  <a:schemeClr val="accent1">
                    <a:lumMod val="75000"/>
                  </a:schemeClr>
                </a:solidFill>
              </a:rPr>
              <a:t>Pomocí atlasu nebo učebnice vyhledej:</a:t>
            </a:r>
          </a:p>
          <a:p>
            <a:pPr marL="609600" indent="-609600" eaLnBrk="1" fontAlgn="auto" hangingPunct="1">
              <a:spcAft>
                <a:spcPts val="0"/>
              </a:spcAft>
              <a:buClr>
                <a:schemeClr val="accent3"/>
              </a:buClr>
              <a:buNone/>
              <a:defRPr/>
            </a:pPr>
            <a:r>
              <a:rPr lang="cs-CZ" sz="2200" dirty="0" smtClean="0"/>
              <a:t>	a) Tři nejdelší řeky v ČR.</a:t>
            </a:r>
          </a:p>
          <a:p>
            <a:pPr marL="609600" indent="-609600" eaLnBrk="1" fontAlgn="auto" hangingPunct="1">
              <a:spcAft>
                <a:spcPts val="0"/>
              </a:spcAft>
              <a:buClr>
                <a:schemeClr val="accent3"/>
              </a:buClr>
              <a:buNone/>
              <a:defRPr/>
            </a:pPr>
            <a:r>
              <a:rPr lang="cs-CZ" sz="2200" dirty="0" smtClean="0"/>
              <a:t>	b) Tři řeky podle rozlohy povodí.</a:t>
            </a:r>
          </a:p>
          <a:p>
            <a:pPr marL="609600" indent="-609600" eaLnBrk="1" fontAlgn="auto" hangingPunct="1">
              <a:spcAft>
                <a:spcPts val="0"/>
              </a:spcAft>
              <a:buClr>
                <a:schemeClr val="accent3"/>
              </a:buClr>
              <a:buNone/>
              <a:defRPr/>
            </a:pPr>
            <a:r>
              <a:rPr lang="cs-CZ" sz="2200" dirty="0" smtClean="0"/>
              <a:t>	c) Tři řeky podle průměrného průtoku.</a:t>
            </a:r>
          </a:p>
          <a:p>
            <a:pPr marL="609600" indent="-609600" eaLnBrk="1" fontAlgn="auto" hangingPunct="1">
              <a:spcAft>
                <a:spcPts val="0"/>
              </a:spcAft>
              <a:buClr>
                <a:schemeClr val="accent3"/>
              </a:buClr>
              <a:buNone/>
              <a:defRPr/>
            </a:pPr>
            <a:r>
              <a:rPr lang="cs-CZ" sz="2200" dirty="0" smtClean="0"/>
              <a:t>	d) Pomocí atlasu zjisti, kde pramení řeky: Vltava, Labe, Morava.</a:t>
            </a:r>
          </a:p>
          <a:p>
            <a:pPr marL="609600" indent="-609600" eaLnBrk="1" fontAlgn="auto" hangingPunct="1">
              <a:spcAft>
                <a:spcPts val="0"/>
              </a:spcAft>
              <a:buClr>
                <a:schemeClr val="accent3"/>
              </a:buClr>
              <a:buNone/>
              <a:defRPr/>
            </a:pPr>
            <a:r>
              <a:rPr lang="cs-CZ" sz="2200" b="1" dirty="0" smtClean="0">
                <a:solidFill>
                  <a:schemeClr val="accent1">
                    <a:lumMod val="75000"/>
                  </a:schemeClr>
                </a:solidFill>
              </a:rPr>
              <a:t>Odpovědi na otázky:</a:t>
            </a:r>
          </a:p>
          <a:p>
            <a:pPr marL="609600" indent="-609600" eaLnBrk="1" fontAlgn="auto" hangingPunct="1">
              <a:spcAft>
                <a:spcPts val="0"/>
              </a:spcAft>
              <a:buClr>
                <a:schemeClr val="accent3"/>
              </a:buClr>
              <a:buNone/>
              <a:defRPr/>
            </a:pPr>
            <a:r>
              <a:rPr lang="cs-CZ" sz="2200" dirty="0" smtClean="0"/>
              <a:t>	a) Vltava (430 km), Labe (370 km), Dyje (285 km)</a:t>
            </a:r>
          </a:p>
          <a:p>
            <a:pPr marL="609600" indent="-609600" eaLnBrk="1" fontAlgn="auto" hangingPunct="1">
              <a:spcAft>
                <a:spcPts val="0"/>
              </a:spcAft>
              <a:buClr>
                <a:schemeClr val="accent3"/>
              </a:buClr>
              <a:buNone/>
              <a:defRPr/>
            </a:pPr>
            <a:r>
              <a:rPr lang="cs-CZ" sz="2200" dirty="0" smtClean="0"/>
              <a:t>	b) Labe (49 964 km</a:t>
            </a:r>
            <a:r>
              <a:rPr lang="cs-CZ" sz="2200" baseline="30000" dirty="0" smtClean="0"/>
              <a:t>2</a:t>
            </a:r>
            <a:r>
              <a:rPr lang="cs-CZ" sz="2200" dirty="0" smtClean="0"/>
              <a:t>), Vltava (28 090 km</a:t>
            </a:r>
            <a:r>
              <a:rPr lang="cs-CZ" sz="2200" baseline="30000" dirty="0" smtClean="0"/>
              <a:t>2</a:t>
            </a:r>
            <a:r>
              <a:rPr lang="cs-CZ" sz="2200" dirty="0" smtClean="0"/>
              <a:t>), Morava (24 266 km</a:t>
            </a:r>
            <a:r>
              <a:rPr lang="cs-CZ" sz="2200" baseline="30000" dirty="0" smtClean="0"/>
              <a:t>2</a:t>
            </a:r>
            <a:r>
              <a:rPr lang="cs-CZ" sz="2200" dirty="0" smtClean="0"/>
              <a:t>)</a:t>
            </a:r>
          </a:p>
          <a:p>
            <a:pPr marL="609600" indent="-609600" eaLnBrk="1" fontAlgn="auto" hangingPunct="1">
              <a:spcAft>
                <a:spcPts val="0"/>
              </a:spcAft>
              <a:buClr>
                <a:schemeClr val="accent3"/>
              </a:buClr>
              <a:buNone/>
              <a:defRPr/>
            </a:pPr>
            <a:r>
              <a:rPr lang="cs-CZ" sz="2200" dirty="0" smtClean="0"/>
              <a:t>	c) Labe (308,2 m</a:t>
            </a:r>
            <a:r>
              <a:rPr lang="cs-CZ" sz="2200" baseline="30000" dirty="0" smtClean="0"/>
              <a:t>3</a:t>
            </a:r>
            <a:r>
              <a:rPr lang="cs-CZ" sz="2200" dirty="0" smtClean="0"/>
              <a:t>.s</a:t>
            </a:r>
            <a:r>
              <a:rPr lang="cs-CZ" sz="2200" baseline="30000" dirty="0" smtClean="0"/>
              <a:t>-1</a:t>
            </a:r>
            <a:r>
              <a:rPr lang="cs-CZ" sz="2200" dirty="0" smtClean="0"/>
              <a:t>), Vltava (150 m</a:t>
            </a:r>
            <a:r>
              <a:rPr lang="cs-CZ" sz="2200" baseline="30000" dirty="0" smtClean="0"/>
              <a:t>3</a:t>
            </a:r>
            <a:r>
              <a:rPr lang="cs-CZ" sz="2200" dirty="0" smtClean="0"/>
              <a:t>.s</a:t>
            </a:r>
            <a:r>
              <a:rPr lang="cs-CZ" sz="2200" baseline="30000" dirty="0" smtClean="0"/>
              <a:t>-1</a:t>
            </a:r>
            <a:r>
              <a:rPr lang="cs-CZ" sz="2200" dirty="0" smtClean="0"/>
              <a:t>), Morava (109 m</a:t>
            </a:r>
            <a:r>
              <a:rPr lang="cs-CZ" sz="2200" baseline="30000" dirty="0" smtClean="0"/>
              <a:t>3</a:t>
            </a:r>
            <a:r>
              <a:rPr lang="cs-CZ" sz="2200" dirty="0" smtClean="0"/>
              <a:t>.s</a:t>
            </a:r>
            <a:r>
              <a:rPr lang="cs-CZ" sz="2200" baseline="30000" dirty="0" smtClean="0"/>
              <a:t>-1</a:t>
            </a:r>
            <a:r>
              <a:rPr lang="cs-CZ" sz="2200" dirty="0" smtClean="0"/>
              <a:t>)</a:t>
            </a:r>
          </a:p>
          <a:p>
            <a:pPr marL="609600" indent="-609600" eaLnBrk="1" fontAlgn="auto" hangingPunct="1">
              <a:spcAft>
                <a:spcPts val="0"/>
              </a:spcAft>
              <a:buClr>
                <a:schemeClr val="accent3"/>
              </a:buClr>
              <a:buNone/>
              <a:defRPr/>
            </a:pPr>
            <a:r>
              <a:rPr lang="cs-CZ" sz="2200" dirty="0" smtClean="0"/>
              <a:t>	d) Vltava – na Šumavě pod Černou horou </a:t>
            </a:r>
          </a:p>
          <a:p>
            <a:pPr marL="609600" indent="-609600" eaLnBrk="1" fontAlgn="auto" hangingPunct="1">
              <a:spcAft>
                <a:spcPts val="0"/>
              </a:spcAft>
              <a:buClr>
                <a:schemeClr val="accent3"/>
              </a:buClr>
              <a:buNone/>
              <a:defRPr/>
            </a:pPr>
            <a:r>
              <a:rPr lang="cs-CZ" sz="2200" dirty="0" smtClean="0"/>
              <a:t>             </a:t>
            </a:r>
            <a:r>
              <a:rPr lang="cs-CZ" sz="300" dirty="0" smtClean="0"/>
              <a:t>   </a:t>
            </a:r>
            <a:r>
              <a:rPr lang="cs-CZ" sz="2200" dirty="0" smtClean="0"/>
              <a:t>Labe – Krkonoše na Labské louce</a:t>
            </a:r>
          </a:p>
          <a:p>
            <a:pPr marL="609600" indent="-609600" eaLnBrk="1" fontAlgn="auto" hangingPunct="1">
              <a:spcAft>
                <a:spcPts val="0"/>
              </a:spcAft>
              <a:buClr>
                <a:schemeClr val="accent3"/>
              </a:buClr>
              <a:buNone/>
              <a:defRPr/>
            </a:pPr>
            <a:r>
              <a:rPr lang="cs-CZ" sz="2200" dirty="0" smtClean="0"/>
              <a:t> 	    </a:t>
            </a:r>
            <a:r>
              <a:rPr lang="cs-CZ" sz="200" dirty="0" smtClean="0"/>
              <a:t>    </a:t>
            </a:r>
            <a:r>
              <a:rPr lang="cs-CZ" sz="2200" dirty="0" smtClean="0"/>
              <a:t>Morava – pod Kralickým sněžníkem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61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614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8301038" cy="1143000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Jezera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3050"/>
            <a:ext cx="8435280" cy="5000660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endParaRPr lang="cs-CZ" sz="33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3300" dirty="0" smtClean="0">
                <a:solidFill>
                  <a:srgbClr val="FF0000"/>
                </a:solidFill>
              </a:rPr>
              <a:t>	</a:t>
            </a:r>
            <a:r>
              <a:rPr lang="cs-CZ" sz="3300" b="1" dirty="0" smtClean="0">
                <a:solidFill>
                  <a:schemeClr val="accent1">
                    <a:lumMod val="75000"/>
                  </a:schemeClr>
                </a:solidFill>
              </a:rPr>
              <a:t>1) jezera ledovcová </a:t>
            </a:r>
            <a:r>
              <a:rPr lang="cs-CZ" sz="3300" dirty="0" smtClean="0"/>
              <a:t>– pouze Šumavě</a:t>
            </a:r>
          </a:p>
          <a:p>
            <a:pPr>
              <a:buNone/>
            </a:pPr>
            <a:r>
              <a:rPr lang="cs-CZ" sz="3300" dirty="0" smtClean="0"/>
              <a:t>      </a:t>
            </a:r>
            <a:r>
              <a:rPr lang="cs-CZ" sz="200" dirty="0" smtClean="0"/>
              <a:t>   </a:t>
            </a:r>
            <a:r>
              <a:rPr lang="cs-CZ" sz="3300" dirty="0" smtClean="0"/>
              <a:t>Černé, Čertovo jezero, Laka, Prášilské a Plešné </a:t>
            </a:r>
          </a:p>
          <a:p>
            <a:pPr>
              <a:buNone/>
            </a:pPr>
            <a:endParaRPr lang="cs-CZ" sz="3300" dirty="0" smtClean="0"/>
          </a:p>
          <a:p>
            <a:pPr>
              <a:buNone/>
            </a:pPr>
            <a:r>
              <a:rPr lang="cs-CZ" sz="3300" dirty="0" smtClean="0">
                <a:solidFill>
                  <a:srgbClr val="C00000"/>
                </a:solidFill>
              </a:rPr>
              <a:t>	</a:t>
            </a:r>
            <a:r>
              <a:rPr lang="cs-CZ" sz="3300" b="1" dirty="0" smtClean="0">
                <a:solidFill>
                  <a:schemeClr val="accent1">
                    <a:lumMod val="75000"/>
                  </a:schemeClr>
                </a:solidFill>
              </a:rPr>
              <a:t>2) jezera krasová </a:t>
            </a:r>
            <a:r>
              <a:rPr lang="cs-CZ" sz="3300" dirty="0" smtClean="0"/>
              <a:t>- v Macoše, v Hranické propasti</a:t>
            </a:r>
          </a:p>
          <a:p>
            <a:pPr>
              <a:buNone/>
            </a:pPr>
            <a:endParaRPr lang="cs-CZ" sz="3300" dirty="0" smtClean="0"/>
          </a:p>
          <a:p>
            <a:pPr>
              <a:buNone/>
            </a:pPr>
            <a:r>
              <a:rPr lang="cs-CZ" sz="3300" dirty="0" smtClean="0">
                <a:solidFill>
                  <a:srgbClr val="C00000"/>
                </a:solidFill>
              </a:rPr>
              <a:t>	</a:t>
            </a:r>
            <a:r>
              <a:rPr lang="cs-CZ" sz="3300" b="1" dirty="0" smtClean="0">
                <a:solidFill>
                  <a:schemeClr val="accent1">
                    <a:lumMod val="75000"/>
                  </a:schemeClr>
                </a:solidFill>
              </a:rPr>
              <a:t>3) jezera hrazená </a:t>
            </a:r>
            <a:r>
              <a:rPr lang="cs-CZ" sz="3300" dirty="0" smtClean="0"/>
              <a:t>- Vlčí jezero</a:t>
            </a:r>
          </a:p>
          <a:p>
            <a:pPr>
              <a:buNone/>
            </a:pPr>
            <a:endParaRPr lang="cs-CZ" sz="3300" dirty="0" smtClean="0"/>
          </a:p>
          <a:p>
            <a:pPr>
              <a:buNone/>
            </a:pPr>
            <a:r>
              <a:rPr lang="cs-CZ" sz="3300" dirty="0" smtClean="0">
                <a:solidFill>
                  <a:srgbClr val="C00000"/>
                </a:solidFill>
              </a:rPr>
              <a:t>	</a:t>
            </a:r>
            <a:r>
              <a:rPr lang="cs-CZ" sz="3300" b="1" dirty="0" smtClean="0">
                <a:solidFill>
                  <a:schemeClr val="accent1">
                    <a:lumMod val="75000"/>
                  </a:schemeClr>
                </a:solidFill>
              </a:rPr>
              <a:t>4) jezera rašelinová </a:t>
            </a:r>
            <a:r>
              <a:rPr lang="cs-CZ" sz="3300" dirty="0" smtClean="0"/>
              <a:t>- Tříjezerní slať na Šumavě </a:t>
            </a:r>
          </a:p>
          <a:p>
            <a:pPr>
              <a:buNone/>
            </a:pPr>
            <a:r>
              <a:rPr lang="cs-CZ" sz="2500" dirty="0" smtClean="0"/>
              <a:t>       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500702"/>
            <a:ext cx="8229600" cy="928710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Šumavská jezera ledovcového původu.</a:t>
            </a:r>
            <a:endParaRPr lang="cs-CZ" sz="4000" b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Obrázek 6" descr="File:Černé jezero zabírané z karové stěny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4104456" cy="52565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File:Černé jezero (14)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2132856"/>
            <a:ext cx="4427984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Rybníky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472518" cy="4389120"/>
          </a:xfrm>
        </p:spPr>
        <p:txBody>
          <a:bodyPr>
            <a:normAutofit fontScale="92500"/>
          </a:bodyPr>
          <a:lstStyle/>
          <a:p>
            <a:pPr>
              <a:lnSpc>
                <a:spcPct val="80000"/>
              </a:lnSpc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Book Antiqua"/>
              </a:rPr>
              <a:t>→ r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ybníky jsou vytvořeny lidskou činností</a:t>
            </a:r>
          </a:p>
          <a:p>
            <a:pPr>
              <a:lnSpc>
                <a:spcPct val="80000"/>
              </a:lnSpc>
              <a:buNone/>
            </a:pPr>
            <a:endParaRPr lang="cs-CZ" sz="2800" dirty="0" smtClean="0">
              <a:solidFill>
                <a:srgbClr val="C00000"/>
              </a:solidFill>
              <a:latin typeface="Book Antiqua"/>
            </a:endParaRPr>
          </a:p>
          <a:p>
            <a:pPr>
              <a:lnSpc>
                <a:spcPct val="80000"/>
              </a:lnSpc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Book Antiqua"/>
              </a:rPr>
              <a:t>→ b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udování má u nás dávnou tradici</a:t>
            </a:r>
          </a:p>
          <a:p>
            <a:pPr>
              <a:lnSpc>
                <a:spcPct val="80000"/>
              </a:lnSpc>
              <a:buNone/>
            </a:pPr>
            <a:endParaRPr lang="cs-CZ" sz="2800" dirty="0" smtClean="0"/>
          </a:p>
          <a:p>
            <a:pPr>
              <a:lnSpc>
                <a:spcPct val="80000"/>
              </a:lnSpc>
              <a:buNone/>
            </a:pPr>
            <a:r>
              <a:rPr lang="cs-CZ" sz="2800" dirty="0" smtClean="0"/>
              <a:t>	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- </a:t>
            </a:r>
            <a:r>
              <a:rPr lang="cs-CZ" sz="2800" b="1" u="sng" dirty="0" smtClean="0">
                <a:solidFill>
                  <a:schemeClr val="accent1">
                    <a:lumMod val="75000"/>
                  </a:schemeClr>
                </a:solidFill>
              </a:rPr>
              <a:t>Jakub Krčín z Jelčan </a:t>
            </a:r>
            <a:r>
              <a:rPr lang="cs-CZ" sz="2800" dirty="0" smtClean="0"/>
              <a:t>– největší rybník Rožmberk </a:t>
            </a:r>
          </a:p>
          <a:p>
            <a:pPr>
              <a:lnSpc>
                <a:spcPct val="80000"/>
              </a:lnSpc>
              <a:buNone/>
            </a:pPr>
            <a:endParaRPr lang="cs-CZ" sz="2800" dirty="0" smtClean="0"/>
          </a:p>
          <a:p>
            <a:pPr>
              <a:lnSpc>
                <a:spcPct val="80000"/>
              </a:lnSpc>
              <a:buNone/>
            </a:pPr>
            <a:r>
              <a:rPr lang="cs-CZ" sz="2800" b="1" dirty="0" smtClean="0"/>
              <a:t>pomocí mapy zjisti tři nejrozlehlejší rybníky?</a:t>
            </a:r>
          </a:p>
          <a:p>
            <a:pPr>
              <a:lnSpc>
                <a:spcPct val="80000"/>
              </a:lnSpc>
              <a:buNone/>
            </a:pPr>
            <a:endParaRPr lang="cs-CZ" sz="2800" dirty="0" smtClean="0"/>
          </a:p>
          <a:p>
            <a:pPr>
              <a:lnSpc>
                <a:spcPct val="80000"/>
              </a:lnSpc>
              <a:buNone/>
            </a:pPr>
            <a:r>
              <a:rPr lang="cs-CZ" sz="2800" b="1" dirty="0" smtClean="0"/>
              <a:t>Odpověď: </a:t>
            </a:r>
            <a:r>
              <a:rPr lang="cs-CZ" sz="2800" dirty="0" smtClean="0"/>
              <a:t>Rožmberk (489 ha), Horusický rybník (415 ha),  </a:t>
            </a:r>
          </a:p>
          <a:p>
            <a:pPr>
              <a:lnSpc>
                <a:spcPct val="80000"/>
              </a:lnSpc>
              <a:buNone/>
            </a:pPr>
            <a:r>
              <a:rPr lang="cs-CZ" sz="2800" dirty="0" smtClean="0"/>
              <a:t>                   </a:t>
            </a:r>
            <a:r>
              <a:rPr lang="cs-CZ" sz="300" dirty="0" smtClean="0"/>
              <a:t>    </a:t>
            </a:r>
            <a:r>
              <a:rPr lang="cs-CZ" sz="2800" dirty="0" smtClean="0"/>
              <a:t>Bezdrev (395 ha), Dvořiště (337 ha)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500702"/>
            <a:ext cx="91440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Ukázka rybníku z České republiky.</a:t>
            </a:r>
            <a:endParaRPr lang="cs-CZ" sz="4000" b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7170" name="Picture 2" descr="File:Rožmberk a Káňo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628800"/>
            <a:ext cx="6493813" cy="4176464"/>
          </a:xfrm>
          <a:prstGeom prst="rect">
            <a:avLst/>
          </a:prstGeom>
          <a:noFill/>
        </p:spPr>
      </p:pic>
      <p:pic>
        <p:nvPicPr>
          <p:cNvPr id="9" name="Zástupný symbol pro obsah 8" descr="File:Zadní kouty, Třeboňsko.JPG"/>
          <p:cNvPicPr>
            <a:picLocks noGr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116632"/>
            <a:ext cx="4320480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Přehradní nádrže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None/>
            </a:pPr>
            <a:r>
              <a:rPr lang="cs-CZ" sz="3000" b="1" dirty="0" smtClean="0">
                <a:latin typeface="Book Antiqua"/>
              </a:rPr>
              <a:t>→ </a:t>
            </a:r>
            <a:r>
              <a:rPr lang="cs-CZ" sz="3000" dirty="0" smtClean="0"/>
              <a:t>pomocí atlasu najdi nejrozlehlejší, nejhlubší a </a:t>
            </a:r>
          </a:p>
          <a:p>
            <a:pPr>
              <a:lnSpc>
                <a:spcPct val="90000"/>
              </a:lnSpc>
              <a:buNone/>
            </a:pPr>
            <a:r>
              <a:rPr lang="cs-CZ" sz="3000" smtClean="0"/>
              <a:t>   </a:t>
            </a:r>
            <a:r>
              <a:rPr lang="cs-CZ" sz="200" smtClean="0"/>
              <a:t>      </a:t>
            </a:r>
            <a:r>
              <a:rPr lang="cs-CZ" sz="3000" smtClean="0"/>
              <a:t> </a:t>
            </a:r>
            <a:r>
              <a:rPr lang="cs-CZ" sz="200" smtClean="0"/>
              <a:t>  </a:t>
            </a:r>
            <a:r>
              <a:rPr lang="cs-CZ" sz="3000" dirty="0" smtClean="0"/>
              <a:t>nejobjemnější přehradu</a:t>
            </a:r>
          </a:p>
          <a:p>
            <a:pPr>
              <a:lnSpc>
                <a:spcPct val="90000"/>
              </a:lnSpc>
              <a:buNone/>
            </a:pPr>
            <a:endParaRPr lang="cs-CZ" sz="3000" dirty="0" smtClean="0"/>
          </a:p>
          <a:p>
            <a:pPr>
              <a:lnSpc>
                <a:spcPct val="90000"/>
              </a:lnSpc>
              <a:buNone/>
            </a:pPr>
            <a:r>
              <a:rPr lang="cs-CZ" sz="3000" b="1" u="sng" dirty="0" smtClean="0"/>
              <a:t>Odpovědi:</a:t>
            </a:r>
          </a:p>
          <a:p>
            <a:pPr>
              <a:lnSpc>
                <a:spcPct val="90000"/>
              </a:lnSpc>
              <a:buNone/>
            </a:pPr>
            <a:r>
              <a:rPr lang="cs-CZ" sz="3000" dirty="0" smtClean="0"/>
              <a:t>		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  <a:latin typeface="Book Antiqua"/>
              </a:rPr>
              <a:t>→ 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nejrozlehlejší </a:t>
            </a:r>
            <a:r>
              <a:rPr lang="cs-CZ" sz="3000" dirty="0" smtClean="0"/>
              <a:t>– Lipno (4870ha)</a:t>
            </a:r>
          </a:p>
          <a:p>
            <a:pPr>
              <a:lnSpc>
                <a:spcPct val="90000"/>
              </a:lnSpc>
              <a:buNone/>
            </a:pPr>
            <a:r>
              <a:rPr lang="cs-CZ" sz="3000" dirty="0" smtClean="0"/>
              <a:t>		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  <a:latin typeface="Book Antiqua"/>
              </a:rPr>
              <a:t>→ 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nejhlubší </a:t>
            </a:r>
            <a:r>
              <a:rPr lang="cs-CZ" sz="3000" dirty="0" smtClean="0"/>
              <a:t>– Orlík (74 m)</a:t>
            </a:r>
          </a:p>
          <a:p>
            <a:pPr>
              <a:lnSpc>
                <a:spcPct val="90000"/>
              </a:lnSpc>
              <a:buNone/>
            </a:pPr>
            <a:r>
              <a:rPr lang="cs-CZ" sz="3000" dirty="0" smtClean="0">
                <a:latin typeface="Calibri" pitchFamily="34" charset="0"/>
              </a:rPr>
              <a:t>		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  <a:latin typeface="Book Antiqua"/>
              </a:rPr>
              <a:t>→ 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nejobjemnější </a:t>
            </a:r>
            <a:r>
              <a:rPr lang="cs-CZ" sz="3000" dirty="0" smtClean="0"/>
              <a:t>– Orlík (716 mil.m</a:t>
            </a:r>
            <a:r>
              <a:rPr lang="cs-CZ" sz="3000" baseline="30000" dirty="0" smtClean="0"/>
              <a:t>3</a:t>
            </a:r>
            <a:r>
              <a:rPr lang="cs-CZ" sz="3000" dirty="0" smtClean="0"/>
              <a:t>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500702"/>
            <a:ext cx="91440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Ukázky přehrad – Lipno a Orlík.</a:t>
            </a:r>
            <a:endParaRPr lang="cs-CZ" sz="4000" b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7" name="Zástupný symbol pro obsah 6" descr="File:Orlík 6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88640"/>
            <a:ext cx="6552728" cy="489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File:Orlík 1.jpg"/>
          <p:cNvPicPr/>
          <p:nvPr/>
        </p:nvPicPr>
        <p:blipFill>
          <a:blip r:embed="rId3" cstate="print"/>
          <a:srcRect t="25948" r="15714"/>
          <a:stretch>
            <a:fillRect/>
          </a:stretch>
        </p:blipFill>
        <p:spPr bwMode="auto">
          <a:xfrm>
            <a:off x="4211960" y="2924944"/>
            <a:ext cx="4680520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0" y="5500701"/>
            <a:ext cx="9144000" cy="1143009"/>
          </a:xfrm>
        </p:spPr>
        <p:txBody>
          <a:bodyPr/>
          <a:lstStyle/>
          <a:p>
            <a:pPr algn="ctr" eaLnBrk="1" hangingPunct="1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Ukázka přehrady v USA. </a:t>
            </a:r>
          </a:p>
        </p:txBody>
      </p:sp>
      <p:pic>
        <p:nvPicPr>
          <p:cNvPr id="15363" name="Zástupný symbol pro obsah 4" descr="http://www.ekobydleni.eu/obrazky/vodni-elektrarny/prehrada-hoover-dam-ariel.jpg"/>
          <p:cNvPicPr>
            <a:picLocks noGrp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71472" y="357166"/>
            <a:ext cx="8032976" cy="550072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Podzemní vody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686800" cy="5085184"/>
          </a:xfrm>
        </p:spPr>
        <p:txBody>
          <a:bodyPr>
            <a:normAutofit/>
          </a:bodyPr>
          <a:lstStyle/>
          <a:p>
            <a:pPr marL="609600" indent="-609600">
              <a:lnSpc>
                <a:spcPct val="80000"/>
              </a:lnSpc>
              <a:buNone/>
            </a:pP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→ jsou nejvíce zastoupeny v České tabuli</a:t>
            </a:r>
          </a:p>
          <a:p>
            <a:pPr marL="609600" indent="-609600">
              <a:lnSpc>
                <a:spcPct val="80000"/>
              </a:lnSpc>
              <a:buNone/>
            </a:pPr>
            <a:endParaRPr lang="cs-CZ" sz="3000" dirty="0" smtClean="0"/>
          </a:p>
          <a:p>
            <a:pPr marL="609600" indent="-609600">
              <a:lnSpc>
                <a:spcPct val="80000"/>
              </a:lnSpc>
              <a:buNone/>
            </a:pPr>
            <a:r>
              <a:rPr lang="cs-CZ" sz="3000" dirty="0" smtClean="0"/>
              <a:t>→ minerální vody jsou u nás velmi časté </a:t>
            </a:r>
          </a:p>
          <a:p>
            <a:pPr marL="609600" indent="-609600">
              <a:lnSpc>
                <a:spcPct val="80000"/>
              </a:lnSpc>
              <a:buNone/>
            </a:pPr>
            <a:endParaRPr lang="cs-CZ" sz="3000" b="1" dirty="0" smtClean="0"/>
          </a:p>
          <a:p>
            <a:pPr marL="609600" indent="-609600">
              <a:lnSpc>
                <a:spcPct val="80000"/>
              </a:lnSpc>
              <a:buNone/>
            </a:pPr>
            <a:r>
              <a:rPr lang="cs-CZ" sz="3000" b="1" dirty="0" smtClean="0"/>
              <a:t>			 Dělení podle teploty: </a:t>
            </a:r>
          </a:p>
          <a:p>
            <a:pPr marL="609600" indent="-609600">
              <a:lnSpc>
                <a:spcPct val="80000"/>
              </a:lnSpc>
              <a:buNone/>
            </a:pPr>
            <a:r>
              <a:rPr lang="cs-CZ" sz="3000" b="1" dirty="0" smtClean="0">
                <a:solidFill>
                  <a:srgbClr val="FF0000"/>
                </a:solidFill>
              </a:rPr>
              <a:t>       			 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chladné</a:t>
            </a:r>
            <a:r>
              <a:rPr lang="cs-CZ" sz="3000" dirty="0" smtClean="0"/>
              <a:t> (do 25 °C)</a:t>
            </a:r>
          </a:p>
          <a:p>
            <a:pPr marL="609600" indent="-609600">
              <a:lnSpc>
                <a:spcPct val="80000"/>
              </a:lnSpc>
              <a:buNone/>
            </a:pPr>
            <a:r>
              <a:rPr lang="cs-CZ" sz="3000" dirty="0" smtClean="0"/>
              <a:t>      				 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teplé</a:t>
            </a:r>
            <a:r>
              <a:rPr lang="cs-CZ" sz="3000" dirty="0" smtClean="0"/>
              <a:t> (do 50 °C)</a:t>
            </a:r>
          </a:p>
          <a:p>
            <a:pPr marL="609600" indent="-609600">
              <a:lnSpc>
                <a:spcPct val="80000"/>
              </a:lnSpc>
              <a:buNone/>
            </a:pPr>
            <a:r>
              <a:rPr lang="cs-CZ" sz="3000" dirty="0" smtClean="0"/>
              <a:t>      				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 horké </a:t>
            </a:r>
            <a:r>
              <a:rPr lang="cs-CZ" sz="3000" dirty="0" smtClean="0"/>
              <a:t>(nad 50 °C)</a:t>
            </a:r>
          </a:p>
          <a:p>
            <a:pPr marL="609600" indent="-609600">
              <a:lnSpc>
                <a:spcPct val="80000"/>
              </a:lnSpc>
              <a:buNone/>
            </a:pPr>
            <a:endParaRPr lang="cs-CZ" sz="3000" dirty="0" smtClean="0"/>
          </a:p>
          <a:p>
            <a:pPr marL="609600" indent="-609600">
              <a:lnSpc>
                <a:spcPct val="80000"/>
              </a:lnSpc>
              <a:buNone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→ Karlovy Vary, Mariánské Františkovy Lázně 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1619672" y="3789040"/>
            <a:ext cx="785818" cy="1588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5400000">
            <a:off x="1298995" y="3461645"/>
            <a:ext cx="642942" cy="1588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7431" r="3758" b="13265"/>
          <a:stretch>
            <a:fillRect/>
          </a:stretch>
        </p:blipFill>
        <p:spPr bwMode="auto">
          <a:xfrm>
            <a:off x="500034" y="1214422"/>
            <a:ext cx="8286808" cy="5643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1142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-357214"/>
            <a:ext cx="8472518" cy="700092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000" b="1" dirty="0" smtClean="0">
                <a:solidFill>
                  <a:srgbClr val="740000"/>
                </a:solidFill>
              </a:rPr>
              <a:t>Citace</a:t>
            </a:r>
          </a:p>
          <a:p>
            <a:pPr>
              <a:buNone/>
            </a:pPr>
            <a:endParaRPr lang="cs-CZ" sz="11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r>
              <a:rPr lang="cs-CZ" sz="900" dirty="0" smtClean="0"/>
              <a:t>[1]-www.mrk.</a:t>
            </a:r>
            <a:r>
              <a:rPr lang="cs-CZ" sz="900" dirty="0" err="1" smtClean="0"/>
              <a:t>cz</a:t>
            </a:r>
            <a:r>
              <a:rPr lang="cs-CZ" sz="900" dirty="0" smtClean="0"/>
              <a:t> [online]. [cit. 2012-1-4]. Dostupný z www:&lt;http://www.mrk.</a:t>
            </a:r>
            <a:r>
              <a:rPr lang="cs-CZ" sz="900" dirty="0" err="1" smtClean="0"/>
              <a:t>cz</a:t>
            </a:r>
            <a:r>
              <a:rPr lang="cs-CZ" sz="900" dirty="0" smtClean="0"/>
              <a:t>/clanek.php3?id=719&gt;</a:t>
            </a:r>
          </a:p>
          <a:p>
            <a:pPr>
              <a:buNone/>
            </a:pPr>
            <a:r>
              <a:rPr lang="cs-CZ" sz="900" dirty="0" smtClean="0"/>
              <a:t>[2]-[cit. 2012-1-4]. Dostupný pod licencí Creative Commons z www:</a:t>
            </a:r>
          </a:p>
          <a:p>
            <a:pPr>
              <a:buNone/>
            </a:pPr>
            <a:r>
              <a:rPr lang="cs-CZ" sz="900" dirty="0" smtClean="0"/>
              <a:t>&lt;http://commons.wikimedia.org/wiki/File:%C4%8Cern%C3%A9_jezero_zab%C3%ADran%C3%A9_z_karov%C3%A9_st%C4%9Bny.JPG?uselang=cs&gt;</a:t>
            </a:r>
          </a:p>
          <a:p>
            <a:pPr>
              <a:buNone/>
            </a:pPr>
            <a:r>
              <a:rPr lang="cs-CZ" sz="900" dirty="0" smtClean="0"/>
              <a:t>[3]-[cit. 2012-1-4]. Dostupný pod licencí Creative Commons z www:&lt;http://commons.wikimedia.org/wiki/File:%C4%8Cern%C3%A9_jezero_(14).jpg?uselang=cs&gt;</a:t>
            </a:r>
          </a:p>
          <a:p>
            <a:pPr>
              <a:buNone/>
            </a:pPr>
            <a:r>
              <a:rPr lang="cs-CZ" sz="900" dirty="0" smtClean="0"/>
              <a:t>[4]-[cit. 2012-1-4]. Dostupný pod licencí Creative Commons z www:</a:t>
            </a:r>
          </a:p>
          <a:p>
            <a:pPr>
              <a:buNone/>
            </a:pPr>
            <a:r>
              <a:rPr lang="cs-CZ" sz="900" dirty="0" smtClean="0"/>
              <a:t>&lt;http://commons.wikimedia.org/wiki/File:Zadn%C3%AD_kouty,_T%C5%99ebo%C5%88sko.JPG?uselang=cs&gt;</a:t>
            </a:r>
          </a:p>
          <a:p>
            <a:pPr>
              <a:buNone/>
            </a:pPr>
            <a:r>
              <a:rPr lang="cs-CZ" sz="900" dirty="0" smtClean="0"/>
              <a:t>[5]-[cit. 2012-1-4]. Dostupný pod licencí Creative Commons z </a:t>
            </a:r>
            <a:r>
              <a:rPr lang="cs-CZ" sz="900" smtClean="0"/>
              <a:t>www:</a:t>
            </a:r>
          </a:p>
          <a:p>
            <a:pPr>
              <a:buNone/>
            </a:pPr>
            <a:r>
              <a:rPr lang="cs-CZ" sz="900" smtClean="0"/>
              <a:t>&lt;</a:t>
            </a:r>
            <a:r>
              <a:rPr lang="cs-CZ" sz="900" dirty="0" smtClean="0"/>
              <a:t>http://commons.wikimedia.org/wiki/File:Ro%C5%BEmberk_a_K%C3%A1%C5%88ov.JPG?uselang=&gt;</a:t>
            </a:r>
          </a:p>
          <a:p>
            <a:pPr>
              <a:buNone/>
            </a:pPr>
            <a:r>
              <a:rPr lang="cs-CZ" sz="900" dirty="0" smtClean="0"/>
              <a:t>[6]-[cit. 2012-1-4]. Dostupný pod licencí Creative Commons z www:&lt;http://commons.wikimedia.org/wiki/File:Orl%C3%ADk_6.jpg&gt;</a:t>
            </a:r>
          </a:p>
          <a:p>
            <a:pPr>
              <a:buNone/>
            </a:pPr>
            <a:r>
              <a:rPr lang="cs-CZ" sz="900" dirty="0" smtClean="0"/>
              <a:t>[7]-[cit. 2012-1-4]. Dostupný pod licencí Creative Commons z www:&lt;http://commons.wikimedia.org/wiki/File:Orl%C3%ADk_1.jpg&gt;</a:t>
            </a:r>
          </a:p>
          <a:p>
            <a:pPr>
              <a:buNone/>
            </a:pPr>
            <a:r>
              <a:rPr lang="cs-CZ" sz="900" dirty="0" smtClean="0"/>
              <a:t>[8]-[cit. 2012-1-4]. Dostupný pod licencí Creative Commons z www:&lt;http://commons.wikimedia.org/wiki/File:Hoover_Dam_aerial_view.png?uselang=cs&gt;</a:t>
            </a:r>
          </a:p>
          <a:p>
            <a:pPr>
              <a:buNone/>
            </a:pPr>
            <a:r>
              <a:rPr lang="cs-CZ" sz="900" dirty="0" smtClean="0"/>
              <a:t>[9]-BORECKÝ Daniel, CHALUPA Petr, NOVÁK Svatopluk, Zeměpis pro 8. ročník, 2. díl Česká republika, nakladatelství Nová Škola, Brno 2009, 95 s.   </a:t>
            </a:r>
          </a:p>
          <a:p>
            <a:pPr>
              <a:buNone/>
            </a:pPr>
            <a:r>
              <a:rPr lang="cs-CZ" sz="900" dirty="0" smtClean="0"/>
              <a:t>[10]-JEŘÁBEK Milan, Anděl Jiří, PEŠTOVÁ Jana, KASTNER Jiří, Zeměpis 8 – učebnice pro základní školy a víceletá gymnázia, Nakladatelství Fraus, Plzeň 2006, 128 s.</a:t>
            </a:r>
          </a:p>
          <a:p>
            <a:pPr>
              <a:buNone/>
            </a:pPr>
            <a:endParaRPr lang="cs-CZ" sz="11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13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500" dirty="0" smtClean="0"/>
          </a:p>
          <a:p>
            <a:pPr>
              <a:buNone/>
            </a:pPr>
            <a:endParaRPr lang="cs-CZ" sz="15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252</TotalTime>
  <Words>185</Words>
  <Application>Microsoft Office PowerPoint</Application>
  <PresentationFormat>Předvádění na obrazovce (4:3)</PresentationFormat>
  <Paragraphs>138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Tok</vt:lpstr>
      <vt:lpstr>Prezentace aplikace PowerPoint</vt:lpstr>
      <vt:lpstr>Prezentace aplikace PowerPoint</vt:lpstr>
      <vt:lpstr>Prezentace aplikace PowerPoint</vt:lpstr>
      <vt:lpstr>Vodstvo ČR</vt:lpstr>
      <vt:lpstr>Prezentace aplikace PowerPoint</vt:lpstr>
      <vt:lpstr>Vyznačte na mapě významné řeky ČR!</vt:lpstr>
      <vt:lpstr>Pracujte s atlasem! </vt:lpstr>
      <vt:lpstr>Jezera</vt:lpstr>
      <vt:lpstr>Šumavská jezera ledovcového původu.</vt:lpstr>
      <vt:lpstr>Rybníky</vt:lpstr>
      <vt:lpstr>Ukázka rybníku z České republiky.</vt:lpstr>
      <vt:lpstr>Přehradní nádrže</vt:lpstr>
      <vt:lpstr>Ukázky přehrad – Lipno a Orlík.</vt:lpstr>
      <vt:lpstr>Ukázka přehrady v USA. </vt:lpstr>
      <vt:lpstr>Podzemní vody</vt:lpstr>
      <vt:lpstr>Prezentace aplikace PowerPoint</vt:lpstr>
    </vt:vector>
  </TitlesOfParts>
  <Company>Žatec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Tomáš Szabo</dc:creator>
  <cp:lastModifiedBy>pc</cp:lastModifiedBy>
  <cp:revision>42</cp:revision>
  <dcterms:created xsi:type="dcterms:W3CDTF">2012-04-16T14:24:29Z</dcterms:created>
  <dcterms:modified xsi:type="dcterms:W3CDTF">2012-06-28T06:20:36Z</dcterms:modified>
</cp:coreProperties>
</file>