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5" r:id="rId2"/>
    <p:sldId id="257" r:id="rId3"/>
    <p:sldId id="267" r:id="rId4"/>
    <p:sldId id="258" r:id="rId5"/>
    <p:sldId id="260" r:id="rId6"/>
    <p:sldId id="261" r:id="rId7"/>
    <p:sldId id="262" r:id="rId8"/>
    <p:sldId id="263" r:id="rId9"/>
    <p:sldId id="266" r:id="rId10"/>
    <p:sldId id="26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7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3F479B2-A748-4743-A88C-8D2B1D00C7B2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1003299-9D7F-42E2-981A-FFC346BC84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F90B1A1-7CDF-414E-AFB2-B0173758359E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7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9EA5132-8B33-48FC-AB52-EEB732A81EA7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1C4B15E-C6B8-45D3-878C-440AFD3FE5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037EF-EEC7-4A9F-A3B9-BDD957CF140B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93DFE-EFAA-4A57-A361-3F83865436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7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CC775-DDA2-4DD7-956C-5840A657D4A1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8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3E54141-3348-4C5B-9E18-80B94117A9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8FAC882-B7FE-4AE8-A061-F23A2D10813A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6" name="Zástupný symbol pro číslo snímku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CC54A4B-74C1-43E2-BF97-632F62D2E1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A8BE8AA-207F-421B-8E06-5BF1F5EC23EB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8" name="Zástupný symbol pro číslo snímku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43043A8-42E8-4674-A266-7537F38BD9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3DB10-2636-44A9-A790-B50A5AA0BFD7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737D1-7EE9-488B-A29E-DBFDAA2988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E27BC-7229-48C4-BDAF-4A8A0D2611A9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2E82B04-3BE7-4D90-83F1-5642C32C1F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71710-D961-4EA8-9230-79A949D5431E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62EDF-1AFE-4988-AA75-8732D66872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03D0957-04E6-457C-887A-D0CB5BFC3DA9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10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 smtClean="0"/>
            </a:lvl1pPr>
          </a:lstStyle>
          <a:p>
            <a:pPr>
              <a:defRPr/>
            </a:pPr>
            <a:fld id="{21DD2214-9426-4DDA-8C53-1547C6EEF5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CD11F-7F67-4B8A-95AC-0AE48D7F0C6C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701F8-4C34-445E-B96D-FA2C1B74D7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B8E49-FFF2-4CB2-8227-458F530D0964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05C15-E2C4-4A7F-8FAE-411AC1413D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B1AD66EC-546E-46BB-B704-0659613FA0D7}" type="datetimeFigureOut">
              <a:rPr lang="cs-CZ"/>
              <a:pPr>
                <a:defRPr/>
              </a:pPr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ADB43F04-CC61-4132-B691-E8AFA3BAE2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0" r:id="rId6"/>
    <p:sldLayoutId id="2147483676" r:id="rId7"/>
    <p:sldLayoutId id="2147483669" r:id="rId8"/>
    <p:sldLayoutId id="2147483677" r:id="rId9"/>
    <p:sldLayoutId id="2147483668" r:id="rId10"/>
    <p:sldLayoutId id="214748367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/>
        </a:defRPr>
      </a:lvl9pPr>
    </p:titleStyle>
    <p:bodyStyle>
      <a:lvl1pPr marL="319088" indent="-319088" algn="l" rtl="0" fontAlgn="base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fontAlgn="base">
        <a:spcBef>
          <a:spcPts val="400"/>
        </a:spcBef>
        <a:spcAft>
          <a:spcPct val="0"/>
        </a:spcAft>
        <a:buClr>
          <a:srgbClr val="A8CDD7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fontAlgn="base">
        <a:spcBef>
          <a:spcPts val="400"/>
        </a:spcBef>
        <a:spcAft>
          <a:spcPct val="0"/>
        </a:spcAft>
        <a:buClr>
          <a:srgbClr val="C0BEAF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" TargetMode="External"/><Relationship Id="rId2" Type="http://schemas.openxmlformats.org/officeDocument/2006/relationships/hyperlink" Target="http://gis.zcu.cz/studium/gen1/html/ch06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4438" y="6232525"/>
            <a:ext cx="7056437" cy="725488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"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ANOTACE: Materiál je určen pro žáky 6. ročníku a slouží k výkladu nového učiva.</a:t>
            </a:r>
          </a:p>
          <a:p>
            <a:pPr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  <p:pic>
        <p:nvPicPr>
          <p:cNvPr id="14338" name="obrázek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333375"/>
            <a:ext cx="3400425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14339" name="obrázek 3" descr="Hlavička"/>
          <p:cNvPicPr>
            <a:picLocks noChangeAspect="1" noChangeArrowheads="1"/>
          </p:cNvPicPr>
          <p:nvPr/>
        </p:nvPicPr>
        <p:blipFill>
          <a:blip r:embed="rId3"/>
          <a:srcRect l="4417" t="26462" r="79144" b="12616"/>
          <a:stretch>
            <a:fillRect/>
          </a:stretch>
        </p:blipFill>
        <p:spPr bwMode="auto">
          <a:xfrm>
            <a:off x="827088" y="260350"/>
            <a:ext cx="9366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Obdélník 3"/>
          <p:cNvSpPr>
            <a:spLocks noChangeArrowheads="1"/>
          </p:cNvSpPr>
          <p:nvPr/>
        </p:nvSpPr>
        <p:spPr bwMode="auto">
          <a:xfrm>
            <a:off x="6156325" y="260350"/>
            <a:ext cx="26527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>
                <a:latin typeface="Tw Cen MT"/>
              </a:rPr>
              <a:t>VY_32_INOVACE_F.6.A.02-10</a:t>
            </a:r>
            <a:endParaRPr lang="cs-CZ" sz="1400">
              <a:latin typeface="Tw Cen MT"/>
            </a:endParaRPr>
          </a:p>
        </p:txBody>
      </p:sp>
      <p:sp>
        <p:nvSpPr>
          <p:cNvPr id="14341" name="Obdélník 7"/>
          <p:cNvSpPr>
            <a:spLocks noChangeArrowheads="1"/>
          </p:cNvSpPr>
          <p:nvPr/>
        </p:nvSpPr>
        <p:spPr bwMode="auto">
          <a:xfrm>
            <a:off x="755650" y="1341438"/>
            <a:ext cx="76327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Tw Cen MT"/>
              </a:rPr>
              <a:t>Název školy: ZŠ Štětí, Ostrovní 300</a:t>
            </a:r>
            <a:br>
              <a:rPr lang="cs-CZ" sz="2400">
                <a:latin typeface="Tw Cen MT"/>
              </a:rPr>
            </a:br>
            <a:r>
              <a:rPr lang="cs-CZ" sz="2400">
                <a:latin typeface="Tw Cen MT"/>
              </a:rPr>
              <a:t>Autor: Mgr. Tereza Hrabkovská</a:t>
            </a:r>
            <a:br>
              <a:rPr lang="cs-CZ" sz="2400">
                <a:latin typeface="Tw Cen MT"/>
              </a:rPr>
            </a:br>
            <a:r>
              <a:rPr lang="cs-CZ" sz="2400">
                <a:latin typeface="Tw Cen MT"/>
              </a:rPr>
              <a:t>Název materiálu: VY_32_INOVACE_F.6.A.02_MĚŘENÍ DÉLKY</a:t>
            </a:r>
          </a:p>
          <a:p>
            <a:pPr algn="ctr"/>
            <a:r>
              <a:rPr lang="cs-CZ" sz="2400">
                <a:latin typeface="Tw Cen MT"/>
              </a:rPr>
              <a:t>Název: Měření délky</a:t>
            </a:r>
            <a:br>
              <a:rPr lang="cs-CZ" sz="2400">
                <a:latin typeface="Tw Cen MT"/>
              </a:rPr>
            </a:br>
            <a:r>
              <a:rPr lang="cs-CZ" sz="2400">
                <a:latin typeface="Tw Cen MT"/>
              </a:rPr>
              <a:t>Číslo operačního programu: CZ.1.07/1.4.00/21.1693</a:t>
            </a:r>
            <a:br>
              <a:rPr lang="cs-CZ" sz="2400">
                <a:latin typeface="Tw Cen MT"/>
              </a:rPr>
            </a:br>
            <a:r>
              <a:rPr lang="cs-CZ" sz="2400">
                <a:latin typeface="Tw Cen MT"/>
              </a:rPr>
              <a:t>Název projektu: PRIMA ŠKOLA</a:t>
            </a:r>
          </a:p>
          <a:p>
            <a:pPr algn="ctr"/>
            <a:r>
              <a:rPr lang="cs-CZ" sz="2400">
                <a:latin typeface="Tw Cen MT"/>
              </a:rPr>
              <a:t>Vzdělávací oblast/obor: Člověk a příroda/fyzika</a:t>
            </a:r>
          </a:p>
          <a:p>
            <a:pPr algn="ctr"/>
            <a:r>
              <a:rPr lang="cs-CZ" sz="2400">
                <a:latin typeface="Tw Cen MT"/>
              </a:rPr>
              <a:t>Tematický okruh/téma: Látky a těleso/Měření délky</a:t>
            </a:r>
          </a:p>
          <a:p>
            <a:pPr algn="ctr"/>
            <a:r>
              <a:rPr lang="cs-CZ" sz="2400">
                <a:latin typeface="Tw Cen MT"/>
              </a:rPr>
              <a:t>Vytvořeno: 9. 10. 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rča\AppData\Local\Microsoft\Windows\Temporary Internet Files\Content.IE5\SL1Z1BY6\MC90021569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180000">
            <a:off x="6959601" y="-103188"/>
            <a:ext cx="1866900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612775" y="376238"/>
            <a:ext cx="6883400" cy="842962"/>
          </a:xfrm>
        </p:spPr>
        <p:txBody>
          <a:bodyPr/>
          <a:lstStyle/>
          <a:p>
            <a:r>
              <a:rPr lang="cs-CZ" b="1" smtClean="0"/>
              <a:t>První jednotky délky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850" y="1600200"/>
            <a:ext cx="8442325" cy="37004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Jedna z prvních jednotek, které lidstvo potřebovalo znát je </a:t>
            </a:r>
            <a:r>
              <a:rPr lang="cs-CZ" sz="3200" b="1" smtClean="0">
                <a:latin typeface="Times New Roman" pitchFamily="18" charset="0"/>
                <a:cs typeface="Times New Roman" pitchFamily="18" charset="0"/>
              </a:rPr>
              <a:t>délka.</a:t>
            </a:r>
            <a:endParaRPr lang="cs-CZ" sz="320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</a:pPr>
            <a:r>
              <a:rPr lang="cs-CZ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stopa 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– cca 30 cm</a:t>
            </a:r>
          </a:p>
          <a:p>
            <a:pPr lvl="1">
              <a:lnSpc>
                <a:spcPct val="90000"/>
              </a:lnSpc>
            </a:pPr>
            <a:r>
              <a:rPr lang="cs-CZ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palec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 – cca 2,5 cm </a:t>
            </a:r>
          </a:p>
          <a:p>
            <a:pPr lvl="1">
              <a:lnSpc>
                <a:spcPct val="90000"/>
              </a:lnSpc>
            </a:pPr>
            <a:r>
              <a:rPr lang="cs-CZ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loket 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– cca 0,75 m</a:t>
            </a:r>
          </a:p>
          <a:p>
            <a:pPr lvl="1">
              <a:lnSpc>
                <a:spcPct val="90000"/>
              </a:lnSpc>
            </a:pPr>
            <a:r>
              <a:rPr lang="cs-CZ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krok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 1 krok = asi 60 cm </a:t>
            </a:r>
          </a:p>
          <a:p>
            <a:pPr lvl="1">
              <a:lnSpc>
                <a:spcPct val="90000"/>
              </a:lnSpc>
            </a:pP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sáh, píď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,….</a:t>
            </a:r>
          </a:p>
        </p:txBody>
      </p:sp>
      <p:pic>
        <p:nvPicPr>
          <p:cNvPr id="1027" name="Picture 3" descr="C:\Users\Terča\AppData\Local\Microsoft\Windows\Temporary Internet Files\Content.IE5\RO6IKL9E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81763" y="3213100"/>
            <a:ext cx="1558925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908175" y="5949950"/>
            <a:ext cx="58388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 ROZMĚRŮ LIDSKÉHO TĚLA.</a:t>
            </a:r>
            <a:endParaRPr lang="cs-CZ" sz="2800" b="1">
              <a:solidFill>
                <a:srgbClr val="FF0000"/>
              </a:solidFill>
              <a:latin typeface="Tw Cen MT"/>
            </a:endParaRPr>
          </a:p>
        </p:txBody>
      </p:sp>
      <p:sp>
        <p:nvSpPr>
          <p:cNvPr id="7" name="Obdélník 6"/>
          <p:cNvSpPr>
            <a:spLocks noChangeArrowheads="1"/>
          </p:cNvSpPr>
          <p:nvPr/>
        </p:nvSpPr>
        <p:spPr bwMode="auto">
          <a:xfrm>
            <a:off x="323850" y="5300663"/>
            <a:ext cx="83518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Times New Roman" pitchFamily="18" charset="0"/>
                <a:cs typeface="Times New Roman" pitchFamily="18" charset="0"/>
              </a:rPr>
              <a:t>Od čeho jsou odvozeny první délkové jednotky?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79388" y="836613"/>
            <a:ext cx="8820150" cy="57642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500" smtClean="0"/>
              <a:t>8. května 1790 – délka metru by měla být stejná jako je délka kyvadla jehož doba půlkyvu je rovna jedné sekundě.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30. března 1791 – metr = jedna desetimilióntina vzdálenosti od rovníku k severnímu pólu.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1795 — zhotovena provizorní metrová tyč z mosazi.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28. září 1889 – metr - vzdálenost mezi dvěma linkami na standardizované tyči ze slitiny platiny a desíti procent iridia.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20. října 1960 –metr - 1 650 763,73 násobek vlnové délky radiace ve vakuu, která odpovídá přechodu mezi 2p10 a 5d5 kvantové úrovně atomu kryptonu-86.</a:t>
            </a:r>
          </a:p>
          <a:p>
            <a:pPr>
              <a:lnSpc>
                <a:spcPct val="90000"/>
              </a:lnSpc>
            </a:pPr>
            <a:r>
              <a:rPr lang="cs-CZ" sz="2500" smtClean="0"/>
              <a:t>21. října 1983 – sedmnáctý CGPM definoval délku jako vzdálenost, kterou urazí světlo ve vakuu během časového intervalu 1/299 792 458 sekundy (tj. světlo urazí ve vakuu za sekundu přesně 299 792 458 metrů).</a:t>
            </a:r>
          </a:p>
          <a:p>
            <a:pPr>
              <a:lnSpc>
                <a:spcPct val="90000"/>
              </a:lnSpc>
            </a:pPr>
            <a:endParaRPr lang="cs-CZ" sz="2500" smtClean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12775" y="228600"/>
            <a:ext cx="7775575" cy="679450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400" b="1" u="sng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Metr - </a:t>
            </a:r>
            <a:r>
              <a:rPr lang="cs-CZ" sz="4400" u="sng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zavedení jednotné míry:</a:t>
            </a:r>
            <a:endParaRPr lang="cs-CZ" sz="4400" b="1" u="sng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cs-CZ" b="1" smtClean="0"/>
              <a:t>Archivní prototyp</a:t>
            </a:r>
          </a:p>
        </p:txBody>
      </p:sp>
      <p:pic>
        <p:nvPicPr>
          <p:cNvPr id="7170" name="Picture 2" descr="Mezinárodní prototyp metru [62]"/>
          <p:cNvPicPr>
            <a:picLocks noChangeAspect="1" noChangeArrowheads="1"/>
          </p:cNvPicPr>
          <p:nvPr/>
        </p:nvPicPr>
        <p:blipFill>
          <a:blip r:embed="rId2"/>
          <a:srcRect l="17126" t="6049" r="8253" b="13817"/>
          <a:stretch>
            <a:fillRect/>
          </a:stretch>
        </p:blipFill>
        <p:spPr bwMode="auto">
          <a:xfrm>
            <a:off x="3132138" y="1557338"/>
            <a:ext cx="3095625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323528" y="4869160"/>
            <a:ext cx="8496944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100" dirty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Metr je délka, kterou urazí světlo ve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100" dirty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Vakuu za 1/299 792 458 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cs-CZ" b="1" smtClean="0"/>
              <a:t>Měření délky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852988"/>
          </a:xfrm>
        </p:spPr>
        <p:txBody>
          <a:bodyPr/>
          <a:lstStyle/>
          <a:p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Rozlišujeme měřidla:</a:t>
            </a:r>
          </a:p>
          <a:p>
            <a:pPr marL="811213" lvl="1" indent="-444500"/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se stupnicí</a:t>
            </a:r>
          </a:p>
          <a:p>
            <a:pPr marL="811213" lvl="1" indent="-444500"/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digitální</a:t>
            </a:r>
          </a:p>
          <a:p>
            <a:endParaRPr lang="cs-CZ" smtClean="0"/>
          </a:p>
        </p:txBody>
      </p:sp>
      <p:pic>
        <p:nvPicPr>
          <p:cNvPr id="6145" name="Picture 1" descr="C:\Users\Terča\AppData\Local\Microsoft\Windows\Temporary Internet Files\Content.IE5\N9TYI98W\MP90017798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2060575"/>
            <a:ext cx="3657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š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4710113"/>
            <a:ext cx="6121400" cy="189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0" descr="C:\Users\Terča\AppData\Local\Microsoft\Windows\Temporary Internet Files\Content.IE5\K8RYLBH2\MP900385248[1].jpg"/>
          <p:cNvPicPr>
            <a:picLocks noChangeAspect="1" noChangeArrowheads="1"/>
          </p:cNvPicPr>
          <p:nvPr/>
        </p:nvPicPr>
        <p:blipFill>
          <a:blip r:embed="rId3"/>
          <a:srcRect l="5305" r="7076" b="7169"/>
          <a:stretch>
            <a:fillRect/>
          </a:stretch>
        </p:blipFill>
        <p:spPr bwMode="auto">
          <a:xfrm>
            <a:off x="179388" y="4076700"/>
            <a:ext cx="26638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5" descr="C:\Users\Terča\AppData\Local\Microsoft\Windows\Temporary Internet Files\Content.IE5\SL1Z1BY6\MP900386774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76975" y="2565400"/>
            <a:ext cx="2867025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1" descr="C:\Users\Terča\AppData\Local\Microsoft\Windows\Temporary Internet Files\Content.IE5\N9TYI98W\MP900386699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1700213"/>
            <a:ext cx="2874963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cs-CZ" b="1" smtClean="0"/>
              <a:t>Měřidla se stupnicí</a:t>
            </a:r>
          </a:p>
        </p:txBody>
      </p:sp>
      <p:sp>
        <p:nvSpPr>
          <p:cNvPr id="19461" name="TextovéPole 9"/>
          <p:cNvSpPr txBox="1">
            <a:spLocks noChangeArrowheads="1"/>
          </p:cNvSpPr>
          <p:nvPr/>
        </p:nvSpPr>
        <p:spPr bwMode="auto">
          <a:xfrm>
            <a:off x="323850" y="3284538"/>
            <a:ext cx="201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w Cen MT"/>
              </a:rPr>
              <a:t>krejčovský  metr</a:t>
            </a:r>
          </a:p>
        </p:txBody>
      </p:sp>
      <p:sp>
        <p:nvSpPr>
          <p:cNvPr id="19462" name="TextovéPole 11"/>
          <p:cNvSpPr txBox="1">
            <a:spLocks noChangeArrowheads="1"/>
          </p:cNvSpPr>
          <p:nvPr/>
        </p:nvSpPr>
        <p:spPr bwMode="auto">
          <a:xfrm>
            <a:off x="3563938" y="3716338"/>
            <a:ext cx="2736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w Cen MT"/>
              </a:rPr>
              <a:t>svinovací metr</a:t>
            </a:r>
          </a:p>
        </p:txBody>
      </p:sp>
      <p:sp>
        <p:nvSpPr>
          <p:cNvPr id="19463" name="TextovéPole 12"/>
          <p:cNvSpPr txBox="1">
            <a:spLocks noChangeArrowheads="1"/>
          </p:cNvSpPr>
          <p:nvPr/>
        </p:nvSpPr>
        <p:spPr bwMode="auto">
          <a:xfrm>
            <a:off x="6551613" y="4652963"/>
            <a:ext cx="2592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w Cen MT"/>
              </a:rPr>
              <a:t>posuvné měřítko</a:t>
            </a:r>
          </a:p>
        </p:txBody>
      </p:sp>
      <p:sp>
        <p:nvSpPr>
          <p:cNvPr id="19464" name="TextovéPole 13"/>
          <p:cNvSpPr txBox="1">
            <a:spLocks noChangeArrowheads="1"/>
          </p:cNvSpPr>
          <p:nvPr/>
        </p:nvSpPr>
        <p:spPr bwMode="auto">
          <a:xfrm>
            <a:off x="539750" y="6237288"/>
            <a:ext cx="2087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w Cen MT"/>
              </a:rPr>
              <a:t>pravítko</a:t>
            </a:r>
          </a:p>
        </p:txBody>
      </p:sp>
      <p:sp>
        <p:nvSpPr>
          <p:cNvPr id="19465" name="TextovéPole 14"/>
          <p:cNvSpPr txBox="1">
            <a:spLocks noChangeArrowheads="1"/>
          </p:cNvSpPr>
          <p:nvPr/>
        </p:nvSpPr>
        <p:spPr bwMode="auto">
          <a:xfrm>
            <a:off x="3779838" y="6308725"/>
            <a:ext cx="2016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Tw Cen MT"/>
              </a:rPr>
              <a:t>skládací metr</a:t>
            </a:r>
          </a:p>
        </p:txBody>
      </p:sp>
      <p:pic>
        <p:nvPicPr>
          <p:cNvPr id="19466" name="Picture 3" descr="C:\Users\Terča\AppData\Local\Microsoft\Windows\Temporary Internet Files\Content.IE5\N9TYI98W\MC900433845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5288" y="1916113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13" descr="C:\Users\Terča\AppData\Local\Microsoft\Windows\Temporary Internet Files\Content.IE5\N9TYI98W\MP900386968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19475" y="4292600"/>
            <a:ext cx="282575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228600"/>
            <a:ext cx="8442325" cy="990600"/>
          </a:xfrm>
        </p:spPr>
        <p:txBody>
          <a:bodyPr>
            <a:normAutofit/>
          </a:bodyPr>
          <a:lstStyle/>
          <a:p>
            <a:pPr defTabSz="762000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Jak postupujeme při měření délky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288" y="1600200"/>
            <a:ext cx="8370887" cy="4924425"/>
          </a:xfrm>
        </p:spPr>
        <p:txBody>
          <a:bodyPr>
            <a:normAutofit/>
          </a:bodyPr>
          <a:lstStyle/>
          <a:p>
            <a:r>
              <a:rPr lang="cs-CZ" sz="3200" smtClean="0">
                <a:solidFill>
                  <a:srgbClr val="375439"/>
                </a:solidFill>
                <a:latin typeface="Times New Roman" pitchFamily="18" charset="0"/>
                <a:cs typeface="Times New Roman" pitchFamily="18" charset="0"/>
              </a:rPr>
              <a:t>Přiložíme měřidlo nulou na začátek měřeného úseku tělesa.</a:t>
            </a:r>
          </a:p>
          <a:p>
            <a:r>
              <a:rPr lang="cs-CZ" sz="3200" smtClean="0">
                <a:solidFill>
                  <a:srgbClr val="375439"/>
                </a:solidFill>
                <a:latin typeface="Times New Roman" pitchFamily="18" charset="0"/>
                <a:cs typeface="Times New Roman" pitchFamily="18" charset="0"/>
              </a:rPr>
              <a:t>Měřidlo se předmětu dotýká po celé délce.</a:t>
            </a:r>
          </a:p>
          <a:p>
            <a:r>
              <a:rPr lang="cs-CZ" sz="3200" smtClean="0">
                <a:solidFill>
                  <a:srgbClr val="375439"/>
                </a:solidFill>
                <a:latin typeface="Times New Roman" pitchFamily="18" charset="0"/>
                <a:cs typeface="Times New Roman" pitchFamily="18" charset="0"/>
              </a:rPr>
              <a:t>Zjistíme, v jakých jednotkách měříme.</a:t>
            </a:r>
          </a:p>
          <a:p>
            <a:r>
              <a:rPr lang="cs-CZ" sz="3200" smtClean="0">
                <a:solidFill>
                  <a:srgbClr val="375439"/>
                </a:solidFill>
                <a:latin typeface="Times New Roman" pitchFamily="18" charset="0"/>
                <a:cs typeface="Times New Roman" pitchFamily="18" charset="0"/>
              </a:rPr>
              <a:t>Zjistíme  údaj na stupnici, který je na konci tělesa – díváme se kolmo.</a:t>
            </a:r>
          </a:p>
          <a:p>
            <a:r>
              <a:rPr lang="cs-CZ" sz="3200" smtClean="0">
                <a:solidFill>
                  <a:srgbClr val="375439"/>
                </a:solidFill>
                <a:latin typeface="Times New Roman" pitchFamily="18" charset="0"/>
                <a:cs typeface="Times New Roman" pitchFamily="18" charset="0"/>
              </a:rPr>
              <a:t>Přečteme na stupnici nejbližší dílek. </a:t>
            </a:r>
          </a:p>
          <a:p>
            <a:r>
              <a:rPr lang="cs-CZ" sz="3200" smtClean="0">
                <a:solidFill>
                  <a:srgbClr val="375439"/>
                </a:solidFill>
                <a:latin typeface="Times New Roman" pitchFamily="18" charset="0"/>
                <a:cs typeface="Times New Roman" pitchFamily="18" charset="0"/>
              </a:rPr>
              <a:t>Zapisujeme: d = 4,8 cm (značka délky je d).</a:t>
            </a:r>
          </a:p>
          <a:p>
            <a:pPr>
              <a:buFont typeface="Wingdings" pitchFamily="2" charset="2"/>
              <a:buNone/>
            </a:pPr>
            <a:endParaRPr lang="cs-CZ" sz="3200" smtClean="0">
              <a:solidFill>
                <a:schemeClr val="accent2"/>
              </a:solidFill>
            </a:endParaRP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cs-CZ" b="1" smtClean="0"/>
              <a:t>Digitální měřidla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0825" y="1600200"/>
            <a:ext cx="8515350" cy="4997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Pro jednodušší odečítání hodnot:</a:t>
            </a:r>
          </a:p>
          <a:p>
            <a:pPr marL="723900" lvl="1" indent="-449263">
              <a:lnSpc>
                <a:spcPct val="90000"/>
              </a:lnSpc>
            </a:pP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měřidla se vybavují elektronickým obvodem</a:t>
            </a:r>
          </a:p>
          <a:p>
            <a:pPr marL="723900" lvl="1" indent="-449263">
              <a:lnSpc>
                <a:spcPct val="90000"/>
              </a:lnSpc>
            </a:pP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údaje se zobrazí na displeji</a:t>
            </a:r>
          </a:p>
          <a:p>
            <a:pPr marL="723900" lvl="1" indent="-449263">
              <a:lnSpc>
                <a:spcPct val="90000"/>
              </a:lnSpc>
            </a:pP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zvýšení přesnosti měření (setiny i tisíciny milimetru)</a:t>
            </a:r>
          </a:p>
          <a:p>
            <a:endParaRPr lang="cs-CZ" smtClean="0"/>
          </a:p>
        </p:txBody>
      </p:sp>
      <p:pic>
        <p:nvPicPr>
          <p:cNvPr id="5" name="Obrázek 4" descr="š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076700"/>
            <a:ext cx="8164513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cs-CZ" smtClean="0"/>
              <a:t>Metodický postup</a:t>
            </a:r>
          </a:p>
        </p:txBody>
      </p:sp>
      <p:sp>
        <p:nvSpPr>
          <p:cNvPr id="2355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850" y="1700213"/>
            <a:ext cx="8442325" cy="4105275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cs-CZ" sz="3200" smtClean="0"/>
              <a:t>Materiál zařadíme do tématu délka (známé pojmy-délka, označení, jednotky, převody jednotek).</a:t>
            </a:r>
          </a:p>
          <a:p>
            <a:pPr>
              <a:spcBef>
                <a:spcPts val="1200"/>
              </a:spcBef>
            </a:pPr>
            <a:r>
              <a:rPr lang="cs-CZ" sz="3200" smtClean="0"/>
              <a:t>Prezentace přiblíží historii měření délky a odvození jednotné délky</a:t>
            </a:r>
            <a:r>
              <a:rPr lang="cs-CZ" sz="3200" b="1" smtClean="0"/>
              <a:t> metr.</a:t>
            </a:r>
          </a:p>
          <a:p>
            <a:pPr>
              <a:spcBef>
                <a:spcPts val="1200"/>
              </a:spcBef>
            </a:pPr>
            <a:r>
              <a:rPr lang="cs-CZ" sz="3200" smtClean="0"/>
              <a:t>Děti se naučí vyjmenovat druhy délkových měřidel a postup při měření délky.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0825" y="1628775"/>
            <a:ext cx="8642350" cy="4968875"/>
          </a:xfrm>
        </p:spPr>
        <p:txBody>
          <a:bodyPr/>
          <a:lstStyle/>
          <a:p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Mezinárodní prototyp metru 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en-US" sz="320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. [cit. 2011-10-9]. Dostupné z www: </a:t>
            </a:r>
            <a:r>
              <a:rPr lang="cs-CZ" sz="3200" smtClean="0">
                <a:latin typeface="Times New Roman" pitchFamily="18" charset="0"/>
                <a:cs typeface="Times New Roman" pitchFamily="18" charset="0"/>
                <a:hlinkClick r:id="rId2"/>
              </a:rPr>
              <a:t>http://gis.zcu.cz/studium/gen1/html/ch06.html</a:t>
            </a:r>
            <a:endParaRPr lang="cs-CZ" sz="32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32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smtClean="0"/>
              <a:t>Kliparty Office [online]. 2011 [cit. 2011-10-9]. Dostupné z www: </a:t>
            </a:r>
            <a:r>
              <a:rPr lang="cs-CZ" sz="3200" smtClean="0">
                <a:hlinkClick r:id="rId3"/>
              </a:rPr>
              <a:t>http://office.microsoft.com/cs-cz/</a:t>
            </a:r>
            <a:endParaRPr lang="cs-CZ" sz="3200" smtClean="0"/>
          </a:p>
          <a:p>
            <a:endParaRPr lang="cs-CZ" sz="3200" smtClean="0"/>
          </a:p>
          <a:p>
            <a:r>
              <a:rPr lang="cs-CZ" sz="3200" smtClean="0">
                <a:latin typeface="Times New Roman" pitchFamily="18" charset="0"/>
                <a:cs typeface="Times New Roman" pitchFamily="18" charset="0"/>
              </a:rPr>
              <a:t>Ilustrace: fotogalerie autora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ití písma">
    <a:dk1>
      <a:sysClr val="windowText" lastClr="000000"/>
    </a:dk1>
    <a:lt1>
      <a:sysClr val="window" lastClr="FFFFFF"/>
    </a:lt1>
    <a:dk2>
      <a:srgbClr val="676A55"/>
    </a:dk2>
    <a:lt2>
      <a:srgbClr val="EAEBDE"/>
    </a:lt2>
    <a:accent1>
      <a:srgbClr val="72A376"/>
    </a:accent1>
    <a:accent2>
      <a:srgbClr val="B0CCB0"/>
    </a:accent2>
    <a:accent3>
      <a:srgbClr val="A8CDD7"/>
    </a:accent3>
    <a:accent4>
      <a:srgbClr val="C0BEAF"/>
    </a:accent4>
    <a:accent5>
      <a:srgbClr val="CEC597"/>
    </a:accent5>
    <a:accent6>
      <a:srgbClr val="E8B7B7"/>
    </a:accent6>
    <a:hlink>
      <a:srgbClr val="DB5353"/>
    </a:hlink>
    <a:folHlink>
      <a:srgbClr val="9036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307</TotalTime>
  <Words>374</Words>
  <Application>Microsoft Office PowerPoint</Application>
  <PresentationFormat>Předvádění na obrazovce (4:3)</PresentationFormat>
  <Paragraphs>57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10</vt:i4>
      </vt:variant>
    </vt:vector>
  </HeadingPairs>
  <TitlesOfParts>
    <vt:vector size="24" baseType="lpstr">
      <vt:lpstr>Tw Cen MT</vt:lpstr>
      <vt:lpstr>Arial</vt:lpstr>
      <vt:lpstr>Wingdings</vt:lpstr>
      <vt:lpstr>Wingdings 2</vt:lpstr>
      <vt:lpstr>Calibri</vt:lpstr>
      <vt:lpstr>Times New Roman</vt:lpstr>
      <vt:lpstr>Medián</vt:lpstr>
      <vt:lpstr>Medián</vt:lpstr>
      <vt:lpstr>Medián</vt:lpstr>
      <vt:lpstr>Medián</vt:lpstr>
      <vt:lpstr>Medián</vt:lpstr>
      <vt:lpstr>Medián</vt:lpstr>
      <vt:lpstr>Medián</vt:lpstr>
      <vt:lpstr>Medián</vt:lpstr>
      <vt:lpstr>Snímek 1</vt:lpstr>
      <vt:lpstr>První jednotky délky</vt:lpstr>
      <vt:lpstr>Snímek 3</vt:lpstr>
      <vt:lpstr>Archivní prototyp</vt:lpstr>
      <vt:lpstr>Měření délky</vt:lpstr>
      <vt:lpstr>Měřidla se stupnicí</vt:lpstr>
      <vt:lpstr>Jak postupujeme při měření délky</vt:lpstr>
      <vt:lpstr>Digitální měřidla</vt:lpstr>
      <vt:lpstr>Metodický postup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délky</dc:title>
  <dc:creator>Terča</dc:creator>
  <cp:lastModifiedBy>Maminka</cp:lastModifiedBy>
  <cp:revision>41</cp:revision>
  <dcterms:created xsi:type="dcterms:W3CDTF">2010-10-03T10:39:28Z</dcterms:created>
  <dcterms:modified xsi:type="dcterms:W3CDTF">2012-03-06T12:36:13Z</dcterms:modified>
</cp:coreProperties>
</file>