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2" r:id="rId13"/>
    <p:sldId id="278" r:id="rId14"/>
    <p:sldId id="279" r:id="rId15"/>
    <p:sldId id="276" r:id="rId16"/>
    <p:sldId id="280" r:id="rId17"/>
    <p:sldId id="281" r:id="rId18"/>
    <p:sldId id="277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578F7F-5786-4DA0-ABB9-BB6388DFBD56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2D1DFA6-2CDF-4C57-8A2B-E8F585CF20F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</a:t>
            </a:r>
            <a:r>
              <a:rPr lang="cs-CZ" sz="2000" dirty="0" smtClean="0">
                <a:cs typeface="Times New Roman" pitchFamily="18" charset="0"/>
              </a:rPr>
              <a:t>Z 8/8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ročník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smtClean="0">
                <a:cs typeface="Times New Roman" pitchFamily="18" charset="0"/>
              </a:rPr>
              <a:t>Tomáš </a:t>
            </a:r>
            <a:r>
              <a:rPr lang="cs-CZ" sz="2000" smtClean="0">
                <a:cs typeface="Times New Roman" pitchFamily="18" charset="0"/>
              </a:rPr>
              <a:t>Szabo (Bc.)</a:t>
            </a:r>
            <a:endParaRPr lang="cs-CZ" sz="20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70854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2500306"/>
            <a:ext cx="8286808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Česká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/>
              <a:t>Klíčová slova: </a:t>
            </a:r>
            <a:r>
              <a:rPr lang="cs-CZ" sz="2500" dirty="0" smtClean="0"/>
              <a:t>Česká republika, chráněné oblasti,  </a:t>
            </a:r>
          </a:p>
          <a:p>
            <a:pPr>
              <a:buNone/>
            </a:pPr>
            <a:r>
              <a:rPr lang="cs-CZ" sz="2500" dirty="0" smtClean="0"/>
              <a:t>                                  národní </a:t>
            </a:r>
            <a:r>
              <a:rPr lang="cs-CZ" dirty="0" smtClean="0"/>
              <a:t>parky, Unesco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získání základních a osvojení </a:t>
            </a:r>
          </a:p>
          <a:p>
            <a:pPr>
              <a:buNone/>
            </a:pPr>
            <a:r>
              <a:rPr lang="cs-CZ" sz="2500" dirty="0" smtClean="0"/>
              <a:t>                       znalostí v oblasti životního prostředí v ČR  </a:t>
            </a: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6596" r="3758" b="12246"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cs-CZ" sz="8000" b="1" dirty="0" smtClean="0"/>
          </a:p>
          <a:p>
            <a:pPr algn="ctr">
              <a:buNone/>
            </a:pPr>
            <a:r>
              <a:rPr lang="cs-CZ" sz="8000" b="1" dirty="0" smtClean="0"/>
              <a:t>Česká republika </a:t>
            </a:r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životní prostředí </a:t>
            </a:r>
            <a:endParaRPr lang="cs-CZ" sz="5000" b="1" dirty="0">
              <a:solidFill>
                <a:srgbClr val="7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Ochrana životního prostředí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507288" cy="48577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dirty="0" smtClean="0"/>
              <a:t>→ svou činností přetváříme ráz přírody kolem sebe </a:t>
            </a:r>
          </a:p>
          <a:p>
            <a:pPr>
              <a:buNone/>
            </a:pPr>
            <a:r>
              <a:rPr lang="cs-CZ" sz="3000" dirty="0" smtClean="0"/>
              <a:t>		– vytváří se tím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kulturní krajina! </a:t>
            </a:r>
          </a:p>
          <a:p>
            <a:pPr>
              <a:buNone/>
            </a:pPr>
            <a:endParaRPr lang="cs-CZ" sz="30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000" dirty="0" smtClean="0"/>
              <a:t>→ dochází k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narušení rovnováhy ekosystému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>
                <a:latin typeface="Century Schoolbook"/>
              </a:rPr>
              <a:t>→ </a:t>
            </a:r>
            <a:r>
              <a:rPr lang="cs-CZ" sz="3000" dirty="0" smtClean="0"/>
              <a:t>objevuje se postupná 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devastace krajiny </a:t>
            </a:r>
          </a:p>
          <a:p>
            <a:pPr>
              <a:buNone/>
            </a:pPr>
            <a:endParaRPr lang="cs-CZ" sz="30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000" b="1" dirty="0" smtClean="0"/>
              <a:t>→ nutnost chránit přírodu kolem sebe </a:t>
            </a:r>
            <a:r>
              <a:rPr lang="cs-CZ" sz="2700" dirty="0" smtClean="0"/>
              <a:t>			</a:t>
            </a:r>
            <a:endParaRPr lang="cs-CZ" sz="2700" b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Čím došlo a dochází k znečišťovaní? 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579296" cy="507207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sz="3000" b="1" dirty="0" smtClean="0"/>
              <a:t>ve 20. století bylo životní prostředí výrazně </a:t>
            </a:r>
          </a:p>
          <a:p>
            <a:pPr>
              <a:buNone/>
            </a:pPr>
            <a:r>
              <a:rPr lang="cs-CZ" sz="3000" b="1" dirty="0" smtClean="0"/>
              <a:t>   </a:t>
            </a:r>
            <a:r>
              <a:rPr lang="cs-CZ" sz="200" b="1" dirty="0" smtClean="0"/>
              <a:t>  </a:t>
            </a:r>
            <a:r>
              <a:rPr lang="cs-CZ" sz="3000" b="1" dirty="0" smtClean="0"/>
              <a:t>poškozeno: </a:t>
            </a:r>
          </a:p>
          <a:p>
            <a:pPr>
              <a:lnSpc>
                <a:spcPct val="150000"/>
              </a:lnSpc>
              <a:buNone/>
            </a:pPr>
            <a:r>
              <a:rPr lang="cs-CZ" sz="2700" dirty="0" smtClean="0"/>
              <a:t>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- těžbou nerostných surovin – uhlí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		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- tepelné elektrárny –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spalování uhlí 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		- tvorba průmyslových zón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		- používáním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umělých hnojiv</a:t>
            </a:r>
            <a:endParaRPr lang="cs-CZ" sz="3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		</a:t>
            </a:r>
            <a:r>
              <a:rPr lang="cs-CZ" sz="3000" b="1" dirty="0" smtClean="0"/>
              <a:t>- lidská sídliště, obydlí </a:t>
            </a:r>
          </a:p>
          <a:p>
            <a:pPr>
              <a:buNone/>
            </a:pPr>
            <a:r>
              <a:rPr lang="cs-CZ" dirty="0" smtClean="0">
                <a:latin typeface="Book Antiqua"/>
              </a:rPr>
              <a:t>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Jak chránit přírodu? 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38674"/>
          </a:xfrm>
        </p:spPr>
        <p:txBody>
          <a:bodyPr/>
          <a:lstStyle/>
          <a:p>
            <a:pPr lvl="0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ochranné instituce České republiky </a:t>
            </a:r>
          </a:p>
          <a:p>
            <a:pPr lvl="0">
              <a:buNone/>
            </a:pPr>
            <a:r>
              <a:rPr lang="cs-CZ" sz="3000" dirty="0" smtClean="0"/>
              <a:t>		</a:t>
            </a:r>
            <a:r>
              <a:rPr lang="cs-CZ" sz="3000" b="1" dirty="0" smtClean="0"/>
              <a:t>1) národní parky (NP) </a:t>
            </a:r>
          </a:p>
          <a:p>
            <a:pPr lvl="0">
              <a:buNone/>
            </a:pPr>
            <a:r>
              <a:rPr lang="cs-CZ" sz="3000" dirty="0" smtClean="0"/>
              <a:t>		</a:t>
            </a:r>
            <a:r>
              <a:rPr lang="cs-CZ" sz="3000" b="1" dirty="0" smtClean="0"/>
              <a:t>2) chráněné krajinné oblasti (CHKO) </a:t>
            </a:r>
          </a:p>
          <a:p>
            <a:pPr lvl="0">
              <a:buNone/>
            </a:pPr>
            <a:r>
              <a:rPr lang="cs-CZ" sz="3000" dirty="0" smtClean="0"/>
              <a:t>		3) národní přírodní rezervace (NPR) </a:t>
            </a:r>
          </a:p>
          <a:p>
            <a:pPr lvl="0">
              <a:buNone/>
            </a:pPr>
            <a:r>
              <a:rPr lang="cs-CZ" sz="3000" dirty="0" smtClean="0"/>
              <a:t>		4) přírodní rezervace (PR) </a:t>
            </a:r>
          </a:p>
          <a:p>
            <a:pPr lvl="0">
              <a:buNone/>
            </a:pPr>
            <a:r>
              <a:rPr lang="cs-CZ" sz="3000" dirty="0" smtClean="0"/>
              <a:t>		5) národní přírodní památky (NPP) </a:t>
            </a:r>
          </a:p>
          <a:p>
            <a:pPr lvl="0">
              <a:buNone/>
            </a:pPr>
            <a:r>
              <a:rPr lang="cs-CZ" sz="3000" dirty="0" smtClean="0"/>
              <a:t>		6) přírodní památky (PP)</a:t>
            </a:r>
          </a:p>
          <a:p>
            <a:pPr lvl="0">
              <a:buNone/>
            </a:pPr>
            <a:r>
              <a:rPr lang="cs-CZ" sz="3000" dirty="0" smtClean="0"/>
              <a:t>		7) památný strom 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http://www.kyoprint.cz/individualni/papir/svatebni-oznameni/krida-mat/bily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il_fi" descr="http://czech.republic.cz/mapa/np_chko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71480"/>
            <a:ext cx="871543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Národní parky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779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nejzachovalejší oblasti v ČR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nejpřísnější režim ochrany </a:t>
            </a:r>
          </a:p>
          <a:p>
            <a:pPr>
              <a:buNone/>
            </a:pPr>
            <a:endParaRPr lang="cs-CZ" sz="3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3000" b="1" dirty="0" smtClean="0"/>
              <a:t>národní parky u nás:</a:t>
            </a:r>
            <a:r>
              <a:rPr lang="cs-CZ" sz="3000" dirty="0" smtClean="0"/>
              <a:t> </a:t>
            </a:r>
          </a:p>
          <a:p>
            <a:pPr>
              <a:buNone/>
            </a:pPr>
            <a:r>
              <a:rPr lang="cs-CZ" sz="3000" dirty="0" smtClean="0"/>
              <a:t>				- NP Šumava</a:t>
            </a:r>
          </a:p>
          <a:p>
            <a:pPr>
              <a:buNone/>
            </a:pPr>
            <a:r>
              <a:rPr lang="cs-CZ" sz="3000" dirty="0" smtClean="0"/>
              <a:t>				- NP Podyjí</a:t>
            </a:r>
          </a:p>
          <a:p>
            <a:pPr>
              <a:buNone/>
            </a:pPr>
            <a:r>
              <a:rPr lang="cs-CZ" sz="3000" dirty="0" smtClean="0"/>
              <a:t>				- NP České Švýcarsko </a:t>
            </a:r>
          </a:p>
          <a:p>
            <a:pPr>
              <a:buNone/>
            </a:pPr>
            <a:r>
              <a:rPr lang="cs-CZ" sz="3000" dirty="0" smtClean="0"/>
              <a:t>				- Krkonošský NP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473088" cy="659735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4100" dirty="0" smtClean="0"/>
              <a:t>NP Podyjí</a:t>
            </a:r>
            <a:br>
              <a:rPr lang="cs-CZ" sz="4100" dirty="0" smtClean="0"/>
            </a:br>
            <a:r>
              <a:rPr lang="cs-CZ" sz="4100" dirty="0" smtClean="0"/>
              <a:t/>
            </a:r>
            <a:br>
              <a:rPr lang="cs-CZ" sz="4100" dirty="0" smtClean="0"/>
            </a:br>
            <a:endParaRPr lang="cs-CZ" sz="4100" dirty="0" smtClean="0"/>
          </a:p>
          <a:p>
            <a:pPr>
              <a:buNone/>
            </a:pPr>
            <a:endParaRPr lang="cs-CZ" sz="4100" dirty="0" smtClean="0"/>
          </a:p>
          <a:p>
            <a:pPr>
              <a:buNone/>
            </a:pPr>
            <a:r>
              <a:rPr lang="cs-CZ" sz="4100" dirty="0" smtClean="0"/>
              <a:t>NP Krkonoše</a:t>
            </a:r>
          </a:p>
          <a:p>
            <a:pPr>
              <a:buNone/>
            </a:pPr>
            <a:r>
              <a:rPr lang="cs-CZ" sz="4100" dirty="0" smtClean="0"/>
              <a:t/>
            </a:r>
            <a:br>
              <a:rPr lang="cs-CZ" sz="4100" dirty="0" smtClean="0"/>
            </a:br>
            <a:r>
              <a:rPr lang="cs-CZ" sz="4100" dirty="0" smtClean="0"/>
              <a:t/>
            </a:r>
            <a:br>
              <a:rPr lang="cs-CZ" sz="4100" dirty="0" smtClean="0"/>
            </a:br>
            <a:endParaRPr lang="cs-CZ" sz="4100" dirty="0" smtClean="0"/>
          </a:p>
          <a:p>
            <a:pPr>
              <a:buNone/>
            </a:pPr>
            <a:r>
              <a:rPr lang="cs-CZ" sz="4100" dirty="0" smtClean="0"/>
              <a:t>NP Šumava</a:t>
            </a:r>
            <a:br>
              <a:rPr lang="cs-CZ" sz="4100" dirty="0" smtClean="0"/>
            </a:br>
            <a:r>
              <a:rPr lang="cs-CZ" sz="4100" dirty="0" smtClean="0"/>
              <a:t/>
            </a:r>
            <a:br>
              <a:rPr lang="cs-CZ" sz="4100" dirty="0" smtClean="0"/>
            </a:br>
            <a:r>
              <a:rPr lang="cs-CZ" sz="4100" dirty="0" smtClean="0"/>
              <a:t/>
            </a:r>
            <a:br>
              <a:rPr lang="cs-CZ" sz="4100" dirty="0" smtClean="0"/>
            </a:br>
            <a:endParaRPr lang="cs-CZ" sz="4100" dirty="0" smtClean="0"/>
          </a:p>
          <a:p>
            <a:pPr>
              <a:buNone/>
            </a:pPr>
            <a:r>
              <a:rPr lang="cs-CZ" sz="4100" dirty="0" smtClean="0"/>
              <a:t>NP České Švýcarsko</a:t>
            </a:r>
            <a:endParaRPr lang="cs-CZ" sz="41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6097" t="23048" r="66464" b="67977"/>
          <a:stretch>
            <a:fillRect/>
          </a:stretch>
        </p:blipFill>
        <p:spPr bwMode="auto">
          <a:xfrm>
            <a:off x="3059832" y="4293096"/>
            <a:ext cx="2571768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37347" t="23048" r="39787" b="67978"/>
          <a:stretch>
            <a:fillRect/>
          </a:stretch>
        </p:blipFill>
        <p:spPr bwMode="auto">
          <a:xfrm>
            <a:off x="3357554" y="785794"/>
            <a:ext cx="214314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6097" t="38433" r="64177" b="52593"/>
          <a:stretch>
            <a:fillRect/>
          </a:stretch>
        </p:blipFill>
        <p:spPr bwMode="auto">
          <a:xfrm>
            <a:off x="2786050" y="2285992"/>
            <a:ext cx="2786082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42683" t="37151" r="12347" b="52593"/>
          <a:stretch>
            <a:fillRect/>
          </a:stretch>
        </p:blipFill>
        <p:spPr bwMode="auto">
          <a:xfrm>
            <a:off x="1428728" y="5715016"/>
            <a:ext cx="421484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8400" t="11760" r="24401" b="78160"/>
          <a:stretch>
            <a:fillRect/>
          </a:stretch>
        </p:blipFill>
        <p:spPr bwMode="auto">
          <a:xfrm>
            <a:off x="539552" y="116632"/>
            <a:ext cx="4752528" cy="44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File:Sněžka-od-Černé-boudy2010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16632"/>
            <a:ext cx="2232248" cy="1512168"/>
          </a:xfrm>
          <a:prstGeom prst="rect">
            <a:avLst/>
          </a:prstGeom>
          <a:noFill/>
        </p:spPr>
      </p:pic>
      <p:pic>
        <p:nvPicPr>
          <p:cNvPr id="18" name="Obrázek 17" descr="File:Pravčická brána (4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1772816"/>
            <a:ext cx="2232248" cy="1512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Obrázek 18" descr="File:Charles bridge from castle 390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3501008"/>
            <a:ext cx="223224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Obrázek 19" descr="File:Podyjí, Sealsfieldův kámen - vyhlídka (1)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5157192"/>
            <a:ext cx="223224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Obrázek 22" descr="File:Pravčická brána (4)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16632"/>
            <a:ext cx="8784976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Obrázek 21" descr="File:Charles bridge from castle 3907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16632"/>
            <a:ext cx="8784976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 descr="File:Sněžka-od-Černé-boudy2010b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1" y="116632"/>
            <a:ext cx="8784977" cy="6624736"/>
          </a:xfrm>
          <a:prstGeom prst="rect">
            <a:avLst/>
          </a:prstGeom>
          <a:noFill/>
        </p:spPr>
      </p:pic>
      <p:pic>
        <p:nvPicPr>
          <p:cNvPr id="21" name="Obrázek 20" descr="File:Podyjí, Sealsfieldův kámen - vyhlídka (1)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116632"/>
            <a:ext cx="8784976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2 0.00324 C 0.10487 -0.01783 0.22796 -0.03889 0.28334 -0.02107 C 0.33855 -0.00324 0.31441 0.0625 0.31355 0.11018 C 0.31285 0.15787 0.31702 0.23889 0.27882 0.26574 C 0.24063 0.29259 0.13386 0.28101 0.0849 0.27176 C 0.03594 0.26226 0.01164 0.19676 -0.0151 0.20926 C -0.04184 0.22176 -0.0677 0.29514 -0.07569 0.34629 C -0.08368 0.39791 -0.05347 0.45393 -0.06354 0.51828 C -0.07361 0.5824 -0.14201 0.69652 -0.13628 0.73217 C -0.13055 0.76782 -0.10868 0.74097 -0.02881 0.73217 C 0.05087 0.72314 0.28073 0.68657 0.34237 0.67754 " pathEditMode="relative" rAng="0" ptsTypes="aaaaaaaaaaA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0" y="3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54 -0.00694 C 0.03819 0.09236 0.06285 0.19144 0.06059 0.24977 C 0.05833 0.30787 -0.01094 0.32407 5.55556E-7 0.34259 C 0.01094 0.36111 0.08559 0.36366 0.12569 0.36088 C 0.1658 0.35764 0.22587 0.35185 0.24097 0.32431 C 0.25608 0.29722 0.24392 0.27407 0.21667 0.19722 C 0.18941 0.12037 0.12778 -0.08148 0.07726 -0.13611 C 0.02674 -0.19097 -0.07535 -0.1081 -0.08646 -0.13009 C -0.09757 -0.15208 -0.04931 -0.23403 0.01059 -0.26736 C 0.07049 -0.30069 0.17153 -0.31551 0.27274 -0.33009 " pathEditMode="relative" rAng="0" ptsTypes="aaaaaaaaaA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00" y="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C 0.03576 -0.07755 0.0717 -0.1551 0.0743 -0.18773 C 0.07691 -0.22037 0.02535 -0.21505 0.01528 -0.19584 C 0.00521 -0.17662 -0.00035 -0.10973 0.01371 -0.07269 C 0.02778 -0.03565 0.05052 0.02963 0.1 0.02639 C 0.14948 0.02315 0.23003 -0.03496 0.31059 -0.09283 " pathEditMode="relative" rAng="0" ptsTypes="aaaaaA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0" y="-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-0.00509 C 0.10885 -0.04282 0.20156 -0.07986 0.21771 -0.10324 C 0.23403 -0.12616 0.16614 -0.13611 0.11285 -0.14491 C 0.06024 -0.15324 -0.03455 -0.11806 -0.10087 -0.15509 C -0.16719 -0.19259 -0.25434 -0.32176 -0.28577 -0.36759 C -0.31806 -0.41343 -0.28733 -0.38333 -0.29236 -0.43056 C -0.29774 -0.47732 -0.3882 -0.61181 -0.31788 -0.64907 C -0.24757 -0.68634 -0.05851 -0.67083 0.13055 -0.65509 " pathEditMode="relative" rAng="0" ptsTypes="aaaaaaaA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0" y="-3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Chráněné krajinné oblasti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507288" cy="4623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dirty="0" smtClean="0"/>
              <a:t>→ podobné jako Národní park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částečně volnější režim ochrany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000" dirty="0" smtClean="0">
                <a:latin typeface="Book Antiqua"/>
              </a:rPr>
              <a:t>→ </a:t>
            </a:r>
            <a:r>
              <a:rPr lang="cs-CZ" sz="3000" dirty="0" smtClean="0"/>
              <a:t>na území ČR celkem 25 oblastí </a:t>
            </a:r>
          </a:p>
          <a:p>
            <a:pPr>
              <a:buNone/>
            </a:pPr>
            <a:endParaRPr lang="cs-CZ" sz="3000" dirty="0" smtClean="0"/>
          </a:p>
          <a:p>
            <a:pPr>
              <a:buFont typeface="Wingdings" pitchFamily="2" charset="2"/>
              <a:buChar char="§"/>
            </a:pPr>
            <a:r>
              <a:rPr lang="cs-CZ" sz="3000" dirty="0" smtClean="0"/>
              <a:t>Pomocí atlasu najdi aspoň deset CHKO!!! </a:t>
            </a: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2" cstate="print"/>
          <a:srcRect t="6720" r="2351" b="64720"/>
          <a:stretch>
            <a:fillRect/>
          </a:stretch>
        </p:blipFill>
        <p:spPr bwMode="auto">
          <a:xfrm>
            <a:off x="899592" y="4509120"/>
            <a:ext cx="669674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Unesco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4077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organizace pro výchovu, vědu a kulturu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endParaRPr lang="cs-CZ" sz="3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→ sídlo v Paříži 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→ je součástí </a:t>
            </a:r>
            <a:r>
              <a:rPr lang="cs-CZ" sz="3000" b="1" dirty="0" smtClean="0"/>
              <a:t>OSN </a:t>
            </a:r>
          </a:p>
          <a:p>
            <a:pPr>
              <a:buNone/>
            </a:pPr>
            <a:r>
              <a:rPr lang="cs-CZ" sz="3000" dirty="0" smtClean="0"/>
              <a:t>			- Organizace spojených národů</a:t>
            </a:r>
          </a:p>
          <a:p>
            <a:pPr>
              <a:buNone/>
            </a:pPr>
            <a:endParaRPr lang="cs-CZ" sz="3000" dirty="0" smtClean="0"/>
          </a:p>
        </p:txBody>
      </p:sp>
      <p:pic>
        <p:nvPicPr>
          <p:cNvPr id="6" name="Obrázek 5" descr="File:UNESCO logo.svg"/>
          <p:cNvPicPr/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283968" y="2708920"/>
            <a:ext cx="2932162" cy="1721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Památky Unesca v ČR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472518" cy="48577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/>
              <a:t>1) Praha - historické centrum </a:t>
            </a:r>
          </a:p>
          <a:p>
            <a:pPr>
              <a:buNone/>
            </a:pPr>
            <a:r>
              <a:rPr lang="cs-CZ" sz="2200" dirty="0" smtClean="0"/>
              <a:t>2) Telč - historické centrum </a:t>
            </a:r>
          </a:p>
          <a:p>
            <a:pPr>
              <a:buNone/>
            </a:pPr>
            <a:r>
              <a:rPr lang="cs-CZ" sz="2200" dirty="0" smtClean="0"/>
              <a:t>3) Český Krumlov - historické centrum </a:t>
            </a:r>
          </a:p>
          <a:p>
            <a:pPr>
              <a:buNone/>
            </a:pPr>
            <a:r>
              <a:rPr lang="cs-CZ" sz="2200" dirty="0" smtClean="0"/>
              <a:t>4) Žďár nad Sázavou - Kostel sv. Jana Nepomuckého na Zelené hoře </a:t>
            </a:r>
          </a:p>
          <a:p>
            <a:pPr>
              <a:buNone/>
            </a:pPr>
            <a:r>
              <a:rPr lang="cs-CZ" sz="2200" dirty="0" smtClean="0"/>
              <a:t>5) Kutná Hora </a:t>
            </a:r>
          </a:p>
          <a:p>
            <a:pPr>
              <a:buNone/>
            </a:pPr>
            <a:r>
              <a:rPr lang="cs-CZ" sz="2200" dirty="0" smtClean="0"/>
              <a:t>6) Lednicko - valtický areál </a:t>
            </a:r>
          </a:p>
          <a:p>
            <a:pPr>
              <a:buNone/>
            </a:pPr>
            <a:r>
              <a:rPr lang="cs-CZ" sz="2200" dirty="0" smtClean="0"/>
              <a:t>7) Kroměříž - areál zámku a Květné a Podzámecké zahrady </a:t>
            </a:r>
          </a:p>
          <a:p>
            <a:pPr>
              <a:buNone/>
            </a:pPr>
            <a:r>
              <a:rPr lang="cs-CZ" sz="2200" dirty="0" smtClean="0"/>
              <a:t>8) Holašovice - unikátně dochovaná vesnice jihočeského typu </a:t>
            </a:r>
          </a:p>
          <a:p>
            <a:pPr>
              <a:buNone/>
            </a:pPr>
            <a:r>
              <a:rPr lang="cs-CZ" sz="2200" dirty="0" smtClean="0"/>
              <a:t>9) Litomyšl - renesanční zámek a historické centrum města </a:t>
            </a:r>
          </a:p>
          <a:p>
            <a:pPr>
              <a:buNone/>
            </a:pPr>
            <a:r>
              <a:rPr lang="cs-CZ" sz="2200" dirty="0" smtClean="0"/>
              <a:t>10) Olomouc - sloup Nejsvětější Trojice </a:t>
            </a:r>
          </a:p>
          <a:p>
            <a:pPr>
              <a:buNone/>
            </a:pPr>
            <a:r>
              <a:rPr lang="cs-CZ" sz="2200" dirty="0" smtClean="0"/>
              <a:t>11) Brno - vila Tugendhat </a:t>
            </a:r>
          </a:p>
          <a:p>
            <a:pPr>
              <a:buNone/>
            </a:pPr>
            <a:r>
              <a:rPr lang="cs-CZ" sz="2200" dirty="0" smtClean="0"/>
              <a:t>12) Třebíč - románsko-gotická bazilika sv. Prokopa a židovská čtvrť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45224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Telč – historické centrum. 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Zástupný symbol pro obsah 3" descr="File:Telč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806489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File:Telč, náměstí Zachariáše z Hradce 02.jpg"/>
          <p:cNvPicPr/>
          <p:nvPr/>
        </p:nvPicPr>
        <p:blipFill>
          <a:blip r:embed="rId3" cstate="print"/>
          <a:srcRect r="3751"/>
          <a:stretch>
            <a:fillRect/>
          </a:stretch>
        </p:blipFill>
        <p:spPr bwMode="auto">
          <a:xfrm>
            <a:off x="539552" y="548680"/>
            <a:ext cx="806489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File:Holašovice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820891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3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Holašovice – nejzachovalejší vesnička. </a:t>
            </a:r>
            <a:endParaRPr lang="cs-CZ" sz="38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Zástupný symbol pro obsah 3" descr="File:Holašovice3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820891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Přírodní rezervace Unesca v ČR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636792"/>
          </a:xfrm>
        </p:spPr>
        <p:txBody>
          <a:bodyPr/>
          <a:lstStyle/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Book Antiqua"/>
              </a:rPr>
              <a:t>→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biosférické rezervace: </a:t>
            </a:r>
          </a:p>
          <a:p>
            <a:pPr>
              <a:buNone/>
            </a:pPr>
            <a:r>
              <a:rPr lang="cs-CZ" sz="3000" dirty="0" smtClean="0"/>
              <a:t>		- Třeboňsko</a:t>
            </a:r>
          </a:p>
          <a:p>
            <a:pPr>
              <a:buNone/>
            </a:pPr>
            <a:r>
              <a:rPr lang="cs-CZ" sz="3000" dirty="0" smtClean="0"/>
              <a:t>		- Pálava</a:t>
            </a:r>
          </a:p>
          <a:p>
            <a:pPr>
              <a:buNone/>
            </a:pPr>
            <a:r>
              <a:rPr lang="cs-CZ" sz="3000" dirty="0" smtClean="0"/>
              <a:t>		- Křivoklátsko</a:t>
            </a:r>
          </a:p>
          <a:p>
            <a:pPr>
              <a:buNone/>
            </a:pPr>
            <a:r>
              <a:rPr lang="cs-CZ" sz="3000" dirty="0" smtClean="0"/>
              <a:t>		- Šumava</a:t>
            </a:r>
          </a:p>
          <a:p>
            <a:pPr>
              <a:buNone/>
            </a:pPr>
            <a:r>
              <a:rPr lang="cs-CZ" sz="3000" dirty="0" smtClean="0"/>
              <a:t>		- Krkonoše</a:t>
            </a:r>
          </a:p>
          <a:p>
            <a:pPr>
              <a:buNone/>
            </a:pPr>
            <a:r>
              <a:rPr lang="cs-CZ" sz="3000" dirty="0" smtClean="0"/>
              <a:t>		- Bílé Karpaty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517232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Třeboňsko. 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Zástupný symbol pro obsah 3" descr="File:Zadní kouty, Třeboňsko (1)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820891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File:Prazsky rybnik in CHKO Trebonsko in summer 2011 (4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820891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45224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Bílé Karpaty.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Zástupný symbol pro obsah 3" descr="File:Plosciny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8208912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File:Velka Javorin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48680"/>
            <a:ext cx="8208912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7431" r="3758" b="13265"/>
          <a:stretch>
            <a:fillRect/>
          </a:stretch>
        </p:blipFill>
        <p:spPr bwMode="auto">
          <a:xfrm>
            <a:off x="500034" y="1214422"/>
            <a:ext cx="828680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214"/>
            <a:ext cx="8472518" cy="70009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>
              <a:buNone/>
            </a:pPr>
            <a:endParaRPr lang="cs-CZ" sz="11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r>
              <a:rPr lang="cs-CZ" sz="900" dirty="0" smtClean="0"/>
              <a:t>[1]-[cit. 2012-1-4]. Dostupný pod licencí Creative Commons z www:</a:t>
            </a:r>
          </a:p>
          <a:p>
            <a:pPr>
              <a:buNone/>
            </a:pPr>
            <a:r>
              <a:rPr lang="cs-CZ" sz="900" dirty="0" smtClean="0"/>
              <a:t>&lt;http://czech.republic.cz/encyklopedie/seznam.phtml?typ=137,138,139,140,141,142&amp;id_mapy=37&amp;lng=&amp;menu=&gt;</a:t>
            </a:r>
          </a:p>
          <a:p>
            <a:pPr>
              <a:buNone/>
            </a:pPr>
            <a:r>
              <a:rPr lang="cs-CZ" sz="900" dirty="0" smtClean="0"/>
              <a:t>[2]-[cit. 2012-1-4]. Dostupný pod licencí Creative Commons z www:</a:t>
            </a:r>
          </a:p>
          <a:p>
            <a:pPr>
              <a:buNone/>
            </a:pPr>
            <a:r>
              <a:rPr lang="cs-CZ" sz="900" dirty="0" smtClean="0"/>
              <a:t>&lt; http://commons.wikimedia.org/wiki/File:Sn%C4%9B%C5%BEka-od-%C4%8Cern%C3%A9-boudy2010b.jpg?uselang=cs&gt;</a:t>
            </a:r>
          </a:p>
          <a:p>
            <a:pPr>
              <a:buNone/>
            </a:pPr>
            <a:r>
              <a:rPr lang="cs-CZ" sz="900" dirty="0" smtClean="0"/>
              <a:t>[3]-[cit. 2012-1-4]. Dostupný pod licencí Creative Commons z www:&lt;http://commons.wikimedia.org/wiki/File:Prav%C4%8Dick%C3%A1_br%C3%A1na_(4).jpg&gt;</a:t>
            </a:r>
          </a:p>
          <a:p>
            <a:pPr>
              <a:buNone/>
            </a:pPr>
            <a:r>
              <a:rPr lang="cs-CZ" sz="900" dirty="0" smtClean="0"/>
              <a:t>[4]-[cit. 2012-1-4]. Dostupný pod licencí Creative Commons z www:&lt;http://commons.wikimedia.org/wiki/File:Charles_bridge_from_castle_3907.jpg?uselang=cs&gt;</a:t>
            </a:r>
          </a:p>
          <a:p>
            <a:pPr>
              <a:buNone/>
            </a:pPr>
            <a:r>
              <a:rPr lang="cs-CZ" sz="900" dirty="0" smtClean="0"/>
              <a:t>[5]-[cit. 2012-1-4]. Dostupný pod licencí Creative Commons z www:</a:t>
            </a:r>
          </a:p>
          <a:p>
            <a:pPr>
              <a:buNone/>
            </a:pPr>
            <a:r>
              <a:rPr lang="cs-CZ" sz="900" dirty="0" smtClean="0"/>
              <a:t>&lt; http://commons.wikimedia.org/wiki/File:Podyj%C3%AD,_Sealsfield%C5%AFv_k%C3%A1men_-_vyhl%C3%ADdka_(1).JPG?uselang=cs&gt;</a:t>
            </a:r>
          </a:p>
          <a:p>
            <a:pPr>
              <a:buNone/>
            </a:pPr>
            <a:r>
              <a:rPr lang="cs-CZ" sz="900" dirty="0" smtClean="0"/>
              <a:t>[6]-[cit. 2012-1-4]. Dostupný pod licencí Creative Commons z www:&lt;http://commons.wikimedia.org/wiki/File:UNESCO_logo.svg&gt;</a:t>
            </a:r>
          </a:p>
          <a:p>
            <a:pPr>
              <a:buNone/>
            </a:pPr>
            <a:r>
              <a:rPr lang="cs-CZ" sz="900" dirty="0" smtClean="0"/>
              <a:t>[7]-[cit. 2012-1-4]. Dostupný pod licencí Creative Commons z www:&lt;http://commons.wikimedia.org/wiki/File:Tel%C4%8D.jpg&gt;</a:t>
            </a:r>
          </a:p>
          <a:p>
            <a:pPr>
              <a:buNone/>
            </a:pPr>
            <a:r>
              <a:rPr lang="cs-CZ" sz="900" dirty="0" smtClean="0"/>
              <a:t>[8]-[cit. 2012-1-4]. Dostupný pod licencí Creative Commons z www:</a:t>
            </a:r>
          </a:p>
          <a:p>
            <a:pPr>
              <a:buNone/>
            </a:pPr>
            <a:r>
              <a:rPr lang="cs-CZ" sz="900" dirty="0" smtClean="0"/>
              <a:t>&lt;http://commons.wikimedia.org/wiki/File:Tel%C4%8D,_n%C3%A1m%C4%9Bst%C3%AD_Zachari%C3%A1%C5%A1e_z_Hradce_02.jpg&gt;</a:t>
            </a:r>
          </a:p>
          <a:p>
            <a:pPr>
              <a:buNone/>
            </a:pPr>
            <a:r>
              <a:rPr lang="cs-CZ" sz="900" dirty="0" smtClean="0"/>
              <a:t>[9]-[cit. 2012-1-4]. Dostupný pod licencí Creative Commons z www:&lt;http://commons.wikimedia.org/wiki/File:Hola%C5%A1ovice3.JPG&gt;</a:t>
            </a:r>
          </a:p>
          <a:p>
            <a:pPr>
              <a:buNone/>
            </a:pPr>
            <a:r>
              <a:rPr lang="cs-CZ" sz="900" dirty="0" smtClean="0"/>
              <a:t>[10]-[cit. 2012-1-4]. Dostupný pod licencí Creative Commons z www:&lt;http://commons.wikimedia.org/wiki/File:Hola%C5%A1ovice4.JPG&gt;</a:t>
            </a:r>
          </a:p>
          <a:p>
            <a:pPr>
              <a:buNone/>
            </a:pPr>
            <a:r>
              <a:rPr lang="cs-CZ" sz="900" dirty="0" smtClean="0"/>
              <a:t>[11]-[cit. 2012-1-4]. Dostupný pod licencí Creative Commons z www:</a:t>
            </a:r>
          </a:p>
          <a:p>
            <a:pPr>
              <a:buNone/>
            </a:pPr>
            <a:r>
              <a:rPr lang="cs-CZ" sz="900" dirty="0" smtClean="0"/>
              <a:t>&lt; http://commons.wikimedia.org/wiki/File:Zadn%C3%AD_kouty,_T%C5%99ebo%C5%88sko_(1).JPG&gt;</a:t>
            </a:r>
          </a:p>
          <a:p>
            <a:pPr>
              <a:buNone/>
            </a:pPr>
            <a:r>
              <a:rPr lang="cs-CZ" sz="900" dirty="0" smtClean="0"/>
              <a:t>[12]-[cit. 2012-1-4]. Dostupný pod licencí Creative Commons z www:</a:t>
            </a:r>
          </a:p>
          <a:p>
            <a:pPr>
              <a:buNone/>
            </a:pPr>
            <a:r>
              <a:rPr lang="cs-CZ" sz="900" dirty="0" smtClean="0"/>
              <a:t>&lt;http://commons.wikimedia.org/wiki/File:Prazsky_rybnik_in_CHKO_Trebonsko_in_summer_2011_(4).JPG&gt;</a:t>
            </a:r>
          </a:p>
          <a:p>
            <a:pPr>
              <a:buNone/>
            </a:pPr>
            <a:r>
              <a:rPr lang="cs-CZ" sz="900" dirty="0" smtClean="0"/>
              <a:t>[13]-[cit. 2012-1-4]. Dostupný pod licencí Creative Commons z </a:t>
            </a:r>
            <a:r>
              <a:rPr lang="cs-CZ" sz="900" smtClean="0"/>
              <a:t>www:&lt;http</a:t>
            </a:r>
            <a:r>
              <a:rPr lang="cs-CZ" sz="900" dirty="0" smtClean="0"/>
              <a:t>://commons.wikimedia.org/wiki/File:Plosciny8.jpg&gt;</a:t>
            </a:r>
          </a:p>
          <a:p>
            <a:pPr>
              <a:buNone/>
            </a:pPr>
            <a:r>
              <a:rPr lang="cs-CZ" sz="900" dirty="0" smtClean="0"/>
              <a:t>[14]-[cit. 2012-1-4]. Dostupný pod licencí Creative Commons z www:&lt;http://commons.wikimedia.org/wiki/File:Velka_Javorina.jpg&gt;</a:t>
            </a:r>
          </a:p>
          <a:p>
            <a:pPr marL="0" indent="0">
              <a:buNone/>
            </a:pPr>
            <a:r>
              <a:rPr lang="cs-CZ" sz="900" dirty="0" smtClean="0"/>
              <a:t>[15]-BORECKÝ </a:t>
            </a:r>
            <a:r>
              <a:rPr lang="cs-CZ" sz="900" dirty="0"/>
              <a:t>Daniel, CHALUPA Petr, NOVÁK Svatopluk, Zeměpis pro 8. ročník, 2. díl Česká republika, nakladatelství Nová Škola, Brno 2009, 95 s.   </a:t>
            </a:r>
          </a:p>
          <a:p>
            <a:pPr marL="0" indent="0">
              <a:buNone/>
            </a:pPr>
            <a:r>
              <a:rPr lang="cs-CZ" sz="900" dirty="0" smtClean="0"/>
              <a:t>[16]-</a:t>
            </a:r>
            <a:r>
              <a:rPr lang="cs-CZ" sz="900" dirty="0"/>
              <a:t>JEŘÁBEK Milan, Anděl Jiří, PEŠTOVÁ Jana, KASTNER Jiří, Zeměpis 8 – učebnice pro základní školy a víceletá gymnázia, Nakladatelství Fraus, Plzeň 2006, 128 s</a:t>
            </a:r>
            <a:r>
              <a:rPr lang="cs-CZ" sz="900" dirty="0" smtClean="0"/>
              <a:t>.</a:t>
            </a:r>
          </a:p>
          <a:p>
            <a:pPr marL="0" indent="0">
              <a:buNone/>
            </a:pPr>
            <a:endParaRPr lang="cs-CZ" sz="900" dirty="0" smtClean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3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530</TotalTime>
  <Words>194</Words>
  <Application>Microsoft Office PowerPoint</Application>
  <PresentationFormat>Předvádění na obrazovce (4:3)</PresentationFormat>
  <Paragraphs>152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Tok</vt:lpstr>
      <vt:lpstr>Prezentace aplikace PowerPoint</vt:lpstr>
      <vt:lpstr>Prezentace aplikace PowerPoint</vt:lpstr>
      <vt:lpstr>Prezentace aplikace PowerPoint</vt:lpstr>
      <vt:lpstr>Ochrana životního prostředí</vt:lpstr>
      <vt:lpstr>Čím došlo a dochází k znečišťovaní? </vt:lpstr>
      <vt:lpstr>Jak chránit přírodu? </vt:lpstr>
      <vt:lpstr>Prezentace aplikace PowerPoint</vt:lpstr>
      <vt:lpstr>Národní parky</vt:lpstr>
      <vt:lpstr>Prezentace aplikace PowerPoint</vt:lpstr>
      <vt:lpstr>Chráněné krajinné oblasti</vt:lpstr>
      <vt:lpstr>Unesco</vt:lpstr>
      <vt:lpstr>Památky Unesca v ČR</vt:lpstr>
      <vt:lpstr>Telč – historické centrum. </vt:lpstr>
      <vt:lpstr>Holašovice – nejzachovalejší vesnička. </vt:lpstr>
      <vt:lpstr>Přírodní rezervace Unesca v ČR</vt:lpstr>
      <vt:lpstr>Třeboňsko. </vt:lpstr>
      <vt:lpstr>Bílé Karpaty.</vt:lpstr>
      <vt:lpstr>Prezentace aplikace PowerPoint</vt:lpstr>
    </vt:vector>
  </TitlesOfParts>
  <Company>Žatec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Szabo</dc:creator>
  <cp:lastModifiedBy>pc</cp:lastModifiedBy>
  <cp:revision>81</cp:revision>
  <dcterms:created xsi:type="dcterms:W3CDTF">2012-04-23T05:26:09Z</dcterms:created>
  <dcterms:modified xsi:type="dcterms:W3CDTF">2012-06-28T06:20:52Z</dcterms:modified>
</cp:coreProperties>
</file>