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ackage" ContentType="application/vnd.openxmlformats-officedocument.package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72" r:id="rId4"/>
    <p:sldId id="257" r:id="rId5"/>
    <p:sldId id="258" r:id="rId6"/>
    <p:sldId id="273" r:id="rId7"/>
    <p:sldId id="261" r:id="rId8"/>
    <p:sldId id="274" r:id="rId9"/>
    <p:sldId id="265" r:id="rId10"/>
    <p:sldId id="263" r:id="rId11"/>
    <p:sldId id="266" r:id="rId12"/>
    <p:sldId id="277" r:id="rId13"/>
    <p:sldId id="27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Se_it_aplikace_Microsoft_Office_Excel_20071.package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Se_it_aplikace_Microsoft_Office_Excel_20072.package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style val="4"/>
  <c:chart>
    <c:autoTitleDeleted val="1"/>
    <c:plotArea>
      <c:layout/>
      <c:areaChart>
        <c:grouping val="standard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cat>
            <c:numRef>
              <c:f>List1!$A$2:$A$19</c:f>
              <c:numCache>
                <c:formatCode>General</c:formatCode>
                <c:ptCount val="18"/>
                <c:pt idx="0" formatCode="d/m/yyyy">
                  <c:v>1800</c:v>
                </c:pt>
              </c:numCache>
            </c:numRef>
          </c:cat>
          <c:val>
            <c:numRef>
              <c:f>List1!$B$2:$B$19</c:f>
              <c:numCache>
                <c:formatCode>General</c:formatCode>
                <c:ptCount val="18"/>
                <c:pt idx="0">
                  <c:v>32</c:v>
                </c:pt>
                <c:pt idx="1">
                  <c:v>32</c:v>
                </c:pt>
                <c:pt idx="2">
                  <c:v>28</c:v>
                </c:pt>
                <c:pt idx="3">
                  <c:v>12</c:v>
                </c:pt>
                <c:pt idx="4">
                  <c:v>15</c:v>
                </c:pt>
                <c:pt idx="7">
                  <c:v>0</c:v>
                </c:pt>
              </c:numCache>
            </c:numRef>
          </c:val>
        </c:ser>
        <c:axId val="54476800"/>
        <c:axId val="54491392"/>
      </c:areaChart>
      <c:dateAx>
        <c:axId val="54476800"/>
        <c:scaling>
          <c:orientation val="minMax"/>
        </c:scaling>
        <c:axPos val="b"/>
        <c:numFmt formatCode="d/m/yyyy" sourceLinked="0"/>
        <c:tickLblPos val="nextTo"/>
        <c:crossAx val="54491392"/>
        <c:crosses val="autoZero"/>
        <c:auto val="1"/>
        <c:lblOffset val="100"/>
        <c:baseTimeUnit val="days"/>
        <c:majorUnit val="1"/>
        <c:majorTimeUnit val="days"/>
        <c:minorUnit val="1"/>
        <c:minorTimeUnit val="days"/>
      </c:dateAx>
      <c:valAx>
        <c:axId val="54491392"/>
        <c:scaling>
          <c:orientation val="minMax"/>
        </c:scaling>
        <c:axPos val="l"/>
        <c:majorGridlines/>
        <c:numFmt formatCode="General" sourceLinked="1"/>
        <c:tickLblPos val="nextTo"/>
        <c:crossAx val="54476800"/>
        <c:crosses val="autoZero"/>
        <c:crossBetween val="midCat"/>
      </c:valAx>
      <c:spPr>
        <a:noFill/>
        <a:ln w="25408">
          <a:noFill/>
        </a:ln>
      </c:spPr>
    </c:plotArea>
    <c:plotVisOnly val="1"/>
    <c:dispBlanksAs val="zero"/>
  </c:chart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style val="4"/>
  <c:chart>
    <c:autoTitleDeleted val="1"/>
    <c:plotArea>
      <c:layout>
        <c:manualLayout>
          <c:layoutTarget val="inner"/>
          <c:xMode val="edge"/>
          <c:yMode val="edge"/>
          <c:x val="0.18440320071614646"/>
          <c:y val="0"/>
          <c:w val="0.54852448477641258"/>
          <c:h val="0.9113951275990666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explosion val="25"/>
          <c:dLbls>
            <c:dLbl>
              <c:idx val="0"/>
              <c:layout>
                <c:manualLayout>
                  <c:x val="-0.14910036689824521"/>
                  <c:y val="0.14238862555348356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dirty="0" err="1" smtClean="0"/>
                      <a:t>Ateisté</a:t>
                    </a:r>
                    <a:endParaRPr lang="cs-CZ" dirty="0" smtClean="0"/>
                  </a:p>
                  <a:p>
                    <a:pPr>
                      <a:defRPr/>
                    </a:pPr>
                    <a:r>
                      <a:rPr lang="en-US" dirty="0" smtClean="0"/>
                      <a:t>35</a:t>
                    </a:r>
                    <a:r>
                      <a:rPr lang="en-US" dirty="0"/>
                      <a:t>%</a:t>
                    </a:r>
                  </a:p>
                </c:rich>
              </c:tx>
              <c:spPr/>
              <c:dLblPos val="bestFit"/>
            </c:dLbl>
            <c:dLbl>
              <c:idx val="1"/>
              <c:layout>
                <c:manualLayout>
                  <c:x val="-8.451389470159873E-2"/>
                  <c:y val="-0.18511160035817256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dirty="0" err="1"/>
                      <a:t>Věřící</a:t>
                    </a:r>
                    <a:r>
                      <a:rPr lang="en-US" dirty="0"/>
                      <a:t> </a:t>
                    </a:r>
                    <a:endParaRPr lang="cs-CZ" dirty="0" smtClean="0"/>
                  </a:p>
                  <a:p>
                    <a:pPr>
                      <a:defRPr/>
                    </a:pPr>
                    <a:r>
                      <a:rPr lang="en-US" dirty="0" smtClean="0"/>
                      <a:t>14</a:t>
                    </a:r>
                    <a:r>
                      <a:rPr lang="en-US" dirty="0"/>
                      <a:t>%</a:t>
                    </a:r>
                  </a:p>
                </c:rich>
              </c:tx>
              <c:spPr/>
              <c:dLblPos val="bestFit"/>
            </c:dLbl>
            <c:dLbl>
              <c:idx val="2"/>
              <c:layout>
                <c:manualLayout>
                  <c:x val="0.20663411217002106"/>
                  <c:y val="-1.1327826565567821E-2"/>
                </c:manualLayout>
              </c:layout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dirty="0" err="1" smtClean="0"/>
                      <a:t>Nevypl</a:t>
                    </a:r>
                    <a:r>
                      <a:rPr lang="cs-CZ" dirty="0" smtClean="0"/>
                      <a:t>ň</a:t>
                    </a:r>
                    <a:r>
                      <a:rPr lang="en-US" dirty="0" err="1" smtClean="0"/>
                      <a:t>ilo</a:t>
                    </a:r>
                    <a:endParaRPr lang="cs-CZ" dirty="0" smtClean="0"/>
                  </a:p>
                  <a:p>
                    <a:pPr>
                      <a:defRPr/>
                    </a:pPr>
                    <a:r>
                      <a:rPr lang="en-US" dirty="0" smtClean="0"/>
                      <a:t> </a:t>
                    </a:r>
                    <a:r>
                      <a:rPr lang="en-US" dirty="0"/>
                      <a:t>51%</a:t>
                    </a:r>
                  </a:p>
                </c:rich>
              </c:tx>
              <c:spPr/>
              <c:dLblPos val="bestFit"/>
            </c:dLbl>
            <c:showVal val="1"/>
            <c:showCatName val="1"/>
            <c:showLeaderLines val="1"/>
          </c:dLbls>
          <c:cat>
            <c:strRef>
              <c:f>List1!$A$2:$A$4</c:f>
              <c:strCache>
                <c:ptCount val="3"/>
                <c:pt idx="0">
                  <c:v>Ateisté</c:v>
                </c:pt>
                <c:pt idx="1">
                  <c:v>Věřící </c:v>
                </c:pt>
                <c:pt idx="2">
                  <c:v>Nevyplňilo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0.35000000000000003</c:v>
                </c:pt>
                <c:pt idx="1">
                  <c:v>0.14000000000000001</c:v>
                </c:pt>
                <c:pt idx="2">
                  <c:v>0.51</c:v>
                </c:pt>
              </c:numCache>
            </c:numRef>
          </c:val>
        </c:ser>
        <c:firstSliceAng val="0"/>
      </c:pieChart>
      <c:spPr>
        <a:noFill/>
        <a:ln w="25376">
          <a:noFill/>
        </a:ln>
      </c:spPr>
    </c:plotArea>
    <c:plotVisOnly val="1"/>
    <c:dispBlanksAs val="zero"/>
  </c:chart>
  <c:txPr>
    <a:bodyPr/>
    <a:lstStyle/>
    <a:p>
      <a:pPr>
        <a:defRPr sz="1797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02A0F-3684-40E9-9BF1-175C277E26C7}" type="datetimeFigureOut">
              <a:rPr lang="cs-CZ"/>
              <a:pPr>
                <a:defRPr/>
              </a:pPr>
              <a:t>29.6.2012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2767F-4445-4D5B-B0F7-3BC71F6945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F8445-D7B2-401A-89FE-522104234FF7}" type="datetimeFigureOut">
              <a:rPr lang="cs-CZ"/>
              <a:pPr>
                <a:defRPr/>
              </a:pPr>
              <a:t>29.6.2012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A9F23F-2149-4BAF-8054-A26635FCBC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22F1C3-D0B0-4AC3-A8F3-7C9A3E98BD58}" type="datetimeFigureOut">
              <a:rPr lang="cs-CZ"/>
              <a:pPr>
                <a:defRPr/>
              </a:pPr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68C65A-5AAE-4858-86B0-7E3266F5CF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CC0C4-825C-4203-997D-0B8FAD6983CD}" type="datetimeFigureOut">
              <a:rPr lang="cs-CZ"/>
              <a:pPr>
                <a:defRPr/>
              </a:pPr>
              <a:t>29.6.2012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5299A-F42C-4668-925A-6E1AB25970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2B315-8E58-41B1-B853-CDEA5363011A}" type="datetimeFigureOut">
              <a:rPr lang="cs-CZ"/>
              <a:pPr>
                <a:defRPr/>
              </a:pPr>
              <a:t>29.6.2012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6B7C8-6F86-4381-9943-63E16EA8DE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C16CB-70E9-49F9-B177-934669B34F8B}" type="datetimeFigureOut">
              <a:rPr lang="cs-CZ"/>
              <a:pPr>
                <a:defRPr/>
              </a:pPr>
              <a:t>29.6.2012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72495-ED59-4964-8BE8-A178F6A0DF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3BE8F-1DF6-4D9E-9029-B5E0362E4CDF}" type="datetimeFigureOut">
              <a:rPr lang="cs-CZ"/>
              <a:pPr>
                <a:defRPr/>
              </a:pPr>
              <a:t>29.6.2012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FE24B-2EE5-4A32-AC69-56EF75CBC2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AAD72-32D2-41B1-8F84-BBC72DB4E8EC}" type="datetimeFigureOut">
              <a:rPr lang="cs-CZ"/>
              <a:pPr>
                <a:defRPr/>
              </a:pPr>
              <a:t>29.6.2012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75391-1D23-40E3-85AE-8204E0F7E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1E23A-D9A2-4DE3-9807-43F5CCFA9721}" type="datetimeFigureOut">
              <a:rPr lang="cs-CZ"/>
              <a:pPr>
                <a:defRPr/>
              </a:pPr>
              <a:t>29.6.2012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02786F-C9BA-4893-A03B-769960B86E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1954C-376F-4591-9091-9CDC5C0272C2}" type="datetimeFigureOut">
              <a:rPr lang="cs-CZ"/>
              <a:pPr>
                <a:defRPr/>
              </a:pPr>
              <a:t>29.6.2012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9048E-DA79-450C-A914-5CC1F71F68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530842-0AEF-48E1-9E40-0FC744B6C2F1}" type="datetimeFigureOut">
              <a:rPr lang="cs-CZ"/>
              <a:pPr>
                <a:defRPr/>
              </a:pPr>
              <a:t>29.6.2012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70A87-BC06-42AC-B35C-49FD7ECCDF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3109DAD-4296-4724-9147-22A48E2B815C}" type="datetimeFigureOut">
              <a:rPr lang="cs-CZ"/>
              <a:pPr>
                <a:defRPr/>
              </a:pPr>
              <a:t>29.6.2012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272A42E-E965-4969-B864-2E1475DFC0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                                  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 eaLnBrk="1" hangingPunct="1"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 eaLnBrk="1" hangingPunct="1"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 eaLnBrk="1" hangingPunct="1"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Šablona: </a:t>
            </a:r>
            <a:r>
              <a:rPr lang="cs-CZ" sz="2000" smtClean="0">
                <a:cs typeface="Times New Roman" pitchFamily="18" charset="0"/>
              </a:rPr>
              <a:t>Z 8/10</a:t>
            </a:r>
          </a:p>
          <a:p>
            <a:pPr eaLnBrk="1" hangingPunct="1"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Zeměpis</a:t>
            </a:r>
          </a:p>
          <a:p>
            <a:pPr eaLnBrk="1" hangingPunct="1"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8. ročník </a:t>
            </a:r>
          </a:p>
          <a:p>
            <a:pPr eaLnBrk="1" hangingPunct="1"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Tomáš Szabo (Bc.) </a:t>
            </a:r>
          </a:p>
          <a:p>
            <a:pPr eaLnBrk="1" hangingPunct="1">
              <a:lnSpc>
                <a:spcPct val="150000"/>
              </a:lnSpc>
              <a:buFont typeface="Wingdings 2" pitchFamily="18" charset="2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b="1" smtClean="0">
              <a:cs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/>
          <a:srcRect l="5133" t="21875" r="10173" b="12500"/>
          <a:stretch>
            <a:fillRect/>
          </a:stretch>
        </p:blipFill>
        <p:spPr bwMode="auto">
          <a:xfrm>
            <a:off x="611188" y="188913"/>
            <a:ext cx="27082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6"/>
          <p:cNvPicPr>
            <a:picLocks noChangeAspect="1" noChangeArrowheads="1"/>
          </p:cNvPicPr>
          <p:nvPr/>
        </p:nvPicPr>
        <p:blipFill>
          <a:blip r:embed="rId4"/>
          <a:srcRect t="24194" b="12903"/>
          <a:stretch>
            <a:fillRect/>
          </a:stretch>
        </p:blipFill>
        <p:spPr bwMode="auto">
          <a:xfrm>
            <a:off x="1571625" y="2286000"/>
            <a:ext cx="6248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2500313"/>
            <a:ext cx="8286750" cy="435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324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algn="ctr" eaLnBrk="1" hangingPunct="1">
              <a:buFont typeface="Wingdings 2" pitchFamily="18" charset="2"/>
              <a:buNone/>
            </a:pPr>
            <a:r>
              <a:rPr lang="cs-CZ" sz="5000" b="1" smtClean="0">
                <a:solidFill>
                  <a:srgbClr val="740000"/>
                </a:solidFill>
              </a:rPr>
              <a:t>Česká republika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</a:t>
            </a:r>
            <a:r>
              <a:rPr lang="cs-CZ" sz="3000" b="1" smtClean="0"/>
              <a:t>Klíčová slova: </a:t>
            </a:r>
            <a:r>
              <a:rPr lang="cs-CZ" sz="2500" smtClean="0"/>
              <a:t>Česká republika, obyvatelstvo, natalita,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500" smtClean="0"/>
              <a:t>                                  </a:t>
            </a:r>
            <a:r>
              <a:rPr lang="cs-CZ" sz="300" smtClean="0"/>
              <a:t> </a:t>
            </a:r>
            <a:r>
              <a:rPr lang="cs-CZ" sz="2500" smtClean="0"/>
              <a:t>mortalita, aglomerace, urbanizace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  </a:t>
            </a:r>
            <a:r>
              <a:rPr lang="cs-CZ" sz="3000" b="1" smtClean="0"/>
              <a:t>Anotace: </a:t>
            </a:r>
            <a:r>
              <a:rPr lang="cs-CZ" sz="2500" smtClean="0"/>
              <a:t>slouží k získání a osvojení základních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500" smtClean="0"/>
              <a:t>                       znalostí oblasti populační skladby ČR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2"/>
          <a:srcRect l="1645" t="16595" r="3758" b="12247"/>
          <a:stretch>
            <a:fillRect/>
          </a:stretch>
        </p:blipFill>
        <p:spPr bwMode="auto">
          <a:xfrm>
            <a:off x="500063" y="0"/>
            <a:ext cx="82867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8000" b="1" smtClean="0"/>
          </a:p>
          <a:p>
            <a:pPr algn="ctr" eaLnBrk="1" hangingPunct="1">
              <a:buFont typeface="Wingdings 2" pitchFamily="18" charset="2"/>
              <a:buNone/>
            </a:pPr>
            <a:r>
              <a:rPr lang="cs-CZ" sz="8000" b="1" smtClean="0"/>
              <a:t>Česká republika 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5000" b="1" smtClean="0">
                <a:solidFill>
                  <a:srgbClr val="740000"/>
                </a:solidFill>
              </a:rPr>
              <a:t>obyvatelstvo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428625"/>
            <a:ext cx="82296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Kolik nás zde žije?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8543925" cy="45656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cs typeface="Times New Roman" pitchFamily="18" charset="0"/>
              </a:rPr>
              <a:t>→ p</a:t>
            </a:r>
            <a:r>
              <a:rPr lang="cs-CZ" smtClean="0"/>
              <a:t>očet obyvatel v ČR se k roku 2011 pohyboval kolem: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C00000"/>
                </a:solidFill>
              </a:rPr>
              <a:t>			</a:t>
            </a:r>
            <a:r>
              <a:rPr lang="cs-CZ" b="1" smtClean="0">
                <a:solidFill>
                  <a:srgbClr val="0B5395"/>
                </a:solidFill>
              </a:rPr>
              <a:t>- 10 600 000 obyvatel 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cs typeface="Times New Roman" pitchFamily="18" charset="0"/>
              </a:rPr>
              <a:t>→ kolik má Evropa států? </a:t>
            </a:r>
            <a:r>
              <a:rPr lang="cs-CZ" b="1" smtClean="0"/>
              <a:t>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			</a:t>
            </a:r>
            <a:r>
              <a:rPr lang="cs-CZ" smtClean="0"/>
              <a:t>- Evropa má celkem 47 států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rgbClr val="C00000"/>
                </a:solidFill>
              </a:rPr>
              <a:t>			</a:t>
            </a:r>
            <a:r>
              <a:rPr lang="cs-CZ" b="1" smtClean="0">
                <a:solidFill>
                  <a:srgbClr val="0B5395"/>
                </a:solidFill>
              </a:rPr>
              <a:t>- Česká republika stojí na 14</a:t>
            </a:r>
            <a:r>
              <a:rPr lang="cs-CZ" b="1" smtClean="0">
                <a:solidFill>
                  <a:srgbClr val="0B5395"/>
                </a:solidFill>
                <a:latin typeface="Arial" charset="0"/>
              </a:rPr>
              <a:t>.</a:t>
            </a:r>
            <a:r>
              <a:rPr lang="cs-CZ" b="1" smtClean="0">
                <a:solidFill>
                  <a:srgbClr val="0B5395"/>
                </a:solidFill>
              </a:rPr>
              <a:t> místě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		- podobně jako Řecko, Maďarsko a Belgie  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rgbClr val="0B5395"/>
                </a:solidFill>
                <a:cs typeface="Times New Roman" pitchFamily="18" charset="0"/>
              </a:rPr>
              <a:t>→ </a:t>
            </a:r>
            <a:r>
              <a:rPr lang="cs-CZ" smtClean="0">
                <a:solidFill>
                  <a:srgbClr val="0B5395"/>
                </a:solidFill>
              </a:rPr>
              <a:t>na světě Česká republika zaujímá 78</a:t>
            </a:r>
            <a:r>
              <a:rPr lang="cs-CZ" smtClean="0">
                <a:solidFill>
                  <a:srgbClr val="0B5395"/>
                </a:solidFill>
                <a:latin typeface="Arial" charset="0"/>
              </a:rPr>
              <a:t>.</a:t>
            </a:r>
            <a:r>
              <a:rPr lang="cs-CZ" smtClean="0">
                <a:solidFill>
                  <a:srgbClr val="0B5395"/>
                </a:solidFill>
              </a:rPr>
              <a:t> místo ze 194 států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38" y="6286500"/>
            <a:ext cx="8229600" cy="428625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857250"/>
            <a:ext cx="8229600" cy="5643563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4000" b="1" u="sng" dirty="0" smtClean="0">
                <a:solidFill>
                  <a:srgbClr val="740000"/>
                </a:solidFill>
              </a:rPr>
              <a:t>Cvičení</a:t>
            </a:r>
            <a:endParaRPr lang="cs-CZ" sz="4000" b="1" u="sng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700" dirty="0" smtClean="0">
                <a:solidFill>
                  <a:schemeClr val="accent1">
                    <a:lumMod val="75000"/>
                  </a:schemeClr>
                </a:solidFill>
              </a:rPr>
              <a:t>- počet obyvatel v České republice nebyl vždy stejný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7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700" dirty="0" smtClean="0">
                <a:solidFill>
                  <a:schemeClr val="accent1">
                    <a:lumMod val="75000"/>
                  </a:schemeClr>
                </a:solidFill>
              </a:rPr>
              <a:t>- v průběhu své historie se několikrát výrazně změnil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7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700" b="1" dirty="0" smtClean="0"/>
              <a:t>- pokus vytvořit graf z těchto údajů ! ! !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7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700" b="1" dirty="0" smtClean="0">
                <a:solidFill>
                  <a:schemeClr val="accent1">
                    <a:lumMod val="75000"/>
                  </a:schemeClr>
                </a:solidFill>
              </a:rPr>
              <a:t>- vysvětli v jakých letech a čím byly způsobeny: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7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700" dirty="0" smtClean="0">
                <a:solidFill>
                  <a:schemeClr val="accent1">
                    <a:lumMod val="75000"/>
                  </a:schemeClr>
                </a:solidFill>
              </a:rPr>
              <a:t>					1) zvyšování populace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7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700" dirty="0" smtClean="0">
                <a:solidFill>
                  <a:schemeClr val="accent1">
                    <a:lumMod val="75000"/>
                  </a:schemeClr>
                </a:solidFill>
              </a:rPr>
              <a:t>					2) snižování populace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5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Tx/>
              <a:buChar char="-"/>
              <a:defRPr/>
            </a:pPr>
            <a:endParaRPr lang="cs-CZ" sz="2500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85750" y="428625"/>
          <a:ext cx="8572500" cy="609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6280"/>
                <a:gridCol w="4286280"/>
              </a:tblGrid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obyvatel 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1 000 000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1 700 000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2 200 000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1 500 000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2 000 000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1 500 000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5 000 000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9 000 000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10 600 000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8 800 000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9 500 000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10 300 000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r>
                        <a:rPr lang="cs-CZ" baseline="0" dirty="0" smtClean="0"/>
                        <a:t> 400 000</a:t>
                      </a:r>
                      <a:endParaRPr lang="cs-CZ" dirty="0"/>
                    </a:p>
                  </a:txBody>
                  <a:tcPr/>
                </a:tc>
              </a:tr>
              <a:tr h="3810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10 600 000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12775" y="755650"/>
          <a:ext cx="7989888" cy="57753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428625"/>
            <a:ext cx="82296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Bude nás ubývat, či přibývat?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1785938"/>
            <a:ext cx="8401050" cy="50720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000" b="1" smtClean="0">
                <a:solidFill>
                  <a:srgbClr val="0B5395"/>
                </a:solidFill>
              </a:rPr>
              <a:t>→ porodnost </a:t>
            </a:r>
            <a:r>
              <a:rPr lang="cs-CZ" sz="3000" smtClean="0"/>
              <a:t>– počet narozených dětí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b="1" smtClean="0">
                <a:solidFill>
                  <a:srgbClr val="0B5395"/>
                </a:solidFill>
              </a:rPr>
              <a:t>→ úmrtnost </a:t>
            </a:r>
            <a:r>
              <a:rPr lang="cs-CZ" sz="3000" smtClean="0"/>
              <a:t>– počet lidí, jež umřou</a:t>
            </a:r>
          </a:p>
          <a:p>
            <a:pPr eaLnBrk="1" hangingPunct="1">
              <a:buFont typeface="Wingdings 2" pitchFamily="18" charset="2"/>
              <a:buNone/>
            </a:pPr>
            <a:endParaRPr lang="cs-CZ" sz="3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b="1" smtClean="0"/>
              <a:t>→ přirozený přírůstek = natalita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b="1" smtClean="0">
                <a:solidFill>
                  <a:srgbClr val="C00000"/>
                </a:solidFill>
              </a:rPr>
              <a:t>				</a:t>
            </a:r>
            <a:r>
              <a:rPr lang="cs-CZ" sz="3000" b="1" smtClean="0">
                <a:solidFill>
                  <a:srgbClr val="0B5395"/>
                </a:solidFill>
              </a:rPr>
              <a:t>- narodí se více, než umře</a:t>
            </a:r>
            <a:endParaRPr lang="cs-CZ" sz="3000" smtClean="0">
              <a:solidFill>
                <a:srgbClr val="0B5395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endParaRPr lang="cs-CZ" sz="30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3000" b="1" smtClean="0"/>
              <a:t>→ přirozený úbytek = mortalita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b="1" smtClean="0">
                <a:solidFill>
                  <a:srgbClr val="C00000"/>
                </a:solidFill>
              </a:rPr>
              <a:t>				</a:t>
            </a:r>
            <a:r>
              <a:rPr lang="cs-CZ" sz="3000" b="1" smtClean="0">
                <a:solidFill>
                  <a:srgbClr val="0B5395"/>
                </a:solidFill>
              </a:rPr>
              <a:t>- umře více, než se narodí</a:t>
            </a:r>
            <a:endParaRPr lang="cs-CZ" sz="3000" smtClean="0">
              <a:solidFill>
                <a:srgbClr val="0B539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472488" cy="5429250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POPULACE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		</a:t>
            </a:r>
            <a:r>
              <a:rPr lang="cs-CZ" sz="2800" dirty="0" smtClean="0">
                <a:latin typeface="Book Antiqua"/>
              </a:rPr>
              <a:t>→ soubor obyvatel na určitém místě</a:t>
            </a:r>
            <a:r>
              <a:rPr lang="cs-CZ" sz="2800" dirty="0" smtClean="0"/>
              <a:t>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AGLOMERACE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		</a:t>
            </a:r>
            <a:r>
              <a:rPr lang="cs-CZ" sz="2800" dirty="0" smtClean="0">
                <a:latin typeface="Book Antiqua"/>
              </a:rPr>
              <a:t>→ souvislé seskupení sídel (město, předměstí)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URBANIZACE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		</a:t>
            </a:r>
            <a:r>
              <a:rPr lang="cs-CZ" sz="2800" dirty="0" smtClean="0">
                <a:latin typeface="Book Antiqua"/>
              </a:rPr>
              <a:t>→ přestěhovávaní z vesnic do měst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SATELITNÍ MĚSTO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		</a:t>
            </a:r>
            <a:r>
              <a:rPr lang="cs-CZ" sz="2800" dirty="0" smtClean="0">
                <a:latin typeface="Book Antiqua"/>
              </a:rPr>
              <a:t>→ malé obytné části mimo hlavní dosah města </a:t>
            </a:r>
            <a:endParaRPr lang="cs-CZ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88" y="428625"/>
            <a:ext cx="82296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Národnostní skladba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2060575"/>
            <a:ext cx="8858250" cy="4797425"/>
          </a:xfrm>
        </p:spPr>
        <p:txBody>
          <a:bodyPr>
            <a:normAutofit fontScale="85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" pitchFamily="2" charset="2"/>
              <a:buChar char="§"/>
              <a:defRPr/>
            </a:pPr>
            <a:r>
              <a:rPr lang="cs-CZ" sz="3200" b="1" dirty="0" smtClean="0"/>
              <a:t>Česká republika je národnostně jednotný stát 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200" dirty="0" smtClean="0"/>
              <a:t>		</a:t>
            </a:r>
            <a:r>
              <a:rPr lang="cs-CZ" sz="3200" dirty="0" smtClean="0">
                <a:solidFill>
                  <a:srgbClr val="0070C0"/>
                </a:solidFill>
              </a:rPr>
              <a:t>→ Češi – více než 90% 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200" dirty="0" smtClean="0"/>
              <a:t>		</a:t>
            </a:r>
            <a:r>
              <a:rPr lang="cs-CZ" sz="3200" dirty="0" smtClean="0">
                <a:solidFill>
                  <a:srgbClr val="0070C0"/>
                </a:solidFill>
              </a:rPr>
              <a:t>→ Moravané a Slezané dohromady – 4% 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200" dirty="0" smtClean="0"/>
              <a:t>		</a:t>
            </a:r>
            <a:r>
              <a:rPr lang="cs-CZ" sz="3200" dirty="0" smtClean="0">
                <a:solidFill>
                  <a:srgbClr val="0070C0"/>
                </a:solidFill>
              </a:rPr>
              <a:t>→ Slováci – 2% 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200" dirty="0" smtClean="0"/>
              <a:t>		</a:t>
            </a:r>
            <a:r>
              <a:rPr lang="cs-CZ" sz="3200" dirty="0" smtClean="0">
                <a:solidFill>
                  <a:srgbClr val="0070C0"/>
                </a:solidFill>
              </a:rPr>
              <a:t>→ národnostní menšiny jsou – 4% 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200" dirty="0" smtClean="0">
                <a:solidFill>
                  <a:srgbClr val="C00000"/>
                </a:solidFill>
              </a:rPr>
              <a:t>               </a:t>
            </a:r>
            <a:r>
              <a:rPr lang="cs-CZ" sz="300" dirty="0" smtClean="0">
                <a:solidFill>
                  <a:srgbClr val="C00000"/>
                </a:solidFill>
              </a:rPr>
              <a:t>    </a:t>
            </a:r>
            <a:r>
              <a:rPr lang="cs-CZ" sz="3200" dirty="0" smtClean="0">
                <a:solidFill>
                  <a:srgbClr val="0070C0"/>
                </a:solidFill>
              </a:rPr>
              <a:t>Němci, Maďaři, Ukrajinci, Vietnamci, Rusové        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dirty="0" smtClean="0"/>
              <a:t>		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solidFill>
                  <a:srgbClr val="C00000"/>
                </a:solidFill>
              </a:rPr>
              <a:t>		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Calibri"/>
              </a:rPr>
              <a:t>	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428625"/>
            <a:ext cx="82296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Věkové složení obyvatelstva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575"/>
            <a:ext cx="8472488" cy="4654550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Book Antiqua"/>
              </a:rPr>
              <a:t>→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průměrná délka života se v pohybuje: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		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→ muži – 72 let</a:t>
            </a:r>
            <a:endParaRPr lang="cs-CZ" sz="3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		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→ ženy – 79 let</a:t>
            </a:r>
            <a:endParaRPr lang="cs-CZ" sz="3000" dirty="0" smtClean="0"/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000" b="1" dirty="0" smtClean="0">
                <a:latin typeface="Book Antiqua"/>
              </a:rPr>
              <a:t>→ </a:t>
            </a:r>
            <a:r>
              <a:rPr lang="cs-CZ" sz="3000" b="1" dirty="0" smtClean="0"/>
              <a:t>průměrný věk v ČR je – 39,5 roku </a:t>
            </a:r>
            <a:r>
              <a:rPr lang="cs-CZ" sz="3000" dirty="0" smtClean="0"/>
              <a:t>			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000" dirty="0" smtClean="0">
                <a:latin typeface="Book Antiqua"/>
              </a:rPr>
              <a:t>→ </a:t>
            </a:r>
            <a:r>
              <a:rPr lang="cs-CZ" sz="3000" dirty="0" smtClean="0"/>
              <a:t>obyvatelstvo ČR – neustále stárne 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000" b="1" dirty="0" smtClean="0">
                <a:solidFill>
                  <a:srgbClr val="0070C0"/>
                </a:solidFill>
              </a:rPr>
              <a:t>→ hustota zalidnění ČR: 135 obyv./km</a:t>
            </a:r>
            <a:r>
              <a:rPr lang="cs-CZ" sz="3000" b="1" baseline="30000" dirty="0" smtClean="0">
                <a:solidFill>
                  <a:srgbClr val="0070C0"/>
                </a:solidFill>
              </a:rPr>
              <a:t>2</a:t>
            </a:r>
            <a:endParaRPr lang="cs-CZ" sz="30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28625" y="428625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z="4000" b="1" u="sng" smtClean="0">
                <a:solidFill>
                  <a:srgbClr val="740000"/>
                </a:solidFill>
                <a:latin typeface="Constantia" pitchFamily="18" charset="0"/>
              </a:rPr>
              <a:t>Náboženské vyznání víry</a:t>
            </a:r>
            <a:endParaRPr lang="cs-CZ" sz="4000" b="1" u="sng" smtClean="0">
              <a:solidFill>
                <a:schemeClr val="tx1"/>
              </a:solidFill>
              <a:latin typeface="Constantia" pitchFamily="18" charset="0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798513" y="1598613"/>
          <a:ext cx="8231187" cy="50736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28625" y="428625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z="4000" b="1" u="sng" smtClean="0">
                <a:solidFill>
                  <a:srgbClr val="740000"/>
                </a:solidFill>
                <a:latin typeface="Constantia" pitchFamily="18" charset="0"/>
              </a:rPr>
              <a:t>Náboženské vyznání víry</a:t>
            </a:r>
            <a:endParaRPr lang="cs-CZ" sz="4000" b="1" u="sng" smtClean="0">
              <a:solidFill>
                <a:schemeClr val="tx1"/>
              </a:solidFill>
              <a:latin typeface="Constantia" pitchFamily="18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5901" t="11807" r="67850" b="76431"/>
          <a:stretch>
            <a:fillRect/>
          </a:stretch>
        </p:blipFill>
        <p:spPr>
          <a:xfrm>
            <a:off x="3563938" y="1700213"/>
            <a:ext cx="1800225" cy="504825"/>
          </a:xfrm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 l="35300" t="11807" r="37399" b="76431"/>
          <a:stretch>
            <a:fillRect/>
          </a:stretch>
        </p:blipFill>
        <p:spPr bwMode="auto">
          <a:xfrm>
            <a:off x="3563938" y="1700213"/>
            <a:ext cx="1871662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/>
          <a:srcRect l="66800" t="11807" r="6950" b="76431"/>
          <a:stretch>
            <a:fillRect/>
          </a:stretch>
        </p:blipFill>
        <p:spPr bwMode="auto">
          <a:xfrm>
            <a:off x="3563938" y="1700213"/>
            <a:ext cx="18002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Documents and Settings\Admin\Plocha\1.bmp"/>
          <p:cNvPicPr>
            <a:picLocks noChangeAspect="1" noChangeArrowheads="1"/>
          </p:cNvPicPr>
          <p:nvPr/>
        </p:nvPicPr>
        <p:blipFill>
          <a:blip r:embed="rId3"/>
          <a:srcRect l="13522" t="16112" r="25146" b="23747"/>
          <a:stretch>
            <a:fillRect/>
          </a:stretch>
        </p:blipFill>
        <p:spPr bwMode="auto">
          <a:xfrm>
            <a:off x="827088" y="2205038"/>
            <a:ext cx="7705725" cy="445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\Plocha\2.bmp"/>
          <p:cNvPicPr>
            <a:picLocks noChangeAspect="1" noChangeArrowheads="1"/>
          </p:cNvPicPr>
          <p:nvPr/>
        </p:nvPicPr>
        <p:blipFill>
          <a:blip r:embed="rId4"/>
          <a:srcRect l="12569" t="16667" r="25195" b="21944"/>
          <a:stretch>
            <a:fillRect/>
          </a:stretch>
        </p:blipFill>
        <p:spPr bwMode="auto">
          <a:xfrm>
            <a:off x="827088" y="2205038"/>
            <a:ext cx="7705725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Documents and Settings\Admin\Plocha\3.bmp"/>
          <p:cNvPicPr>
            <a:picLocks noChangeAspect="1" noChangeArrowheads="1"/>
          </p:cNvPicPr>
          <p:nvPr/>
        </p:nvPicPr>
        <p:blipFill>
          <a:blip r:embed="rId5"/>
          <a:srcRect l="18503" t="15865" r="19482" b="23999"/>
          <a:stretch>
            <a:fillRect/>
          </a:stretch>
        </p:blipFill>
        <p:spPr bwMode="auto">
          <a:xfrm>
            <a:off x="827088" y="2276475"/>
            <a:ext cx="7705725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/>
          <p:cNvPicPr>
            <a:picLocks noChangeAspect="1" noChangeArrowheads="1"/>
          </p:cNvPicPr>
          <p:nvPr/>
        </p:nvPicPr>
        <p:blipFill>
          <a:blip r:embed="rId2"/>
          <a:srcRect l="1645" t="17432" r="3758" b="13264"/>
          <a:stretch>
            <a:fillRect/>
          </a:stretch>
        </p:blipFill>
        <p:spPr bwMode="auto">
          <a:xfrm>
            <a:off x="500063" y="1214438"/>
            <a:ext cx="8286750" cy="564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357188"/>
            <a:ext cx="8472488" cy="7000876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algn="ctr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5000" b="1" dirty="0" smtClean="0">
                <a:solidFill>
                  <a:srgbClr val="740000"/>
                </a:solidFill>
              </a:rPr>
              <a:t>Citace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100" dirty="0" smtClean="0"/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00" dirty="0" smtClean="0"/>
              <a:t>[1]-[cit. 2012-1-4]. Dostupný pod licencí Creative Commons z www</a:t>
            </a:r>
            <a:r>
              <a:rPr lang="cs-CZ" sz="900" b="1" dirty="0" smtClean="0"/>
              <a:t>: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00" b="1" dirty="0" smtClean="0"/>
              <a:t>&lt;</a:t>
            </a:r>
            <a:r>
              <a:rPr lang="cs-CZ" sz="900" dirty="0" smtClean="0"/>
              <a:t>http://cs.wikipedia.org/wiki/Soubor:V%C4%9B%C5%99%C3%ADc%C3%AD_-_s%C4%8D%C3%ADt%C3%A1n%C3%AD.png</a:t>
            </a:r>
            <a:r>
              <a:rPr lang="cs-CZ" sz="900" b="1" dirty="0" smtClean="0"/>
              <a:t>&gt;</a:t>
            </a:r>
            <a:endParaRPr lang="cs-CZ" sz="900" dirty="0" smtClean="0"/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00" dirty="0" smtClean="0"/>
              <a:t>[2]-</a:t>
            </a:r>
            <a:r>
              <a:rPr lang="cs-CZ" sz="900" dirty="0"/>
              <a:t>BORECKÝ Daniel, CHALUPA Petr, NOVÁK Svatopluk, Zeměpis pro 8. ročník, 2. díl Česká republika, nakladatelství Nová Škola, Brno 2009, 95 s.   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900" dirty="0" smtClean="0"/>
              <a:t>[3]-</a:t>
            </a:r>
            <a:r>
              <a:rPr lang="cs-CZ" sz="900" dirty="0"/>
              <a:t>JEŘÁBEK Milan, Anděl Jiří, PEŠTOVÁ Jana, KASTNER Jiří, Zeměpis 8 – učebnice pro základní školy a víceletá gymnázia, Nakladatelství Fraus, Plzeň 2006, 128 s.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9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0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300" dirty="0" smtClean="0">
              <a:solidFill>
                <a:schemeClr val="bg1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6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6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6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6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6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5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5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508</TotalTime>
  <Words>391</Words>
  <Application>Microsoft Office PowerPoint</Application>
  <PresentationFormat>Předvádění na obrazovce (4:3)</PresentationFormat>
  <Paragraphs>144</Paragraphs>
  <Slides>13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4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5" baseType="lpstr">
      <vt:lpstr>Arial</vt:lpstr>
      <vt:lpstr>Calibri</vt:lpstr>
      <vt:lpstr>Constantia</vt:lpstr>
      <vt:lpstr>Wingdings 2</vt:lpstr>
      <vt:lpstr>Times New Roman</vt:lpstr>
      <vt:lpstr>Wingdings</vt:lpstr>
      <vt:lpstr>Book Antiqua</vt:lpstr>
      <vt:lpstr>Tok</vt:lpstr>
      <vt:lpstr>Tok</vt:lpstr>
      <vt:lpstr>Tok</vt:lpstr>
      <vt:lpstr>Tok</vt:lpstr>
      <vt:lpstr>Graf aplikace Microsoft Excel</vt:lpstr>
      <vt:lpstr>Snímek 1</vt:lpstr>
      <vt:lpstr>Snímek 2</vt:lpstr>
      <vt:lpstr>Snímek 3</vt:lpstr>
      <vt:lpstr>Kolik nás zde žije? </vt:lpstr>
      <vt:lpstr>Snímek 5</vt:lpstr>
      <vt:lpstr>Snímek 6</vt:lpstr>
      <vt:lpstr>Bude nás ubývat, či přibývat? </vt:lpstr>
      <vt:lpstr>Snímek 8</vt:lpstr>
      <vt:lpstr>Národnostní skladba</vt:lpstr>
      <vt:lpstr>Věkové složení obyvatelstva</vt:lpstr>
      <vt:lpstr>Náboženské vyznání víry</vt:lpstr>
      <vt:lpstr>Náboženské vyznání víry</vt:lpstr>
      <vt:lpstr>Snímek 13</vt:lpstr>
    </vt:vector>
  </TitlesOfParts>
  <Company>Žatec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Obyvatelstvo a osídlení v České republice</dc:title>
  <dc:creator>Tomáš Szabo</dc:creator>
  <cp:lastModifiedBy>SlamovaLi</cp:lastModifiedBy>
  <cp:revision>66</cp:revision>
  <dcterms:created xsi:type="dcterms:W3CDTF">2011-03-21T20:44:00Z</dcterms:created>
  <dcterms:modified xsi:type="dcterms:W3CDTF">2012-06-29T05:26:47Z</dcterms:modified>
</cp:coreProperties>
</file>