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8" r:id="rId2"/>
    <p:sldId id="259" r:id="rId3"/>
    <p:sldId id="260" r:id="rId4"/>
    <p:sldId id="261" r:id="rId5"/>
    <p:sldId id="265" r:id="rId6"/>
    <p:sldId id="263" r:id="rId7"/>
    <p:sldId id="264" r:id="rId8"/>
    <p:sldId id="266" r:id="rId9"/>
    <p:sldId id="267" r:id="rId10"/>
    <p:sldId id="270" r:id="rId11"/>
    <p:sldId id="268" r:id="rId12"/>
    <p:sldId id="271" r:id="rId13"/>
    <p:sldId id="273" r:id="rId14"/>
    <p:sldId id="262" r:id="rId15"/>
    <p:sldId id="257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F7F2C-C837-45BD-BEDF-DE180B95342E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E86289-F72B-4959-92FA-2CCF18EF94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F7F2C-C837-45BD-BEDF-DE180B95342E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E86289-F72B-4959-92FA-2CCF18EF94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F7F2C-C837-45BD-BEDF-DE180B95342E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E86289-F72B-4959-92FA-2CCF18EF94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F7F2C-C837-45BD-BEDF-DE180B95342E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E86289-F72B-4959-92FA-2CCF18EF94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F7F2C-C837-45BD-BEDF-DE180B95342E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E86289-F72B-4959-92FA-2CCF18EF94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F7F2C-C837-45BD-BEDF-DE180B95342E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E86289-F72B-4959-92FA-2CCF18EF94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F7F2C-C837-45BD-BEDF-DE180B95342E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E86289-F72B-4959-92FA-2CCF18EF94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F7F2C-C837-45BD-BEDF-DE180B95342E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E86289-F72B-4959-92FA-2CCF18EF94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F7F2C-C837-45BD-BEDF-DE180B95342E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55E86289-F72B-4959-92FA-2CCF18EF94A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F7F2C-C837-45BD-BEDF-DE180B95342E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E86289-F72B-4959-92FA-2CCF18EF94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F7F2C-C837-45BD-BEDF-DE180B95342E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E86289-F72B-4959-92FA-2CCF18EF94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710F7F2C-C837-45BD-BEDF-DE180B95342E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55E86289-F72B-4959-92FA-2CCF18EF94AF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 l="1645" t="14583" r="3758" b="10417"/>
          <a:stretch>
            <a:fillRect/>
          </a:stretch>
        </p:blipFill>
        <p:spPr bwMode="auto">
          <a:xfrm>
            <a:off x="500034" y="0"/>
            <a:ext cx="8286808" cy="2285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                                                 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</a:t>
            </a:r>
            <a:r>
              <a:rPr lang="cs-CZ" sz="3000" b="1" dirty="0" smtClean="0">
                <a:solidFill>
                  <a:schemeClr val="bg1"/>
                </a:solidFill>
                <a:cs typeface="Times New Roman" pitchFamily="18" charset="0"/>
              </a:rPr>
              <a:t>Výukový materiál </a:t>
            </a:r>
          </a:p>
          <a:p>
            <a:pPr>
              <a:buNone/>
            </a:pPr>
            <a:r>
              <a:rPr lang="cs-CZ" sz="3000" b="1" dirty="0" smtClean="0">
                <a:solidFill>
                  <a:schemeClr val="bg1"/>
                </a:solidFill>
                <a:cs typeface="Times New Roman" pitchFamily="18" charset="0"/>
              </a:rPr>
              <a:t>                                    </a:t>
            </a:r>
            <a:r>
              <a:rPr lang="cs-CZ" sz="300" b="1" dirty="0" smtClean="0">
                <a:solidFill>
                  <a:schemeClr val="bg1"/>
                </a:solidFill>
                <a:cs typeface="Times New Roman" pitchFamily="18" charset="0"/>
              </a:rPr>
              <a:t>    </a:t>
            </a:r>
            <a:r>
              <a:rPr lang="cs-CZ" sz="3000" b="1" dirty="0" smtClean="0">
                <a:solidFill>
                  <a:schemeClr val="bg1"/>
                </a:solidFill>
                <a:cs typeface="Times New Roman" pitchFamily="18" charset="0"/>
              </a:rPr>
              <a:t>zpracovaný  v rámci projektu</a:t>
            </a: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</a:t>
            </a: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Registrační číslo projektu: </a:t>
            </a:r>
            <a:r>
              <a:rPr lang="cs-CZ" sz="2000" dirty="0" smtClean="0"/>
              <a:t>CZ 1.07/1.4.00/21.1886</a:t>
            </a:r>
            <a:endParaRPr lang="cs-CZ" sz="2000" b="1" dirty="0" smtClean="0">
              <a:cs typeface="Times New Roman" pitchFamily="18" charset="0"/>
            </a:endParaRP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Šablona: </a:t>
            </a:r>
            <a:r>
              <a:rPr lang="cs-CZ" sz="2000" dirty="0" smtClean="0">
                <a:cs typeface="Times New Roman" pitchFamily="18" charset="0"/>
              </a:rPr>
              <a:t>Z 8/11</a:t>
            </a: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Předmět: </a:t>
            </a:r>
            <a:r>
              <a:rPr lang="cs-CZ" sz="2000" dirty="0" smtClean="0">
                <a:cs typeface="Times New Roman" pitchFamily="18" charset="0"/>
              </a:rPr>
              <a:t>Zeměpis</a:t>
            </a: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Ročník: </a:t>
            </a:r>
            <a:r>
              <a:rPr lang="cs-CZ" sz="2000" dirty="0" smtClean="0">
                <a:cs typeface="Times New Roman" pitchFamily="18" charset="0"/>
              </a:rPr>
              <a:t>8. ročník</a:t>
            </a: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Jméno autora (vč. titul): </a:t>
            </a:r>
            <a:r>
              <a:rPr lang="cs-CZ" sz="2000" smtClean="0">
                <a:cs typeface="Times New Roman" pitchFamily="18" charset="0"/>
              </a:rPr>
              <a:t>Tomáš </a:t>
            </a:r>
            <a:r>
              <a:rPr lang="cs-CZ" sz="2000" smtClean="0">
                <a:cs typeface="Times New Roman" pitchFamily="18" charset="0"/>
              </a:rPr>
              <a:t>Szabo (Bc.)</a:t>
            </a:r>
            <a:endParaRPr lang="cs-CZ" sz="2000" dirty="0" smtClean="0">
              <a:cs typeface="Times New Roman" pitchFamily="18" charset="0"/>
            </a:endParaRP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Škola – adresa: </a:t>
            </a:r>
            <a:r>
              <a:rPr lang="cs-CZ" sz="2000" dirty="0" smtClean="0">
                <a:cs typeface="Times New Roman" pitchFamily="18" charset="0"/>
              </a:rPr>
              <a:t>ZŠ Ústí nad Labem – Hluboká 150  </a:t>
            </a:r>
          </a:p>
          <a:p>
            <a:pPr>
              <a:buNone/>
            </a:pPr>
            <a:endParaRPr lang="cs-CZ" sz="2800" b="1" dirty="0" smtClean="0"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 l="5133" t="21875" r="10173" b="12500"/>
          <a:stretch>
            <a:fillRect/>
          </a:stretch>
        </p:blipFill>
        <p:spPr bwMode="auto">
          <a:xfrm>
            <a:off x="611560" y="188640"/>
            <a:ext cx="2708545" cy="18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4" cstate="print"/>
          <a:srcRect t="24194" b="12903"/>
          <a:stretch>
            <a:fillRect/>
          </a:stretch>
        </p:blipFill>
        <p:spPr bwMode="auto">
          <a:xfrm>
            <a:off x="1571604" y="2285992"/>
            <a:ext cx="6248400" cy="11430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/>
          <a:srcRect l="1645" t="14583" r="3758" b="10417"/>
          <a:stretch>
            <a:fillRect/>
          </a:stretch>
        </p:blipFill>
        <p:spPr bwMode="auto">
          <a:xfrm>
            <a:off x="500034" y="2500306"/>
            <a:ext cx="8286808" cy="435769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 l="1645" t="14583" r="3758" b="10417"/>
          <a:stretch>
            <a:fillRect/>
          </a:stretch>
        </p:blipFill>
        <p:spPr bwMode="auto">
          <a:xfrm>
            <a:off x="500034" y="0"/>
            <a:ext cx="8286808" cy="2285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0"/>
            <a:ext cx="8229600" cy="6324600"/>
          </a:xfrm>
        </p:spPr>
        <p:txBody>
          <a:bodyPr/>
          <a:lstStyle/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5000" b="1" dirty="0" smtClean="0">
                <a:solidFill>
                  <a:srgbClr val="740000"/>
                </a:solidFill>
              </a:rPr>
              <a:t>Česká republika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</a:t>
            </a:r>
            <a:r>
              <a:rPr lang="cs-CZ" sz="3000" b="1" dirty="0" smtClean="0"/>
              <a:t>Klíčová slova: </a:t>
            </a:r>
            <a:r>
              <a:rPr lang="cs-CZ" sz="2500" dirty="0" smtClean="0"/>
              <a:t>Česká republika, obyvatelstvo, sídla    </a:t>
            </a:r>
          </a:p>
          <a:p>
            <a:pPr>
              <a:buNone/>
            </a:pPr>
            <a:r>
              <a:rPr lang="cs-CZ" sz="2500" dirty="0" smtClean="0"/>
              <a:t>                                  </a:t>
            </a:r>
            <a:r>
              <a:rPr lang="cs-CZ" sz="300" dirty="0" smtClean="0"/>
              <a:t> </a:t>
            </a:r>
            <a:r>
              <a:rPr lang="cs-CZ" sz="2500" dirty="0" smtClean="0"/>
              <a:t>aglomerace, urbanizace, města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b="1" dirty="0" smtClean="0"/>
              <a:t>  </a:t>
            </a:r>
            <a:r>
              <a:rPr lang="cs-CZ" sz="3000" b="1" dirty="0" smtClean="0"/>
              <a:t>Anotace: </a:t>
            </a:r>
            <a:r>
              <a:rPr lang="cs-CZ" sz="2500" dirty="0" smtClean="0"/>
              <a:t>slouží k získání a osvojení základních  </a:t>
            </a:r>
          </a:p>
          <a:p>
            <a:pPr>
              <a:buNone/>
            </a:pPr>
            <a:r>
              <a:rPr lang="cs-CZ" sz="2500" dirty="0" smtClean="0"/>
              <a:t>                       znalostí oblasti městských sídel ČR </a:t>
            </a:r>
            <a:endParaRPr lang="cs-CZ" sz="25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 cstate="print"/>
          <a:srcRect l="1645" t="16596" r="3758" b="12246"/>
          <a:stretch>
            <a:fillRect/>
          </a:stretch>
        </p:blipFill>
        <p:spPr bwMode="auto">
          <a:xfrm>
            <a:off x="500034" y="0"/>
            <a:ext cx="8286808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/>
          <a:lstStyle/>
          <a:p>
            <a:pPr>
              <a:buNone/>
            </a:pPr>
            <a:endParaRPr lang="cs-CZ" sz="8000" b="1" dirty="0" smtClean="0"/>
          </a:p>
          <a:p>
            <a:pPr algn="ctr">
              <a:buNone/>
            </a:pPr>
            <a:r>
              <a:rPr lang="cs-CZ" sz="8000" b="1" dirty="0" smtClean="0"/>
              <a:t>Česká republika </a:t>
            </a:r>
          </a:p>
          <a:p>
            <a:pPr algn="ctr">
              <a:buNone/>
            </a:pPr>
            <a:r>
              <a:rPr lang="cs-CZ" sz="5000" b="1" dirty="0" smtClean="0">
                <a:solidFill>
                  <a:srgbClr val="740000"/>
                </a:solidFill>
              </a:rPr>
              <a:t>sídla </a:t>
            </a:r>
            <a:endParaRPr lang="cs-CZ" sz="5000" b="1" dirty="0">
              <a:solidFill>
                <a:srgbClr val="74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852704"/>
          </a:xfrm>
        </p:spPr>
        <p:txBody>
          <a:bodyPr>
            <a:normAutofit/>
          </a:bodyPr>
          <a:lstStyle/>
          <a:p>
            <a:r>
              <a:rPr lang="cs-CZ" sz="4000" b="1" u="sng" dirty="0" smtClean="0">
                <a:solidFill>
                  <a:srgbClr val="740000"/>
                </a:solidFill>
                <a:latin typeface="+mn-lt"/>
              </a:rPr>
              <a:t>Sídla</a:t>
            </a:r>
            <a:endParaRPr lang="cs-CZ" sz="4000" u="sng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72816"/>
            <a:ext cx="8686800" cy="4968552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3000" b="1" dirty="0" smtClean="0"/>
              <a:t>rozdělujeme na tři celky:</a:t>
            </a:r>
          </a:p>
          <a:p>
            <a:pPr>
              <a:buNone/>
            </a:pPr>
            <a:r>
              <a:rPr lang="cs-CZ" sz="3000" dirty="0" smtClean="0"/>
              <a:t>	</a:t>
            </a:r>
            <a:r>
              <a:rPr lang="cs-CZ" sz="3000" dirty="0" smtClean="0">
                <a:solidFill>
                  <a:schemeClr val="tx2">
                    <a:lumMod val="75000"/>
                  </a:schemeClr>
                </a:solidFill>
              </a:rPr>
              <a:t>	</a:t>
            </a:r>
            <a:r>
              <a:rPr lang="cs-CZ" sz="3000" dirty="0" smtClean="0">
                <a:solidFill>
                  <a:srgbClr val="0070C0"/>
                </a:solidFill>
              </a:rPr>
              <a:t>1) horské oblasti</a:t>
            </a:r>
          </a:p>
          <a:p>
            <a:pPr>
              <a:buNone/>
            </a:pPr>
            <a:r>
              <a:rPr lang="cs-CZ" sz="3000" dirty="0" smtClean="0">
                <a:solidFill>
                  <a:srgbClr val="0070C0"/>
                </a:solidFill>
              </a:rPr>
              <a:t>		2) vesnice</a:t>
            </a:r>
          </a:p>
          <a:p>
            <a:pPr>
              <a:buNone/>
            </a:pPr>
            <a:r>
              <a:rPr lang="cs-CZ" sz="3000" dirty="0" smtClean="0">
                <a:solidFill>
                  <a:srgbClr val="0070C0"/>
                </a:solidFill>
              </a:rPr>
              <a:t>		3) města </a:t>
            </a:r>
          </a:p>
          <a:p>
            <a:pPr>
              <a:lnSpc>
                <a:spcPct val="150000"/>
              </a:lnSpc>
              <a:buNone/>
            </a:pPr>
            <a:r>
              <a:rPr lang="cs-CZ" sz="3000" b="1" dirty="0" smtClean="0">
                <a:solidFill>
                  <a:srgbClr val="0070C0"/>
                </a:solidFill>
              </a:rPr>
              <a:t>→ většina obyvatel žije ve městech – 70 % </a:t>
            </a:r>
          </a:p>
          <a:p>
            <a:pPr>
              <a:lnSpc>
                <a:spcPct val="150000"/>
              </a:lnSpc>
              <a:buNone/>
            </a:pPr>
            <a:r>
              <a:rPr lang="cs-CZ" sz="3000" dirty="0" smtClean="0"/>
              <a:t>→ města se nachází v </a:t>
            </a:r>
            <a:r>
              <a:rPr lang="cs-CZ" sz="3000" dirty="0" smtClean="0">
                <a:solidFill>
                  <a:srgbClr val="0070C0"/>
                </a:solidFill>
              </a:rPr>
              <a:t>nížinách a pahorkatinách </a:t>
            </a:r>
          </a:p>
          <a:p>
            <a:pPr>
              <a:lnSpc>
                <a:spcPct val="150000"/>
              </a:lnSpc>
              <a:buNone/>
            </a:pPr>
            <a:r>
              <a:rPr lang="cs-CZ" sz="3000" dirty="0" smtClean="0"/>
              <a:t>→ lidé zde pracují ve službách, dopravě a průmyslu </a:t>
            </a:r>
            <a:endParaRPr lang="cs-CZ" sz="3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579296" cy="4911824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buNone/>
            </a:pP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→ ve vesnicích žije přibližně – 30% obyvatel  </a:t>
            </a:r>
          </a:p>
          <a:p>
            <a:pPr>
              <a:lnSpc>
                <a:spcPct val="150000"/>
              </a:lnSpc>
              <a:buNone/>
            </a:pPr>
            <a:r>
              <a:rPr lang="cs-CZ" sz="3000" dirty="0" smtClean="0"/>
              <a:t>→ pracují nejčastěji v zemědělství</a:t>
            </a:r>
          </a:p>
          <a:p>
            <a:pPr>
              <a:lnSpc>
                <a:spcPct val="150000"/>
              </a:lnSpc>
              <a:buNone/>
            </a:pPr>
            <a:r>
              <a:rPr lang="cs-CZ" sz="3000" dirty="0" smtClean="0">
                <a:solidFill>
                  <a:schemeClr val="accent1">
                    <a:lumMod val="75000"/>
                  </a:schemeClr>
                </a:solidFill>
              </a:rPr>
              <a:t>→ lidé z vesnic často dojíždějí za prací do měst! </a:t>
            </a:r>
          </a:p>
          <a:p>
            <a:pPr>
              <a:lnSpc>
                <a:spcPct val="150000"/>
              </a:lnSpc>
              <a:buNone/>
            </a:pPr>
            <a:r>
              <a:rPr lang="cs-CZ" sz="3000" b="1" dirty="0" smtClean="0"/>
              <a:t>→ města a vesnice se propojují:</a:t>
            </a:r>
          </a:p>
          <a:p>
            <a:pPr>
              <a:lnSpc>
                <a:spcPct val="150000"/>
              </a:lnSpc>
              <a:buNone/>
            </a:pPr>
            <a:r>
              <a:rPr lang="cs-CZ" sz="3000" dirty="0" smtClean="0"/>
              <a:t>				</a:t>
            </a:r>
            <a:r>
              <a:rPr lang="cs-CZ" sz="3000" dirty="0" smtClean="0">
                <a:solidFill>
                  <a:schemeClr val="accent1">
                    <a:lumMod val="75000"/>
                  </a:schemeClr>
                </a:solidFill>
              </a:rPr>
              <a:t>- zástavbami </a:t>
            </a:r>
          </a:p>
          <a:p>
            <a:pPr>
              <a:lnSpc>
                <a:spcPct val="150000"/>
              </a:lnSpc>
              <a:buNone/>
            </a:pPr>
            <a:r>
              <a:rPr lang="cs-CZ" sz="3000" dirty="0" smtClean="0">
                <a:solidFill>
                  <a:schemeClr val="accent1">
                    <a:lumMod val="75000"/>
                  </a:schemeClr>
                </a:solidFill>
              </a:rPr>
              <a:t>				- silnicemi, železnicemi   </a:t>
            </a:r>
            <a:endParaRPr lang="cs-CZ" sz="30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692696"/>
            <a:ext cx="9144000" cy="576064"/>
          </a:xfrm>
        </p:spPr>
        <p:txBody>
          <a:bodyPr>
            <a:normAutofit fontScale="90000"/>
          </a:bodyPr>
          <a:lstStyle/>
          <a:p>
            <a:pPr algn="ctr"/>
            <a:r>
              <a:rPr lang="cs-CZ" sz="4000" b="1" u="sng" dirty="0" smtClean="0">
                <a:solidFill>
                  <a:srgbClr val="740000"/>
                </a:solidFill>
                <a:latin typeface="+mn-lt"/>
              </a:rPr>
              <a:t>Život v České republice</a:t>
            </a:r>
            <a:endParaRPr lang="cs-CZ" sz="4000" u="sng" dirty="0">
              <a:latin typeface="+mn-lt"/>
            </a:endParaRP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l="3801" t="40368" r="56600" b="49552"/>
          <a:stretch>
            <a:fillRect/>
          </a:stretch>
        </p:blipFill>
        <p:spPr bwMode="auto">
          <a:xfrm>
            <a:off x="2915816" y="1340768"/>
            <a:ext cx="3168352" cy="5040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 l="46100" t="40368" r="31400" b="49552"/>
          <a:stretch>
            <a:fillRect/>
          </a:stretch>
        </p:blipFill>
        <p:spPr bwMode="auto">
          <a:xfrm>
            <a:off x="3635896" y="1340768"/>
            <a:ext cx="1800200" cy="5040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 l="72199" t="40368" r="9051" b="49552"/>
          <a:stretch>
            <a:fillRect/>
          </a:stretch>
        </p:blipFill>
        <p:spPr bwMode="auto">
          <a:xfrm>
            <a:off x="3779912" y="1340768"/>
            <a:ext cx="1500167" cy="5040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7" name="Obrázek 6" descr="File:Staré Hamry - Šance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99592" y="1844824"/>
            <a:ext cx="7416824" cy="48245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Obrázek 8" descr="File:Sivice - Pozořice.jpg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99592" y="1844824"/>
            <a:ext cx="7416824" cy="48245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Obrázek 9" descr="File:Město Písek.jpg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99592" y="1844824"/>
            <a:ext cx="7416824" cy="48245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" dur="5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2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9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780696"/>
          </a:xfrm>
        </p:spPr>
        <p:txBody>
          <a:bodyPr>
            <a:normAutofit/>
          </a:bodyPr>
          <a:lstStyle/>
          <a:p>
            <a:r>
              <a:rPr lang="cs-CZ" sz="4000" b="1" u="sng" dirty="0" smtClean="0">
                <a:solidFill>
                  <a:srgbClr val="740000"/>
                </a:solidFill>
                <a:latin typeface="+mn-lt"/>
              </a:rPr>
              <a:t>Města</a:t>
            </a:r>
            <a:endParaRPr lang="cs-CZ" sz="4000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35480"/>
            <a:ext cx="8496944" cy="4445848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3000" b="1" dirty="0" smtClean="0"/>
              <a:t>rozdělují se dle počtu obyvatel </a:t>
            </a:r>
          </a:p>
          <a:p>
            <a:pPr>
              <a:buNone/>
            </a:pPr>
            <a:r>
              <a:rPr lang="cs-CZ" sz="3000" dirty="0" smtClean="0">
                <a:solidFill>
                  <a:schemeClr val="accent1">
                    <a:lumMod val="75000"/>
                  </a:schemeClr>
                </a:solidFill>
              </a:rPr>
              <a:t>		→ nad 1 milion – světová velkoměsta</a:t>
            </a:r>
          </a:p>
          <a:p>
            <a:pPr>
              <a:buNone/>
            </a:pPr>
            <a:r>
              <a:rPr lang="cs-CZ" sz="3000" dirty="0" smtClean="0">
                <a:solidFill>
                  <a:schemeClr val="accent1">
                    <a:lumMod val="75000"/>
                  </a:schemeClr>
                </a:solidFill>
              </a:rPr>
              <a:t>		→ nad 100 000 – velkoměsta          </a:t>
            </a:r>
          </a:p>
          <a:p>
            <a:pPr>
              <a:buNone/>
            </a:pPr>
            <a:r>
              <a:rPr lang="cs-CZ" sz="3000" dirty="0" smtClean="0">
                <a:solidFill>
                  <a:schemeClr val="accent1">
                    <a:lumMod val="75000"/>
                  </a:schemeClr>
                </a:solidFill>
              </a:rPr>
              <a:t>		→     </a:t>
            </a:r>
            <a:r>
              <a:rPr lang="cs-CZ" sz="300" dirty="0" smtClean="0">
                <a:solidFill>
                  <a:schemeClr val="accent1">
                    <a:lumMod val="75000"/>
                  </a:schemeClr>
                </a:solidFill>
              </a:rPr>
              <a:t>      </a:t>
            </a:r>
            <a:r>
              <a:rPr lang="cs-CZ" sz="3000" dirty="0" smtClean="0">
                <a:solidFill>
                  <a:schemeClr val="accent1">
                    <a:lumMod val="75000"/>
                  </a:schemeClr>
                </a:solidFill>
              </a:rPr>
              <a:t>50 000 – 99 999 </a:t>
            </a:r>
          </a:p>
          <a:p>
            <a:pPr>
              <a:buNone/>
            </a:pPr>
            <a:r>
              <a:rPr lang="cs-CZ" sz="3000" dirty="0" smtClean="0">
                <a:solidFill>
                  <a:schemeClr val="accent1">
                    <a:lumMod val="75000"/>
                  </a:schemeClr>
                </a:solidFill>
              </a:rPr>
              <a:t>		→      25 000 – 49 999</a:t>
            </a:r>
          </a:p>
          <a:p>
            <a:pPr>
              <a:buNone/>
            </a:pPr>
            <a:r>
              <a:rPr lang="cs-CZ" sz="3000" dirty="0" smtClean="0">
                <a:solidFill>
                  <a:schemeClr val="accent1">
                    <a:lumMod val="75000"/>
                  </a:schemeClr>
                </a:solidFill>
              </a:rPr>
              <a:t>		→ 	 10 000 – 24 999</a:t>
            </a:r>
          </a:p>
          <a:p>
            <a:pPr>
              <a:buNone/>
            </a:pPr>
            <a:r>
              <a:rPr lang="cs-CZ" sz="3000" dirty="0" smtClean="0">
                <a:solidFill>
                  <a:schemeClr val="accent1">
                    <a:lumMod val="75000"/>
                  </a:schemeClr>
                </a:solidFill>
              </a:rPr>
              <a:t>		→         </a:t>
            </a:r>
            <a:r>
              <a:rPr lang="cs-CZ" sz="300" dirty="0" smtClean="0">
                <a:solidFill>
                  <a:schemeClr val="accent1">
                    <a:lumMod val="75000"/>
                  </a:schemeClr>
                </a:solidFill>
              </a:rPr>
              <a:t>       </a:t>
            </a:r>
            <a:r>
              <a:rPr lang="cs-CZ" sz="3000" dirty="0" smtClean="0">
                <a:solidFill>
                  <a:schemeClr val="accent1">
                    <a:lumMod val="75000"/>
                  </a:schemeClr>
                </a:solidFill>
              </a:rPr>
              <a:t>5000 – 10 000 </a:t>
            </a:r>
          </a:p>
          <a:p>
            <a:pPr>
              <a:buNone/>
            </a:pPr>
            <a:r>
              <a:rPr lang="cs-CZ" sz="3000" dirty="0" smtClean="0">
                <a:solidFill>
                  <a:schemeClr val="accent1">
                    <a:lumMod val="75000"/>
                  </a:schemeClr>
                </a:solidFill>
              </a:rPr>
              <a:t>		 </a:t>
            </a:r>
          </a:p>
          <a:p>
            <a:pPr>
              <a:buNone/>
            </a:pPr>
            <a:endParaRPr lang="cs-CZ" dirty="0" smtClean="0"/>
          </a:p>
        </p:txBody>
      </p:sp>
      <p:sp>
        <p:nvSpPr>
          <p:cNvPr id="4" name="Elipsa 3"/>
          <p:cNvSpPr/>
          <p:nvPr/>
        </p:nvSpPr>
        <p:spPr>
          <a:xfrm>
            <a:off x="2051720" y="3789040"/>
            <a:ext cx="216024" cy="21602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2051720" y="4365104"/>
            <a:ext cx="216024" cy="216024"/>
          </a:xfrm>
          <a:prstGeom prst="ellipse">
            <a:avLst/>
          </a:prstGeom>
          <a:solidFill>
            <a:schemeClr val="tx1">
              <a:alpha val="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Elipsa 4"/>
          <p:cNvSpPr/>
          <p:nvPr/>
        </p:nvSpPr>
        <p:spPr>
          <a:xfrm>
            <a:off x="1979712" y="3717032"/>
            <a:ext cx="360040" cy="360040"/>
          </a:xfrm>
          <a:prstGeom prst="ellipse">
            <a:avLst/>
          </a:prstGeom>
          <a:solidFill>
            <a:schemeClr val="tx1">
              <a:alpha val="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1979712" y="4293096"/>
            <a:ext cx="360040" cy="360040"/>
          </a:xfrm>
          <a:prstGeom prst="ellipse">
            <a:avLst/>
          </a:prstGeom>
          <a:solidFill>
            <a:schemeClr val="tx1">
              <a:alpha val="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2051720" y="4869160"/>
            <a:ext cx="216024" cy="216024"/>
          </a:xfrm>
          <a:prstGeom prst="ellipse">
            <a:avLst/>
          </a:prstGeom>
          <a:solidFill>
            <a:schemeClr val="tx1">
              <a:alpha val="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/>
          <p:cNvSpPr/>
          <p:nvPr/>
        </p:nvSpPr>
        <p:spPr>
          <a:xfrm>
            <a:off x="2123728" y="4941168"/>
            <a:ext cx="72008" cy="72008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Elipsa 11"/>
          <p:cNvSpPr/>
          <p:nvPr/>
        </p:nvSpPr>
        <p:spPr>
          <a:xfrm>
            <a:off x="2051720" y="5445224"/>
            <a:ext cx="216024" cy="216024"/>
          </a:xfrm>
          <a:prstGeom prst="ellipse">
            <a:avLst/>
          </a:prstGeom>
          <a:solidFill>
            <a:schemeClr val="tx1">
              <a:alpha val="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4">
                <a:shade val="45000"/>
                <a:satMod val="135000"/>
              </a:schemeClr>
              <a:prstClr val="white"/>
            </a:duotone>
          </a:blip>
          <a:srcRect l="2223" t="6102" r="83077" b="83818"/>
          <a:stretch>
            <a:fillRect/>
          </a:stretch>
        </p:blipFill>
        <p:spPr bwMode="auto">
          <a:xfrm>
            <a:off x="7668344" y="2492896"/>
            <a:ext cx="1008112" cy="4320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6" name="Picture 2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4">
                <a:shade val="45000"/>
                <a:satMod val="135000"/>
              </a:schemeClr>
              <a:prstClr val="white"/>
            </a:duotone>
          </a:blip>
          <a:srcRect l="34773" t="6102" r="46328" b="83818"/>
          <a:stretch>
            <a:fillRect/>
          </a:stretch>
        </p:blipFill>
        <p:spPr bwMode="auto">
          <a:xfrm>
            <a:off x="6372200" y="3068960"/>
            <a:ext cx="1296144" cy="4320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4">
                <a:shade val="45000"/>
                <a:satMod val="135000"/>
              </a:schemeClr>
              <a:prstClr val="white"/>
            </a:duotone>
          </a:blip>
          <a:srcRect t="41999" r="79000" b="47921"/>
          <a:stretch>
            <a:fillRect/>
          </a:stretch>
        </p:blipFill>
        <p:spPr bwMode="auto">
          <a:xfrm>
            <a:off x="5076056" y="4221088"/>
            <a:ext cx="1440160" cy="4320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4">
                <a:shade val="45000"/>
                <a:satMod val="135000"/>
              </a:schemeClr>
              <a:prstClr val="white"/>
            </a:duotone>
          </a:blip>
          <a:srcRect l="37799" t="62159" r="35951" b="29441"/>
          <a:stretch>
            <a:fillRect/>
          </a:stretch>
        </p:blipFill>
        <p:spPr bwMode="auto">
          <a:xfrm>
            <a:off x="5292080" y="4869160"/>
            <a:ext cx="1800200" cy="3600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4">
                <a:shade val="45000"/>
                <a:satMod val="135000"/>
              </a:schemeClr>
              <a:prstClr val="white"/>
            </a:duotone>
          </a:blip>
          <a:srcRect l="1561" t="24550" r="62739" b="65370"/>
          <a:stretch>
            <a:fillRect/>
          </a:stretch>
        </p:blipFill>
        <p:spPr bwMode="auto">
          <a:xfrm>
            <a:off x="5220072" y="3645024"/>
            <a:ext cx="2448272" cy="4320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4">
                <a:shade val="45000"/>
                <a:satMod val="135000"/>
              </a:schemeClr>
              <a:prstClr val="white"/>
            </a:duotone>
          </a:blip>
          <a:srcRect l="14161" t="78310" r="64839" b="11610"/>
          <a:stretch>
            <a:fillRect/>
          </a:stretch>
        </p:blipFill>
        <p:spPr bwMode="auto">
          <a:xfrm>
            <a:off x="5220072" y="5301208"/>
            <a:ext cx="1440160" cy="4320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7" dur="5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7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7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9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9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2" dur="5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5" grpId="0" animBg="1"/>
      <p:bldP spid="7" grpId="0" animBg="1"/>
      <p:bldP spid="8" grpId="0" animBg="1"/>
      <p:bldP spid="11" grpId="0" animBg="1"/>
      <p:bldP spid="1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936104"/>
          </a:xfrm>
        </p:spPr>
        <p:txBody>
          <a:bodyPr>
            <a:normAutofit/>
          </a:bodyPr>
          <a:lstStyle/>
          <a:p>
            <a:pPr algn="ctr"/>
            <a:r>
              <a:rPr lang="cs-CZ" sz="4000" b="1" u="sng" dirty="0" smtClean="0">
                <a:solidFill>
                  <a:srgbClr val="740000"/>
                </a:solidFill>
                <a:latin typeface="+mn-lt"/>
              </a:rPr>
              <a:t>Doplňte do mapy Krajská města.</a:t>
            </a:r>
            <a:endParaRPr lang="cs-CZ" sz="4000" dirty="0">
              <a:latin typeface="+mn-lt"/>
            </a:endParaRPr>
          </a:p>
        </p:txBody>
      </p:sp>
      <p:pic>
        <p:nvPicPr>
          <p:cNvPr id="4" name="Zástupný symbol pro obsah 3"/>
          <p:cNvPicPr>
            <a:picLocks noGrp="1"/>
          </p:cNvPicPr>
          <p:nvPr>
            <p:ph idx="1"/>
          </p:nvPr>
        </p:nvPicPr>
        <p:blipFill>
          <a:blip r:embed="rId2" cstate="print">
            <a:grayscl/>
          </a:blip>
          <a:srcRect l="14465" t="9949" r="14651" b="14131"/>
          <a:stretch>
            <a:fillRect/>
          </a:stretch>
        </p:blipFill>
        <p:spPr bwMode="auto">
          <a:xfrm>
            <a:off x="0" y="1412776"/>
            <a:ext cx="9144000" cy="5445224"/>
          </a:xfrm>
          <a:prstGeom prst="rect">
            <a:avLst/>
          </a:prstGeom>
          <a:solidFill>
            <a:schemeClr val="tx1"/>
          </a:solidFill>
          <a:ln w="9525">
            <a:noFill/>
            <a:miter lim="800000"/>
            <a:headEnd/>
            <a:tailEnd/>
          </a:ln>
          <a:effectLst/>
        </p:spPr>
      </p:pic>
      <p:sp>
        <p:nvSpPr>
          <p:cNvPr id="6" name="Elipsa 5"/>
          <p:cNvSpPr/>
          <p:nvPr/>
        </p:nvSpPr>
        <p:spPr>
          <a:xfrm>
            <a:off x="3131840" y="3284984"/>
            <a:ext cx="432048" cy="432048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1763688" y="4149080"/>
            <a:ext cx="288032" cy="288032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6588224" y="4221088"/>
            <a:ext cx="288032" cy="288032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5724128" y="5013176"/>
            <a:ext cx="288032" cy="288032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8028384" y="4005064"/>
            <a:ext cx="288032" cy="288032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/>
          <p:cNvSpPr/>
          <p:nvPr/>
        </p:nvSpPr>
        <p:spPr>
          <a:xfrm>
            <a:off x="2699792" y="2204864"/>
            <a:ext cx="216024" cy="21602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Elipsa 13"/>
          <p:cNvSpPr/>
          <p:nvPr/>
        </p:nvSpPr>
        <p:spPr>
          <a:xfrm>
            <a:off x="4427984" y="4653136"/>
            <a:ext cx="216024" cy="21602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Elipsa 14"/>
          <p:cNvSpPr/>
          <p:nvPr/>
        </p:nvSpPr>
        <p:spPr>
          <a:xfrm>
            <a:off x="7236296" y="5085184"/>
            <a:ext cx="216024" cy="21602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Elipsa 15"/>
          <p:cNvSpPr/>
          <p:nvPr/>
        </p:nvSpPr>
        <p:spPr>
          <a:xfrm>
            <a:off x="4644008" y="3645024"/>
            <a:ext cx="216024" cy="21602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Elipsa 16"/>
          <p:cNvSpPr/>
          <p:nvPr/>
        </p:nvSpPr>
        <p:spPr>
          <a:xfrm>
            <a:off x="4932040" y="3068960"/>
            <a:ext cx="216024" cy="21602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Elipsa 17"/>
          <p:cNvSpPr/>
          <p:nvPr/>
        </p:nvSpPr>
        <p:spPr>
          <a:xfrm>
            <a:off x="4067944" y="2060848"/>
            <a:ext cx="216024" cy="21602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Elipsa 18"/>
          <p:cNvSpPr/>
          <p:nvPr/>
        </p:nvSpPr>
        <p:spPr>
          <a:xfrm>
            <a:off x="3059832" y="5301208"/>
            <a:ext cx="216024" cy="21602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Elipsa 19"/>
          <p:cNvSpPr/>
          <p:nvPr/>
        </p:nvSpPr>
        <p:spPr>
          <a:xfrm>
            <a:off x="1115616" y="3068960"/>
            <a:ext cx="216024" cy="21602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rcRect t="4391" r="95289" b="87209"/>
          <a:stretch>
            <a:fillRect/>
          </a:stretch>
        </p:blipFill>
        <p:spPr bwMode="auto">
          <a:xfrm>
            <a:off x="3131840" y="3284984"/>
            <a:ext cx="323081" cy="3600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2" name="Picture 2"/>
          <p:cNvPicPr>
            <a:picLocks noChangeAspect="1" noChangeArrowheads="1"/>
          </p:cNvPicPr>
          <p:nvPr/>
        </p:nvPicPr>
        <p:blipFill>
          <a:blip r:embed="rId3" cstate="print"/>
          <a:srcRect l="6811" t="4391" r="87939" b="88889"/>
          <a:stretch>
            <a:fillRect/>
          </a:stretch>
        </p:blipFill>
        <p:spPr bwMode="auto">
          <a:xfrm>
            <a:off x="5652120" y="5013176"/>
            <a:ext cx="360040" cy="2880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3" name="Picture 2"/>
          <p:cNvPicPr>
            <a:picLocks noChangeAspect="1" noChangeArrowheads="1"/>
          </p:cNvPicPr>
          <p:nvPr/>
        </p:nvPicPr>
        <p:blipFill>
          <a:blip r:embed="rId3" cstate="print"/>
          <a:srcRect l="13111" t="4391" r="81639" b="87209"/>
          <a:stretch>
            <a:fillRect/>
          </a:stretch>
        </p:blipFill>
        <p:spPr bwMode="auto">
          <a:xfrm>
            <a:off x="8028384" y="3933056"/>
            <a:ext cx="360040" cy="3600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4" name="Picture 2"/>
          <p:cNvPicPr>
            <a:picLocks noChangeAspect="1" noChangeArrowheads="1"/>
          </p:cNvPicPr>
          <p:nvPr/>
        </p:nvPicPr>
        <p:blipFill>
          <a:blip r:embed="rId3" cstate="print"/>
          <a:srcRect l="20461" t="4391" r="75339" b="87209"/>
          <a:stretch>
            <a:fillRect/>
          </a:stretch>
        </p:blipFill>
        <p:spPr bwMode="auto">
          <a:xfrm>
            <a:off x="6588224" y="4149080"/>
            <a:ext cx="288032" cy="3600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6" name="Picture 2"/>
          <p:cNvPicPr>
            <a:picLocks noChangeAspect="1" noChangeArrowheads="1"/>
          </p:cNvPicPr>
          <p:nvPr/>
        </p:nvPicPr>
        <p:blipFill>
          <a:blip r:embed="rId3" cstate="print"/>
          <a:srcRect l="35161" t="4391" r="59589" b="87209"/>
          <a:stretch>
            <a:fillRect/>
          </a:stretch>
        </p:blipFill>
        <p:spPr bwMode="auto">
          <a:xfrm>
            <a:off x="2627784" y="2132856"/>
            <a:ext cx="360040" cy="3600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7" name="Picture 2"/>
          <p:cNvPicPr>
            <a:picLocks noChangeAspect="1" noChangeArrowheads="1"/>
          </p:cNvPicPr>
          <p:nvPr/>
        </p:nvPicPr>
        <p:blipFill>
          <a:blip r:embed="rId3" cstate="print"/>
          <a:srcRect l="27811" t="4391" r="67989" b="87209"/>
          <a:stretch>
            <a:fillRect/>
          </a:stretch>
        </p:blipFill>
        <p:spPr bwMode="auto">
          <a:xfrm>
            <a:off x="1763688" y="4077072"/>
            <a:ext cx="288032" cy="3600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8" name="Picture 2"/>
          <p:cNvPicPr>
            <a:picLocks noChangeAspect="1" noChangeArrowheads="1"/>
          </p:cNvPicPr>
          <p:nvPr/>
        </p:nvPicPr>
        <p:blipFill>
          <a:blip r:embed="rId3" cstate="print"/>
          <a:srcRect l="43561" t="4391" r="52239" b="87209"/>
          <a:stretch>
            <a:fillRect/>
          </a:stretch>
        </p:blipFill>
        <p:spPr bwMode="auto">
          <a:xfrm>
            <a:off x="1043608" y="2924944"/>
            <a:ext cx="288032" cy="3600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9" name="Picture 2"/>
          <p:cNvPicPr>
            <a:picLocks noChangeAspect="1" noChangeArrowheads="1"/>
          </p:cNvPicPr>
          <p:nvPr/>
        </p:nvPicPr>
        <p:blipFill>
          <a:blip r:embed="rId3" cstate="print"/>
          <a:srcRect l="49861" t="4391" r="44889" b="87209"/>
          <a:stretch>
            <a:fillRect/>
          </a:stretch>
        </p:blipFill>
        <p:spPr bwMode="auto">
          <a:xfrm>
            <a:off x="3995936" y="1988840"/>
            <a:ext cx="360040" cy="3600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" name="Picture 2"/>
          <p:cNvPicPr>
            <a:picLocks noChangeAspect="1" noChangeArrowheads="1"/>
          </p:cNvPicPr>
          <p:nvPr/>
        </p:nvPicPr>
        <p:blipFill>
          <a:blip r:embed="rId3" cstate="print"/>
          <a:srcRect l="58260" t="4391" r="36490" b="87209"/>
          <a:stretch>
            <a:fillRect/>
          </a:stretch>
        </p:blipFill>
        <p:spPr bwMode="auto">
          <a:xfrm>
            <a:off x="4860032" y="2996952"/>
            <a:ext cx="360040" cy="3600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1" name="Picture 2"/>
          <p:cNvPicPr>
            <a:picLocks noChangeAspect="1" noChangeArrowheads="1"/>
          </p:cNvPicPr>
          <p:nvPr/>
        </p:nvPicPr>
        <p:blipFill>
          <a:blip r:embed="rId3" cstate="print"/>
          <a:srcRect l="65610" t="4391" r="28090" b="87209"/>
          <a:stretch>
            <a:fillRect/>
          </a:stretch>
        </p:blipFill>
        <p:spPr bwMode="auto">
          <a:xfrm>
            <a:off x="4499992" y="3573016"/>
            <a:ext cx="432048" cy="3600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2" name="Picture 2"/>
          <p:cNvPicPr>
            <a:picLocks noChangeAspect="1" noChangeArrowheads="1"/>
          </p:cNvPicPr>
          <p:nvPr/>
        </p:nvPicPr>
        <p:blipFill>
          <a:blip r:embed="rId3" cstate="print"/>
          <a:srcRect l="76110" t="4391" r="18640" b="87209"/>
          <a:stretch>
            <a:fillRect/>
          </a:stretch>
        </p:blipFill>
        <p:spPr bwMode="auto">
          <a:xfrm>
            <a:off x="2987824" y="5229200"/>
            <a:ext cx="360040" cy="3600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3" name="Picture 2"/>
          <p:cNvPicPr>
            <a:picLocks noChangeAspect="1" noChangeArrowheads="1"/>
          </p:cNvPicPr>
          <p:nvPr/>
        </p:nvPicPr>
        <p:blipFill>
          <a:blip r:embed="rId3" cstate="print"/>
          <a:srcRect l="83460" t="4391" r="10240" b="88889"/>
          <a:stretch>
            <a:fillRect/>
          </a:stretch>
        </p:blipFill>
        <p:spPr bwMode="auto">
          <a:xfrm>
            <a:off x="4355976" y="4581128"/>
            <a:ext cx="432048" cy="2880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4" name="Picture 2"/>
          <p:cNvPicPr>
            <a:picLocks noChangeAspect="1" noChangeArrowheads="1"/>
          </p:cNvPicPr>
          <p:nvPr/>
        </p:nvPicPr>
        <p:blipFill>
          <a:blip r:embed="rId3" cstate="print"/>
          <a:srcRect l="91860" t="4391" r="2890" b="87209"/>
          <a:stretch>
            <a:fillRect/>
          </a:stretch>
        </p:blipFill>
        <p:spPr bwMode="auto">
          <a:xfrm>
            <a:off x="7164288" y="5013176"/>
            <a:ext cx="360040" cy="3600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 l="2100" t="31270" r="84789" b="62010"/>
          <a:stretch>
            <a:fillRect/>
          </a:stretch>
        </p:blipFill>
        <p:spPr bwMode="auto">
          <a:xfrm>
            <a:off x="2915816" y="3789040"/>
            <a:ext cx="899145" cy="2880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 l="36210" t="66550" r="52240" b="26730"/>
          <a:stretch>
            <a:fillRect/>
          </a:stretch>
        </p:blipFill>
        <p:spPr bwMode="auto">
          <a:xfrm>
            <a:off x="5508104" y="5373216"/>
            <a:ext cx="792088" cy="2880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8" name="Picture 5"/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 l="1701" t="83918" r="80450" b="9362"/>
          <a:stretch>
            <a:fillRect/>
          </a:stretch>
        </p:blipFill>
        <p:spPr bwMode="auto">
          <a:xfrm>
            <a:off x="7452320" y="4365104"/>
            <a:ext cx="1224136" cy="2880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9" name="Picture 5"/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 l="62600" t="65438" r="15350" b="26162"/>
          <a:stretch>
            <a:fillRect/>
          </a:stretch>
        </p:blipFill>
        <p:spPr bwMode="auto">
          <a:xfrm>
            <a:off x="5580112" y="4509120"/>
            <a:ext cx="1368152" cy="32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0" name="Picture 5"/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 l="1701" t="65438" r="84650" b="26162"/>
          <a:stretch>
            <a:fillRect/>
          </a:stretch>
        </p:blipFill>
        <p:spPr bwMode="auto">
          <a:xfrm>
            <a:off x="1475656" y="4509120"/>
            <a:ext cx="936104" cy="3600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1" name="Picture 5"/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 l="54200" t="30159" r="11151" b="61441"/>
          <a:stretch>
            <a:fillRect/>
          </a:stretch>
        </p:blipFill>
        <p:spPr bwMode="auto">
          <a:xfrm>
            <a:off x="2051720" y="2492896"/>
            <a:ext cx="1656184" cy="250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2" name="Picture 5"/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 l="19550" t="30159" r="52100" b="59761"/>
          <a:stretch>
            <a:fillRect/>
          </a:stretch>
        </p:blipFill>
        <p:spPr bwMode="auto">
          <a:xfrm>
            <a:off x="755576" y="3356992"/>
            <a:ext cx="1296144" cy="2880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3" name="Picture 5"/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 l="1701" t="48638" r="81500" b="44642"/>
          <a:stretch>
            <a:fillRect/>
          </a:stretch>
        </p:blipFill>
        <p:spPr bwMode="auto">
          <a:xfrm>
            <a:off x="3851920" y="2348880"/>
            <a:ext cx="936104" cy="2340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4" name="Picture 5"/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 l="22700" t="48638" r="43700" b="44642"/>
          <a:stretch>
            <a:fillRect/>
          </a:stretch>
        </p:blipFill>
        <p:spPr bwMode="auto">
          <a:xfrm>
            <a:off x="4139952" y="3356992"/>
            <a:ext cx="1800200" cy="225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5" name="Picture 5"/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 l="60500" t="48638" r="16400" b="44642"/>
          <a:stretch>
            <a:fillRect/>
          </a:stretch>
        </p:blipFill>
        <p:spPr bwMode="auto">
          <a:xfrm>
            <a:off x="4211960" y="3933056"/>
            <a:ext cx="1224136" cy="2225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 t="5040" r="61151" b="86560"/>
          <a:stretch>
            <a:fillRect/>
          </a:stretch>
        </p:blipFill>
        <p:spPr bwMode="auto">
          <a:xfrm>
            <a:off x="2123728" y="5589240"/>
            <a:ext cx="1656184" cy="22380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7" name="Picture 6"/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 l="43049" t="5040" r="40151" b="86560"/>
          <a:stretch>
            <a:fillRect/>
          </a:stretch>
        </p:blipFill>
        <p:spPr bwMode="auto">
          <a:xfrm>
            <a:off x="4067944" y="4941168"/>
            <a:ext cx="921702" cy="2880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8" name="Picture 6"/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 l="62999" t="5040" r="27551" b="86560"/>
          <a:stretch>
            <a:fillRect/>
          </a:stretch>
        </p:blipFill>
        <p:spPr bwMode="auto">
          <a:xfrm>
            <a:off x="7164288" y="5373216"/>
            <a:ext cx="518458" cy="2880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5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2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7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81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92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96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7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11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2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2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7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4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2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56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8" fill="hold">
                      <p:stCondLst>
                        <p:cond delay="indefinite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6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3" fill="hold">
                      <p:stCondLst>
                        <p:cond delay="indefinite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67" dur="5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8" fill="hold">
                      <p:stCondLst>
                        <p:cond delay="indefinite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71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3" fill="hold">
                      <p:stCondLst>
                        <p:cond delay="indefinite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8" fill="hold">
                      <p:stCondLst>
                        <p:cond delay="indefinite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2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86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8" fill="hold">
                      <p:stCondLst>
                        <p:cond delay="indefinite"/>
                      </p:stCondLst>
                      <p:childTnLst>
                        <p:par>
                          <p:cTn id="189" fill="hold">
                            <p:stCondLst>
                              <p:cond delay="0"/>
                            </p:stCondLst>
                            <p:childTnLst>
                              <p:par>
                                <p:cTn id="19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3" fill="hold">
                      <p:stCondLst>
                        <p:cond delay="indefinite"/>
                      </p:stCondLst>
                      <p:childTnLst>
                        <p:par>
                          <p:cTn id="194" fill="hold">
                            <p:stCondLst>
                              <p:cond delay="0"/>
                            </p:stCondLst>
                            <p:childTnLst>
                              <p:par>
                                <p:cTn id="19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7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780696"/>
          </a:xfrm>
        </p:spPr>
        <p:txBody>
          <a:bodyPr>
            <a:normAutofit/>
          </a:bodyPr>
          <a:lstStyle/>
          <a:p>
            <a:r>
              <a:rPr lang="cs-CZ" sz="4000" b="1" u="sng" dirty="0" smtClean="0">
                <a:solidFill>
                  <a:srgbClr val="740000"/>
                </a:solidFill>
                <a:latin typeface="+mn-lt"/>
              </a:rPr>
              <a:t>Městské památky</a:t>
            </a:r>
            <a:endParaRPr lang="cs-CZ" sz="4000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060848"/>
            <a:ext cx="8686800" cy="426375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000" b="1" dirty="0" smtClean="0"/>
              <a:t>→ některé historické budovy jsou chráněny </a:t>
            </a:r>
          </a:p>
          <a:p>
            <a:pPr>
              <a:buNone/>
            </a:pPr>
            <a:r>
              <a:rPr lang="cs-CZ" sz="3000" dirty="0" smtClean="0"/>
              <a:t>		</a:t>
            </a:r>
            <a:r>
              <a:rPr lang="cs-CZ" sz="3000" dirty="0" smtClean="0">
                <a:solidFill>
                  <a:schemeClr val="accent1">
                    <a:lumMod val="75000"/>
                  </a:schemeClr>
                </a:solidFill>
              </a:rPr>
              <a:t>- městské památkové rezervace </a:t>
            </a:r>
          </a:p>
          <a:p>
            <a:pPr>
              <a:buNone/>
            </a:pPr>
            <a:endParaRPr lang="cs-CZ" sz="3000" dirty="0" smtClean="0"/>
          </a:p>
          <a:p>
            <a:pPr>
              <a:buNone/>
            </a:pPr>
            <a:r>
              <a:rPr lang="cs-CZ" sz="3000" b="1" dirty="0" smtClean="0"/>
              <a:t>→ nejcennější městskou památkou </a:t>
            </a:r>
          </a:p>
          <a:p>
            <a:pPr>
              <a:buNone/>
            </a:pPr>
            <a:r>
              <a:rPr lang="cs-CZ" sz="3000" dirty="0" smtClean="0"/>
              <a:t>		</a:t>
            </a:r>
            <a:r>
              <a:rPr lang="cs-CZ" sz="3000" dirty="0" smtClean="0">
                <a:solidFill>
                  <a:schemeClr val="accent1">
                    <a:lumMod val="75000"/>
                  </a:schemeClr>
                </a:solidFill>
              </a:rPr>
              <a:t>- Seznam světového kulturního dědictví</a:t>
            </a:r>
          </a:p>
          <a:p>
            <a:pPr>
              <a:buNone/>
            </a:pPr>
            <a:r>
              <a:rPr lang="cs-CZ" sz="3000" dirty="0" smtClean="0"/>
              <a:t>		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- UNESCO</a:t>
            </a:r>
            <a:endParaRPr lang="cs-CZ" sz="3000" b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357166"/>
            <a:ext cx="8229600" cy="1143000"/>
          </a:xfrm>
        </p:spPr>
        <p:txBody>
          <a:bodyPr>
            <a:normAutofit/>
          </a:bodyPr>
          <a:lstStyle/>
          <a:p>
            <a:r>
              <a:rPr lang="cs-CZ" sz="4000" b="1" u="sng" dirty="0" smtClean="0">
                <a:solidFill>
                  <a:srgbClr val="740000"/>
                </a:solidFill>
                <a:latin typeface="+mn-lt"/>
              </a:rPr>
              <a:t>Památky Unesca v ČR</a:t>
            </a:r>
            <a:endParaRPr lang="cs-CZ" sz="4000" b="1" u="sng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00808"/>
            <a:ext cx="8472518" cy="494290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200" dirty="0" smtClean="0"/>
              <a:t>1) Praha - historické centrum </a:t>
            </a:r>
          </a:p>
          <a:p>
            <a:pPr>
              <a:buNone/>
            </a:pPr>
            <a:r>
              <a:rPr lang="cs-CZ" sz="2200" dirty="0" smtClean="0"/>
              <a:t>2) Telč - historické centrum </a:t>
            </a:r>
          </a:p>
          <a:p>
            <a:pPr>
              <a:buNone/>
            </a:pPr>
            <a:r>
              <a:rPr lang="cs-CZ" sz="2200" b="1" dirty="0" smtClean="0">
                <a:solidFill>
                  <a:schemeClr val="accent1">
                    <a:lumMod val="75000"/>
                  </a:schemeClr>
                </a:solidFill>
              </a:rPr>
              <a:t>3) Český Krumlov - historické centrum</a:t>
            </a:r>
            <a:r>
              <a:rPr lang="cs-CZ" sz="2200" dirty="0" smtClean="0"/>
              <a:t> </a:t>
            </a:r>
          </a:p>
          <a:p>
            <a:pPr>
              <a:buNone/>
            </a:pPr>
            <a:r>
              <a:rPr lang="cs-CZ" sz="2200" dirty="0" smtClean="0"/>
              <a:t>4) Žďár nad Sázavou - Kostel sv. Jana Nepomuckého na Zelené hoře </a:t>
            </a:r>
          </a:p>
          <a:p>
            <a:pPr>
              <a:buNone/>
            </a:pPr>
            <a:r>
              <a:rPr lang="cs-CZ" sz="2200" b="1" dirty="0" smtClean="0">
                <a:solidFill>
                  <a:schemeClr val="accent1">
                    <a:lumMod val="75000"/>
                  </a:schemeClr>
                </a:solidFill>
              </a:rPr>
              <a:t>5) Kutná Hora </a:t>
            </a:r>
          </a:p>
          <a:p>
            <a:pPr>
              <a:buNone/>
            </a:pPr>
            <a:r>
              <a:rPr lang="cs-CZ" sz="2200" dirty="0" smtClean="0"/>
              <a:t>6) Lednicko - valtický areál </a:t>
            </a:r>
          </a:p>
          <a:p>
            <a:pPr>
              <a:buNone/>
            </a:pPr>
            <a:r>
              <a:rPr lang="cs-CZ" sz="2200" dirty="0" smtClean="0"/>
              <a:t>7) Kroměříž - areál zámku a Květné a Podzámecké zahrady </a:t>
            </a:r>
          </a:p>
          <a:p>
            <a:pPr>
              <a:buNone/>
            </a:pPr>
            <a:r>
              <a:rPr lang="cs-CZ" sz="2200" dirty="0" smtClean="0"/>
              <a:t>8) Holašovice - unikátně dochovaná vesnice jihočeského typu </a:t>
            </a:r>
          </a:p>
          <a:p>
            <a:pPr>
              <a:buNone/>
            </a:pPr>
            <a:r>
              <a:rPr lang="cs-CZ" sz="2200" dirty="0" smtClean="0"/>
              <a:t>9) Litomyšl - renesanční zámek a historické centrum města </a:t>
            </a:r>
          </a:p>
          <a:p>
            <a:pPr>
              <a:buNone/>
            </a:pPr>
            <a:r>
              <a:rPr lang="cs-CZ" sz="2200" dirty="0" smtClean="0"/>
              <a:t>10) Olomouc - sloup Nejsvětější Trojice </a:t>
            </a:r>
          </a:p>
          <a:p>
            <a:pPr>
              <a:buNone/>
            </a:pPr>
            <a:r>
              <a:rPr lang="cs-CZ" sz="2200" b="1" dirty="0" smtClean="0">
                <a:solidFill>
                  <a:schemeClr val="accent1">
                    <a:lumMod val="75000"/>
                  </a:schemeClr>
                </a:solidFill>
              </a:rPr>
              <a:t>11) Brno - vila Tugendhat </a:t>
            </a:r>
          </a:p>
          <a:p>
            <a:pPr>
              <a:buNone/>
            </a:pPr>
            <a:r>
              <a:rPr lang="cs-CZ" sz="2200" dirty="0" smtClean="0"/>
              <a:t>12) Třebíč - románsko-gotická bazilika sv. Prokopa a židovská čtvrť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5445224"/>
            <a:ext cx="9144000" cy="1143000"/>
          </a:xfrm>
        </p:spPr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Český Krumlov - historické centrum.</a:t>
            </a:r>
            <a:r>
              <a:rPr lang="cs-CZ" sz="4000" dirty="0" smtClean="0">
                <a:latin typeface="+mn-lt"/>
              </a:rPr>
              <a:t> </a:t>
            </a:r>
            <a:endParaRPr lang="cs-CZ" sz="4000" dirty="0">
              <a:latin typeface="+mn-lt"/>
            </a:endParaRPr>
          </a:p>
        </p:txBody>
      </p:sp>
      <p:pic>
        <p:nvPicPr>
          <p:cNvPr id="4" name="Zástupný symbol pro obsah 3" descr="File:Cesky Krumlov 01.jpg"/>
          <p:cNvPicPr>
            <a:picLocks noGrp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404664"/>
            <a:ext cx="7632848" cy="53285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5445224"/>
            <a:ext cx="9144000" cy="1143000"/>
          </a:xfrm>
        </p:spPr>
        <p:txBody>
          <a:bodyPr/>
          <a:lstStyle/>
          <a:p>
            <a:pPr algn="ctr"/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Kutná Hora – chrám svaté Barbory.</a:t>
            </a:r>
            <a:r>
              <a:rPr lang="cs-CZ" sz="5400" b="1" dirty="0" smtClean="0">
                <a:solidFill>
                  <a:schemeClr val="accent1">
                    <a:lumMod val="75000"/>
                  </a:schemeClr>
                </a:solidFill>
              </a:rPr>
              <a:t> </a:t>
            </a:r>
            <a:endParaRPr lang="cs-CZ" dirty="0"/>
          </a:p>
        </p:txBody>
      </p:sp>
      <p:pic>
        <p:nvPicPr>
          <p:cNvPr id="4" name="Zástupný symbol pro obsah 3" descr="File:Kutna Hora CZ St Barbara Cathedral front view 01.JPG"/>
          <p:cNvPicPr>
            <a:picLocks noGrp="1"/>
          </p:cNvPicPr>
          <p:nvPr>
            <p:ph idx="1"/>
          </p:nvPr>
        </p:nvPicPr>
        <p:blipFill>
          <a:blip r:embed="rId2" cstate="print"/>
          <a:srcRect b="8095"/>
          <a:stretch>
            <a:fillRect/>
          </a:stretch>
        </p:blipFill>
        <p:spPr bwMode="auto">
          <a:xfrm>
            <a:off x="611560" y="332656"/>
            <a:ext cx="7920880" cy="540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5517232"/>
            <a:ext cx="9144000" cy="936104"/>
          </a:xfrm>
        </p:spPr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Brno - vila Tugendhat.</a:t>
            </a:r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</a:rPr>
              <a:t> </a:t>
            </a:r>
            <a:endParaRPr lang="cs-CZ" sz="4000" dirty="0"/>
          </a:p>
        </p:txBody>
      </p:sp>
      <p:pic>
        <p:nvPicPr>
          <p:cNvPr id="4" name="Zástupný symbol pro obsah 3" descr="File:Villa Tugendhat-20070429.jpeg"/>
          <p:cNvPicPr>
            <a:picLocks noGrp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340768"/>
            <a:ext cx="8229600" cy="39139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500042"/>
            <a:ext cx="8229600" cy="1056750"/>
          </a:xfrm>
        </p:spPr>
        <p:txBody>
          <a:bodyPr>
            <a:normAutofit/>
          </a:bodyPr>
          <a:lstStyle/>
          <a:p>
            <a:r>
              <a:rPr lang="cs-CZ" sz="4000" b="1" u="sng" dirty="0" smtClean="0">
                <a:solidFill>
                  <a:srgbClr val="740000"/>
                </a:solidFill>
                <a:latin typeface="+mn-lt"/>
              </a:rPr>
              <a:t>Žít ve městě, nebo na venkově?</a:t>
            </a:r>
            <a:endParaRPr lang="cs-CZ" sz="4000" b="1" u="sng" dirty="0">
              <a:solidFill>
                <a:schemeClr val="tx1"/>
              </a:solidFill>
              <a:latin typeface="+mn-lt"/>
            </a:endParaRPr>
          </a:p>
        </p:txBody>
      </p:sp>
      <p:pic>
        <p:nvPicPr>
          <p:cNvPr id="9" name="Obrázek 8" descr="File:Chržín, vesnice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1628800"/>
            <a:ext cx="4752528" cy="30243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Zástupný symbol pro obsah 7" descr="File:Praha Pankrac.jpg"/>
          <p:cNvPicPr>
            <a:picLocks noGrp="1"/>
          </p:cNvPicPr>
          <p:nvPr>
            <p:ph idx="1"/>
          </p:nvPr>
        </p:nvPicPr>
        <p:blipFill>
          <a:blip r:embed="rId3" cstate="print"/>
          <a:srcRect t="13333"/>
          <a:stretch>
            <a:fillRect/>
          </a:stretch>
        </p:blipFill>
        <p:spPr bwMode="auto">
          <a:xfrm>
            <a:off x="3779912" y="3501008"/>
            <a:ext cx="5112568" cy="31683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 l="511" t="27910" r="60639" b="60330"/>
          <a:stretch>
            <a:fillRect/>
          </a:stretch>
        </p:blipFill>
        <p:spPr bwMode="auto">
          <a:xfrm>
            <a:off x="611560" y="5301208"/>
            <a:ext cx="3044910" cy="5760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5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 l="9961" t="54790" r="52240" b="35130"/>
          <a:stretch>
            <a:fillRect/>
          </a:stretch>
        </p:blipFill>
        <p:spPr bwMode="auto">
          <a:xfrm>
            <a:off x="5508104" y="2276872"/>
            <a:ext cx="3024336" cy="5040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/>
          <a:srcRect l="1645" t="17431" r="3758" b="13265"/>
          <a:stretch>
            <a:fillRect/>
          </a:stretch>
        </p:blipFill>
        <p:spPr bwMode="auto">
          <a:xfrm>
            <a:off x="500034" y="1214422"/>
            <a:ext cx="8286808" cy="56435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 l="1645" t="14583" r="3758" b="10417"/>
          <a:stretch>
            <a:fillRect/>
          </a:stretch>
        </p:blipFill>
        <p:spPr bwMode="auto">
          <a:xfrm>
            <a:off x="500034" y="0"/>
            <a:ext cx="8286808" cy="11429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-357214"/>
            <a:ext cx="8472518" cy="7000924"/>
          </a:xfrm>
        </p:spPr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5000" b="1" dirty="0" smtClean="0">
                <a:solidFill>
                  <a:srgbClr val="740000"/>
                </a:solidFill>
              </a:rPr>
              <a:t>Citace</a:t>
            </a:r>
          </a:p>
          <a:p>
            <a:pPr>
              <a:buNone/>
            </a:pPr>
            <a:endParaRPr lang="cs-CZ" sz="1100" dirty="0" smtClean="0">
              <a:solidFill>
                <a:schemeClr val="bg1"/>
              </a:solidFill>
            </a:endParaRPr>
          </a:p>
          <a:p>
            <a:pPr>
              <a:buNone/>
            </a:pPr>
            <a:r>
              <a:rPr lang="cs-CZ" sz="1100" dirty="0" smtClean="0"/>
              <a:t> </a:t>
            </a:r>
          </a:p>
          <a:p>
            <a:pPr>
              <a:buNone/>
            </a:pPr>
            <a:r>
              <a:rPr lang="cs-CZ" sz="900" dirty="0" smtClean="0"/>
              <a:t>[1]-[cit. 2012-20-4]. Dostupný pod licencí Creative Commons z www</a:t>
            </a:r>
            <a:r>
              <a:rPr lang="cs-CZ" sz="900" b="1" dirty="0" smtClean="0"/>
              <a:t>:</a:t>
            </a:r>
          </a:p>
          <a:p>
            <a:pPr>
              <a:buNone/>
            </a:pPr>
            <a:r>
              <a:rPr lang="cs-CZ" sz="900" b="1" dirty="0" smtClean="0"/>
              <a:t>&lt;</a:t>
            </a:r>
            <a:r>
              <a:rPr lang="cs-CZ" sz="900" dirty="0" smtClean="0"/>
              <a:t>http://commons.wikimedia.org/wiki/File:Star%C3%A9_Hamry_-_%C5%A0ance.jpg?uselang=cs</a:t>
            </a:r>
            <a:r>
              <a:rPr lang="cs-CZ" sz="900" b="1" dirty="0" smtClean="0"/>
              <a:t>&gt;</a:t>
            </a:r>
            <a:r>
              <a:rPr lang="cs-CZ" sz="900" dirty="0" smtClean="0"/>
              <a:t> </a:t>
            </a:r>
          </a:p>
          <a:p>
            <a:pPr>
              <a:buNone/>
            </a:pPr>
            <a:r>
              <a:rPr lang="cs-CZ" sz="900" dirty="0" smtClean="0"/>
              <a:t>[2]-[cit. 2012-20-4]. Dostupný pod licencí Creative Commons z www</a:t>
            </a:r>
            <a:r>
              <a:rPr lang="cs-CZ" sz="900" b="1" dirty="0" smtClean="0"/>
              <a:t>:&lt;</a:t>
            </a:r>
            <a:r>
              <a:rPr lang="cs-CZ" sz="900" dirty="0" smtClean="0"/>
              <a:t>http://commons.wikimedia.org/wiki/File:Sivice_-_Pozo%C5%99ice.jpg</a:t>
            </a:r>
            <a:r>
              <a:rPr lang="cs-CZ" sz="900" b="1" dirty="0" smtClean="0"/>
              <a:t>&gt;</a:t>
            </a:r>
            <a:r>
              <a:rPr lang="cs-CZ" sz="900" dirty="0" smtClean="0"/>
              <a:t> </a:t>
            </a:r>
          </a:p>
          <a:p>
            <a:pPr>
              <a:buNone/>
            </a:pPr>
            <a:r>
              <a:rPr lang="cs-CZ" sz="900" dirty="0" smtClean="0"/>
              <a:t>[3]-[cit. 2012-20-4]. Dostupný pod licencí Creative Commons z www</a:t>
            </a:r>
            <a:r>
              <a:rPr lang="cs-CZ" sz="900" b="1" dirty="0" smtClean="0"/>
              <a:t>:&lt;</a:t>
            </a:r>
            <a:r>
              <a:rPr lang="cs-CZ" sz="900" dirty="0" smtClean="0"/>
              <a:t>http://commons.wikimedia.org/wiki/File:M%C4%9Bsto_P%C3%ADsek.jpg</a:t>
            </a:r>
            <a:r>
              <a:rPr lang="cs-CZ" sz="900" b="1" dirty="0" smtClean="0"/>
              <a:t>&gt;</a:t>
            </a:r>
            <a:r>
              <a:rPr lang="cs-CZ" sz="900" dirty="0" smtClean="0"/>
              <a:t> </a:t>
            </a:r>
          </a:p>
          <a:p>
            <a:pPr>
              <a:buNone/>
            </a:pPr>
            <a:r>
              <a:rPr lang="cs-CZ" sz="900" dirty="0" smtClean="0"/>
              <a:t>[4]-[cit. 2012-20-4]. Dostupný pod licencí Creative Commons z www</a:t>
            </a:r>
            <a:r>
              <a:rPr lang="cs-CZ" sz="900" b="1" dirty="0" smtClean="0"/>
              <a:t>:&lt;</a:t>
            </a:r>
            <a:r>
              <a:rPr lang="cs-CZ" sz="900" dirty="0" smtClean="0"/>
              <a:t>http://commons.wikimedia.org/wiki/File:Cesky_Krumlov_01.jpg</a:t>
            </a:r>
            <a:r>
              <a:rPr lang="cs-CZ" sz="900" b="1" dirty="0" smtClean="0"/>
              <a:t>&gt;</a:t>
            </a:r>
            <a:r>
              <a:rPr lang="cs-CZ" sz="900" dirty="0" smtClean="0"/>
              <a:t> </a:t>
            </a:r>
          </a:p>
          <a:p>
            <a:pPr>
              <a:buNone/>
            </a:pPr>
            <a:r>
              <a:rPr lang="cs-CZ" sz="900" dirty="0" smtClean="0"/>
              <a:t>[5]-[cit. 2012-20-4]. Dostupný pod licencí Creative Commons z www</a:t>
            </a:r>
            <a:r>
              <a:rPr lang="cs-CZ" sz="900" b="1" dirty="0" smtClean="0"/>
              <a:t>:</a:t>
            </a:r>
            <a:r>
              <a:rPr lang="cs-CZ" sz="900" dirty="0" smtClean="0"/>
              <a:t> </a:t>
            </a:r>
          </a:p>
          <a:p>
            <a:pPr>
              <a:buNone/>
            </a:pPr>
            <a:r>
              <a:rPr lang="cs-CZ" sz="900" b="1" dirty="0" smtClean="0"/>
              <a:t>&lt;</a:t>
            </a:r>
            <a:r>
              <a:rPr lang="cs-CZ" sz="900" dirty="0" smtClean="0"/>
              <a:t>http://commons.wikimedia.org/wiki/File:Kutna_Hora_CZ_St_Barbara_Cathedral_front_view_01.JP</a:t>
            </a:r>
            <a:r>
              <a:rPr lang="cs-CZ" sz="900" b="1" dirty="0" smtClean="0"/>
              <a:t>&gt;</a:t>
            </a:r>
            <a:r>
              <a:rPr lang="cs-CZ" sz="900" dirty="0" smtClean="0"/>
              <a:t> </a:t>
            </a:r>
          </a:p>
          <a:p>
            <a:pPr>
              <a:buNone/>
            </a:pPr>
            <a:r>
              <a:rPr lang="cs-CZ" sz="900" dirty="0" smtClean="0"/>
              <a:t>[6]-[cit. 2012-20-4]. Dostupný pod licencí Creative Commons z www</a:t>
            </a:r>
            <a:r>
              <a:rPr lang="cs-CZ" sz="900" b="1" dirty="0" smtClean="0"/>
              <a:t>:&lt;</a:t>
            </a:r>
            <a:r>
              <a:rPr lang="cs-CZ" sz="900" dirty="0" smtClean="0"/>
              <a:t>http://commons.wikimedia.org/wiki/File:Villa_Tugendhat-20070429.jpeg?uselang=cs</a:t>
            </a:r>
            <a:r>
              <a:rPr lang="cs-CZ" sz="900" b="1" dirty="0" smtClean="0"/>
              <a:t>&gt;</a:t>
            </a:r>
            <a:r>
              <a:rPr lang="cs-CZ" sz="900" dirty="0" smtClean="0"/>
              <a:t> </a:t>
            </a:r>
          </a:p>
          <a:p>
            <a:pPr>
              <a:buNone/>
            </a:pPr>
            <a:r>
              <a:rPr lang="cs-CZ" sz="900" dirty="0" smtClean="0"/>
              <a:t>[7]-[cit. 2012-20-4]. Dostupný pod licencí Creative Commons z www</a:t>
            </a:r>
            <a:r>
              <a:rPr lang="cs-CZ" sz="900" b="1" dirty="0" smtClean="0"/>
              <a:t>:&lt;</a:t>
            </a:r>
            <a:r>
              <a:rPr lang="cs-CZ" sz="900" dirty="0" smtClean="0"/>
              <a:t>http://commons.wikimedia.org/wiki/File:Praha_Pankrac.jpg</a:t>
            </a:r>
            <a:r>
              <a:rPr lang="cs-CZ" sz="900" b="1" dirty="0" smtClean="0"/>
              <a:t>&gt;</a:t>
            </a:r>
            <a:r>
              <a:rPr lang="cs-CZ" sz="900" dirty="0" smtClean="0"/>
              <a:t> </a:t>
            </a:r>
          </a:p>
          <a:p>
            <a:pPr>
              <a:buNone/>
            </a:pPr>
            <a:r>
              <a:rPr lang="cs-CZ" sz="900" dirty="0" smtClean="0"/>
              <a:t>[8]-[cit. 2012-20-4]. Dostupný pod licencí Creative Commons z www</a:t>
            </a:r>
            <a:r>
              <a:rPr lang="cs-CZ" sz="900" b="1" dirty="0" smtClean="0"/>
              <a:t>:&lt;</a:t>
            </a:r>
            <a:r>
              <a:rPr lang="cs-CZ" sz="900" dirty="0" smtClean="0"/>
              <a:t>http://commons.wikimedia.org/wiki/File:Chr%C5%BE%C3%ADn,_vesnice.JPG</a:t>
            </a:r>
            <a:r>
              <a:rPr lang="cs-CZ" sz="900" b="1" dirty="0" smtClean="0"/>
              <a:t>&gt;</a:t>
            </a:r>
            <a:r>
              <a:rPr lang="cs-CZ" sz="900" dirty="0" smtClean="0"/>
              <a:t> </a:t>
            </a:r>
          </a:p>
          <a:p>
            <a:pPr>
              <a:buNone/>
            </a:pPr>
            <a:r>
              <a:rPr lang="cs-CZ" sz="900" dirty="0" smtClean="0"/>
              <a:t>[9]-[cit. 2012-20-4]. Dostupný pod licencí Creative Commons z www</a:t>
            </a:r>
            <a:r>
              <a:rPr lang="cs-CZ" sz="900" b="1" dirty="0" smtClean="0"/>
              <a:t>:</a:t>
            </a:r>
            <a:endParaRPr lang="cs-CZ" sz="900" dirty="0" smtClean="0"/>
          </a:p>
          <a:p>
            <a:pPr>
              <a:buNone/>
            </a:pPr>
            <a:r>
              <a:rPr lang="cs-CZ" sz="900" b="1" dirty="0" smtClean="0"/>
              <a:t>&lt;</a:t>
            </a:r>
            <a:r>
              <a:rPr lang="cs-CZ" sz="900" dirty="0" smtClean="0"/>
              <a:t>http://commons.wikimedia.org/wiki/File:Z%C3%A1kladn%C3%AD_mapka_%C4%8Ceska.PNG?uselang=cs</a:t>
            </a:r>
            <a:r>
              <a:rPr lang="cs-CZ" sz="900" b="1" dirty="0" smtClean="0"/>
              <a:t>&gt;</a:t>
            </a:r>
            <a:r>
              <a:rPr lang="cs-CZ" sz="900" dirty="0" smtClean="0"/>
              <a:t> </a:t>
            </a:r>
          </a:p>
          <a:p>
            <a:pPr marL="0" indent="0">
              <a:buNone/>
            </a:pPr>
            <a:r>
              <a:rPr lang="cs-CZ" sz="900" dirty="0" smtClean="0"/>
              <a:t>[10]-</a:t>
            </a:r>
            <a:r>
              <a:rPr lang="cs-CZ" sz="900" dirty="0"/>
              <a:t>BORECKÝ Daniel, CHALUPA Petr, NOVÁK Svatopluk, Zeměpis pro 8. ročník, 2. díl Česká republika, nakladatelství Nová Škola, Brno 2009, 95 s.   </a:t>
            </a:r>
          </a:p>
          <a:p>
            <a:pPr marL="0" indent="0">
              <a:buNone/>
            </a:pPr>
            <a:r>
              <a:rPr lang="cs-CZ" sz="900" dirty="0" smtClean="0"/>
              <a:t>[11]-JEŘÁBEK </a:t>
            </a:r>
            <a:r>
              <a:rPr lang="cs-CZ" sz="900" dirty="0"/>
              <a:t>Milan, Anděl Jiří, PEŠTOVÁ Jana, KASTNER Jiří, Zeměpis 8 – učebnice pro základní školy a víceletá gymnázia, Nakladatelství Fraus, Plzeň 2006, 128 s.</a:t>
            </a:r>
          </a:p>
          <a:p>
            <a:pPr>
              <a:buNone/>
            </a:pPr>
            <a:endParaRPr lang="cs-CZ" sz="900" dirty="0" smtClean="0"/>
          </a:p>
          <a:p>
            <a:pPr>
              <a:buNone/>
            </a:pPr>
            <a:endParaRPr lang="cs-CZ" sz="1000" dirty="0" smtClean="0"/>
          </a:p>
          <a:p>
            <a:pPr>
              <a:buNone/>
            </a:pPr>
            <a:endParaRPr lang="cs-CZ" sz="1100" dirty="0" smtClean="0">
              <a:solidFill>
                <a:schemeClr val="bg1"/>
              </a:solidFill>
            </a:endParaRPr>
          </a:p>
          <a:p>
            <a:pPr>
              <a:buNone/>
            </a:pPr>
            <a:endParaRPr lang="cs-CZ" sz="1300" dirty="0" smtClean="0">
              <a:solidFill>
                <a:schemeClr val="bg1"/>
              </a:solidFill>
            </a:endParaRPr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endParaRPr lang="cs-CZ" sz="1500" dirty="0" smtClean="0"/>
          </a:p>
          <a:p>
            <a:pPr>
              <a:buNone/>
            </a:pPr>
            <a:endParaRPr lang="cs-CZ" sz="1500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165</TotalTime>
  <Words>144</Words>
  <Application>Microsoft Office PowerPoint</Application>
  <PresentationFormat>Předvádění na obrazovce (4:3)</PresentationFormat>
  <Paragraphs>109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Tok</vt:lpstr>
      <vt:lpstr>Prezentace aplikace PowerPoint</vt:lpstr>
      <vt:lpstr>Prezentace aplikace PowerPoint</vt:lpstr>
      <vt:lpstr>Prezentace aplikace PowerPoint</vt:lpstr>
      <vt:lpstr>Sídla</vt:lpstr>
      <vt:lpstr>Prezentace aplikace PowerPoint</vt:lpstr>
      <vt:lpstr>Život v České republice</vt:lpstr>
      <vt:lpstr>Města</vt:lpstr>
      <vt:lpstr>Doplňte do mapy Krajská města.</vt:lpstr>
      <vt:lpstr>Městské památky</vt:lpstr>
      <vt:lpstr>Památky Unesca v ČR</vt:lpstr>
      <vt:lpstr>Český Krumlov - historické centrum. </vt:lpstr>
      <vt:lpstr>Kutná Hora – chrám svaté Barbory. </vt:lpstr>
      <vt:lpstr>Brno - vila Tugendhat. </vt:lpstr>
      <vt:lpstr>Žít ve městě, nebo na venkově?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Petra</dc:creator>
  <cp:lastModifiedBy>pc</cp:lastModifiedBy>
  <cp:revision>43</cp:revision>
  <dcterms:created xsi:type="dcterms:W3CDTF">2012-06-25T22:35:32Z</dcterms:created>
  <dcterms:modified xsi:type="dcterms:W3CDTF">2012-06-28T06:21:36Z</dcterms:modified>
</cp:coreProperties>
</file>