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5" r:id="rId6"/>
    <p:sldId id="266" r:id="rId7"/>
    <p:sldId id="267" r:id="rId8"/>
    <p:sldId id="269" r:id="rId9"/>
    <p:sldId id="271" r:id="rId10"/>
    <p:sldId id="270" r:id="rId11"/>
    <p:sldId id="261" r:id="rId12"/>
    <p:sldId id="262" r:id="rId13"/>
    <p:sldId id="272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0361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layout/>
    </c:title>
    <c:view3D>
      <c:rotX val="30"/>
      <c:perspective val="30"/>
    </c:view3D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1948</c:v>
                </c:pt>
              </c:strCache>
            </c:strRef>
          </c:tx>
          <c:dLbls>
            <c:dLbl>
              <c:idx val="0"/>
              <c:layout>
                <c:manualLayout>
                  <c:x val="-0.22101496167548784"/>
                  <c:y val="5.4328812838057336E-2"/>
                </c:manualLayout>
              </c:layout>
              <c:showPercent val="1"/>
            </c:dLbl>
            <c:dLbl>
              <c:idx val="1"/>
              <c:layout>
                <c:manualLayout>
                  <c:x val="0.15170016137283096"/>
                  <c:y val="-0.23816393607847974"/>
                </c:manualLayout>
              </c:layout>
              <c:showPercent val="1"/>
            </c:dLbl>
            <c:dLbl>
              <c:idx val="2"/>
              <c:layout>
                <c:manualLayout>
                  <c:x val="0.1827756667158652"/>
                  <c:y val="8.3341265664020212E-2"/>
                </c:manualLayout>
              </c:layout>
              <c:showPercent val="1"/>
            </c:dLbl>
            <c:showPercent val="1"/>
            <c:showLeaderLines val="1"/>
          </c:dLbls>
          <c:cat>
            <c:strRef>
              <c:f>List1!$A$2:$A$4</c:f>
              <c:strCache>
                <c:ptCount val="3"/>
                <c:pt idx="0">
                  <c:v>I. sektor</c:v>
                </c:pt>
                <c:pt idx="1">
                  <c:v>II. Sektor</c:v>
                </c:pt>
                <c:pt idx="2">
                  <c:v>III. Sektor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0.35000000000000031</c:v>
                </c:pt>
                <c:pt idx="1">
                  <c:v>0.3900000000000004</c:v>
                </c:pt>
                <c:pt idx="2">
                  <c:v>0.26</c:v>
                </c:pt>
              </c:numCache>
            </c:numRef>
          </c:val>
        </c:ser>
        <c:dLbls>
          <c:showPercent val="1"/>
        </c:dLbls>
      </c:pie3DChart>
    </c:plotArea>
    <c:legend>
      <c:legendPos val="t"/>
      <c:layout/>
    </c:legend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layout/>
    </c:title>
    <c:view3D>
      <c:rotX val="30"/>
      <c:perspective val="30"/>
    </c:view3D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2006</c:v>
                </c:pt>
              </c:strCache>
            </c:strRef>
          </c:tx>
          <c:dLbls>
            <c:dLbl>
              <c:idx val="0"/>
              <c:layout>
                <c:manualLayout>
                  <c:x val="-6.3945932018329515E-2"/>
                  <c:y val="8.6043961346038506E-2"/>
                </c:manualLayout>
              </c:layout>
              <c:showPercent val="1"/>
            </c:dLbl>
            <c:dLbl>
              <c:idx val="1"/>
              <c:layout>
                <c:manualLayout>
                  <c:x val="-0.2666190096805528"/>
                  <c:y val="-8.3615430848234557E-2"/>
                </c:manualLayout>
              </c:layout>
              <c:showPercent val="1"/>
            </c:dLbl>
            <c:dLbl>
              <c:idx val="2"/>
              <c:layout>
                <c:manualLayout>
                  <c:x val="0.24634838031888284"/>
                  <c:y val="-5.4164807692193138E-2"/>
                </c:manualLayout>
              </c:layout>
              <c:showPercent val="1"/>
            </c:dLbl>
            <c:showPercent val="1"/>
          </c:dLbls>
          <c:cat>
            <c:strRef>
              <c:f>List1!$A$2:$A$4</c:f>
              <c:strCache>
                <c:ptCount val="3"/>
                <c:pt idx="0">
                  <c:v>I. sektor</c:v>
                </c:pt>
                <c:pt idx="1">
                  <c:v>II. Sektor</c:v>
                </c:pt>
                <c:pt idx="2">
                  <c:v>III. sektor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7.0000000000000021E-2</c:v>
                </c:pt>
                <c:pt idx="1">
                  <c:v>0.4</c:v>
                </c:pt>
                <c:pt idx="2">
                  <c:v>0.53</c:v>
                </c:pt>
              </c:numCache>
            </c:numRef>
          </c:val>
        </c:ser>
        <c:dLbls>
          <c:showPercent val="1"/>
        </c:dLbls>
      </c:pie3DChart>
    </c:plotArea>
    <c:legend>
      <c:legendPos val="t"/>
      <c:layout/>
    </c:legend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45567-B15E-45EC-ABB5-15872BC5B27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895B4-E463-4617-86DD-7F9D1D097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45567-B15E-45EC-ABB5-15872BC5B27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895B4-E463-4617-86DD-7F9D1D097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45567-B15E-45EC-ABB5-15872BC5B27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895B4-E463-4617-86DD-7F9D1D097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45567-B15E-45EC-ABB5-15872BC5B27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895B4-E463-4617-86DD-7F9D1D097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45567-B15E-45EC-ABB5-15872BC5B27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895B4-E463-4617-86DD-7F9D1D097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45567-B15E-45EC-ABB5-15872BC5B27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895B4-E463-4617-86DD-7F9D1D097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45567-B15E-45EC-ABB5-15872BC5B27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895B4-E463-4617-86DD-7F9D1D097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45567-B15E-45EC-ABB5-15872BC5B27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895B4-E463-4617-86DD-7F9D1D097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45567-B15E-45EC-ABB5-15872BC5B27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F3895B4-E463-4617-86DD-7F9D1D0974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45567-B15E-45EC-ABB5-15872BC5B27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895B4-E463-4617-86DD-7F9D1D097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45567-B15E-45EC-ABB5-15872BC5B27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895B4-E463-4617-86DD-7F9D1D097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9545567-B15E-45EC-ABB5-15872BC5B27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F3895B4-E463-4617-86DD-7F9D1D0974D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utojerab-AD30.jp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</a:t>
            </a:r>
            <a:r>
              <a:rPr lang="cs-CZ" sz="2000" dirty="0" smtClean="0">
                <a:cs typeface="Times New Roman" pitchFamily="18" charset="0"/>
              </a:rPr>
              <a:t>Z 8/12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ročník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</a:t>
            </a:r>
            <a:r>
              <a:rPr lang="cs-CZ" sz="2000" b="1" dirty="0" smtClean="0">
                <a:cs typeface="Times New Roman" pitchFamily="18" charset="0"/>
              </a:rPr>
              <a:t>titulu): </a:t>
            </a:r>
            <a:r>
              <a:rPr lang="cs-CZ" sz="20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708545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2500306"/>
            <a:ext cx="8286808" cy="4357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3246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Česká republika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3000" b="1" dirty="0" smtClean="0"/>
              <a:t>Klíčová slova: </a:t>
            </a:r>
            <a:r>
              <a:rPr lang="cs-CZ" sz="2500" dirty="0" smtClean="0"/>
              <a:t>hospodářství, ekonomika, hospodářské</a:t>
            </a:r>
          </a:p>
          <a:p>
            <a:pPr>
              <a:buNone/>
            </a:pPr>
            <a:r>
              <a:rPr lang="cs-CZ" sz="2500" dirty="0" smtClean="0"/>
              <a:t>                                  sektory, privatizace, restituce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 </a:t>
            </a:r>
          </a:p>
          <a:p>
            <a:pPr>
              <a:buNone/>
            </a:pPr>
            <a:r>
              <a:rPr lang="cs-CZ" sz="2500" dirty="0" smtClean="0"/>
              <a:t>                       znalostí v oblasti hospodářství ČR 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6596" r="3758" b="12246"/>
          <a:stretch>
            <a:fillRect/>
          </a:stretch>
        </p:blipFill>
        <p:spPr bwMode="auto">
          <a:xfrm>
            <a:off x="500034" y="0"/>
            <a:ext cx="828680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endParaRPr lang="cs-CZ" sz="8000" b="1" dirty="0" smtClean="0"/>
          </a:p>
          <a:p>
            <a:pPr algn="ctr">
              <a:buNone/>
            </a:pPr>
            <a:r>
              <a:rPr lang="cs-CZ" sz="8000" b="1" dirty="0" smtClean="0"/>
              <a:t>Česká republika </a:t>
            </a:r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hospodářství</a:t>
            </a:r>
            <a:endParaRPr lang="cs-CZ" sz="5000" b="1" dirty="0">
              <a:solidFill>
                <a:srgbClr val="74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24648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740000"/>
                </a:solidFill>
                <a:latin typeface="+mn-lt"/>
              </a:rPr>
              <a:t>Hospodářství</a:t>
            </a:r>
            <a:endParaRPr lang="cs-CZ" sz="4000" b="1" u="sng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3000" dirty="0" smtClean="0"/>
              <a:t>Každá rodina musí správně hospodařit, aby</a:t>
            </a:r>
          </a:p>
          <a:p>
            <a:pPr>
              <a:buNone/>
            </a:pPr>
            <a:r>
              <a:rPr lang="cs-CZ" sz="3000" dirty="0" smtClean="0"/>
              <a:t>   se jim dobře žilo – podobné to je ve státě…</a:t>
            </a:r>
          </a:p>
          <a:p>
            <a:pPr>
              <a:buFont typeface="Wingdings" pitchFamily="2" charset="2"/>
              <a:buChar char="§"/>
            </a:pPr>
            <a:endParaRPr lang="cs-CZ" sz="3000" b="1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Hospodářství = ekonomika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3000" dirty="0" smtClean="0"/>
              <a:t>shrnutí celkového hospodaření státu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3000" dirty="0" smtClean="0"/>
              <a:t>věda, která se tím zabývá je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ekonomie</a:t>
            </a:r>
            <a:endParaRPr lang="cs-CZ" sz="3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971600" y="3861048"/>
            <a:ext cx="794" cy="1728192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971600" y="4653136"/>
            <a:ext cx="42862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971600" y="5589240"/>
            <a:ext cx="42862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24648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740000"/>
                </a:solidFill>
                <a:latin typeface="+mn-lt"/>
              </a:rPr>
              <a:t>Něco málo z historie</a:t>
            </a:r>
            <a:endParaRPr lang="cs-CZ" sz="40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686800" cy="4389120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Průmyslová revoluce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	     od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ruční výroby </a:t>
            </a:r>
            <a:r>
              <a:rPr lang="cs-CZ" sz="2800" dirty="0" smtClean="0"/>
              <a:t>ke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strojní velkovýrobě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	     počátky ve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Velké Británii </a:t>
            </a:r>
            <a:r>
              <a:rPr lang="cs-CZ" sz="2800" dirty="0" smtClean="0"/>
              <a:t>– 18. století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	     nový zdroj energie – vodní pára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(James Watt)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 rot="5400000">
            <a:off x="-123322" y="3902070"/>
            <a:ext cx="2864930" cy="46582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1331640" y="3284984"/>
            <a:ext cx="42862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331640" y="4221088"/>
            <a:ext cx="42862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285852" y="5357826"/>
            <a:ext cx="42862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Cechy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				</a:t>
            </a:r>
            <a:r>
              <a:rPr lang="cs-CZ" sz="4400" b="1" u="sng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Manufaktury</a:t>
            </a:r>
            <a:endParaRPr lang="cs-CZ" sz="4000" b="1" u="sng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6618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dirty="0" smtClean="0"/>
              <a:t>→ malé dílny			→ továrny</a:t>
            </a:r>
          </a:p>
          <a:p>
            <a:pPr>
              <a:buNone/>
            </a:pPr>
            <a:r>
              <a:rPr lang="cs-CZ" sz="3000" dirty="0" smtClean="0"/>
              <a:t>→ ruční výroba 			→ dělba práce</a:t>
            </a:r>
          </a:p>
          <a:p>
            <a:pPr>
              <a:buNone/>
            </a:pPr>
            <a:r>
              <a:rPr lang="cs-CZ" sz="3000" dirty="0" smtClean="0"/>
              <a:t>→ celý výrobek			→ každý dělá něco </a:t>
            </a:r>
          </a:p>
          <a:p>
            <a:pPr>
              <a:buNone/>
            </a:pPr>
            <a:r>
              <a:rPr lang="cs-CZ" sz="3000" dirty="0" smtClean="0"/>
              <a:t>→ vysoká kvalita 		→ nižší kvalita</a:t>
            </a:r>
          </a:p>
          <a:p>
            <a:pPr>
              <a:buNone/>
            </a:pPr>
            <a:r>
              <a:rPr lang="cs-CZ" sz="3000" dirty="0" smtClean="0"/>
              <a:t>→ bez strojů			→ zapojení strojů </a:t>
            </a:r>
          </a:p>
          <a:p>
            <a:pPr>
              <a:buNone/>
            </a:pPr>
            <a:r>
              <a:rPr lang="cs-CZ" sz="3000" dirty="0" smtClean="0"/>
              <a:t>→ méně lidí			→ více lidí			</a:t>
            </a:r>
          </a:p>
          <a:p>
            <a:pPr>
              <a:buNone/>
            </a:pPr>
            <a:r>
              <a:rPr lang="cs-CZ" sz="3000" dirty="0" smtClean="0"/>
              <a:t>→ vysoký čas 			→ nižší čas		</a:t>
            </a:r>
            <a:r>
              <a:rPr lang="cs-CZ" dirty="0" smtClean="0">
                <a:latin typeface="Century Schoolbook"/>
              </a:rPr>
              <a:t>				   	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ttp://www.kyoprint.cz/individualni/papir/svatebni-oznameni/krida-mat/bily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720080"/>
          </a:xfrm>
        </p:spPr>
        <p:txBody>
          <a:bodyPr>
            <a:noAutofit/>
          </a:bodyPr>
          <a:lstStyle/>
          <a:p>
            <a:pPr algn="ctr"/>
            <a:r>
              <a:rPr lang="cs-CZ" sz="33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Schéma práce parního stoje – James Watt 1765. </a:t>
            </a:r>
            <a:endParaRPr lang="cs-CZ" sz="33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4" name="Zástupný symbol pro obsah 3" descr="http://upload.wikimedia.org/wikipedia/commons/f/f0/Steam_engine_in_action.gif"/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32656"/>
            <a:ext cx="9144000" cy="5661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File:Autojerab-AD30.jpg"/>
          <p:cNvPicPr/>
          <p:nvPr/>
        </p:nvPicPr>
        <p:blipFill>
          <a:blip r:embed="rId2" cstate="print"/>
          <a:srcRect b="4478"/>
          <a:stretch>
            <a:fillRect/>
          </a:stretch>
        </p:blipFill>
        <p:spPr bwMode="auto">
          <a:xfrm>
            <a:off x="3347864" y="3284984"/>
            <a:ext cx="5472608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Období 1918-1938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3388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/>
              <a:t>→ </a:t>
            </a:r>
            <a:r>
              <a:rPr lang="cs-CZ" sz="2800" dirty="0" smtClean="0"/>
              <a:t>patřili </a:t>
            </a:r>
            <a:r>
              <a:rPr lang="cs-CZ" sz="2800" dirty="0" smtClean="0"/>
              <a:t>jsme mezi nejvyspělejší státy světa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→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byli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jsme na 10. místě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→ fungovaly zde slavné firmy: </a:t>
            </a:r>
          </a:p>
          <a:p>
            <a:pPr>
              <a:buNone/>
            </a:pPr>
            <a:r>
              <a:rPr lang="cs-CZ" sz="2800" dirty="0" smtClean="0"/>
              <a:t>				</a:t>
            </a:r>
            <a:r>
              <a:rPr lang="cs-CZ" sz="2800" b="1" dirty="0" smtClean="0"/>
              <a:t>- Baťa Zlín</a:t>
            </a:r>
          </a:p>
          <a:p>
            <a:pPr>
              <a:buNone/>
            </a:pPr>
            <a:r>
              <a:rPr lang="cs-CZ" sz="2800" dirty="0" smtClean="0"/>
              <a:t>				- Poldi Kladno</a:t>
            </a:r>
          </a:p>
          <a:p>
            <a:pPr>
              <a:buNone/>
            </a:pPr>
            <a:r>
              <a:rPr lang="cs-CZ" sz="2800" dirty="0" smtClean="0"/>
              <a:t>				- ČKD Praha</a:t>
            </a:r>
          </a:p>
          <a:p>
            <a:pPr>
              <a:buNone/>
            </a:pPr>
            <a:r>
              <a:rPr lang="cs-CZ" sz="2800" dirty="0" smtClean="0"/>
              <a:t>				</a:t>
            </a:r>
            <a:r>
              <a:rPr lang="cs-CZ" sz="2800" b="1" dirty="0" smtClean="0"/>
              <a:t>- Zbrojovka Brno</a:t>
            </a:r>
          </a:p>
          <a:p>
            <a:pPr>
              <a:buNone/>
            </a:pPr>
            <a:r>
              <a:rPr lang="cs-CZ" sz="2800" dirty="0" smtClean="0"/>
              <a:t>				</a:t>
            </a:r>
            <a:r>
              <a:rPr lang="cs-CZ" sz="2800" b="1" dirty="0" smtClean="0"/>
              <a:t>- Škoda Mladá Boleslav</a:t>
            </a:r>
          </a:p>
          <a:p>
            <a:pPr>
              <a:buNone/>
            </a:pPr>
            <a:r>
              <a:rPr lang="cs-CZ" sz="2800" b="1" dirty="0" smtClean="0"/>
              <a:t>				- Tatra Kopřivnice </a:t>
            </a:r>
          </a:p>
        </p:txBody>
      </p:sp>
      <p:pic>
        <p:nvPicPr>
          <p:cNvPr id="5" name="Obrázek 4" descr="File:Socha Bata.jpg"/>
          <p:cNvPicPr/>
          <p:nvPr/>
        </p:nvPicPr>
        <p:blipFill>
          <a:blip r:embed="rId3" cstate="print"/>
          <a:srcRect l="20662" t="7048" b="21366"/>
          <a:stretch>
            <a:fillRect/>
          </a:stretch>
        </p:blipFill>
        <p:spPr bwMode="auto">
          <a:xfrm>
            <a:off x="4932040" y="116632"/>
            <a:ext cx="3942184" cy="2627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File:Liberec - obchodní dům Bať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556792"/>
            <a:ext cx="4248472" cy="2830546"/>
          </a:xfrm>
          <a:prstGeom prst="rect">
            <a:avLst/>
          </a:prstGeom>
          <a:noFill/>
        </p:spPr>
      </p:pic>
      <p:pic>
        <p:nvPicPr>
          <p:cNvPr id="7" name="Obrázek 6" descr="File:New Škoda logo-2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581128"/>
            <a:ext cx="2304256" cy="2160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Období 1945-1989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686800" cy="45178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→ rozvoj zbrojního průmyslu</a:t>
            </a:r>
          </a:p>
          <a:p>
            <a:pPr>
              <a:buNone/>
            </a:pPr>
            <a:r>
              <a:rPr lang="cs-CZ" sz="3000" dirty="0" smtClean="0"/>
              <a:t>→ </a:t>
            </a:r>
            <a:r>
              <a:rPr lang="cs-CZ" sz="3000" b="1" dirty="0" smtClean="0"/>
              <a:t>zaměřujeme se na těžký průmysl</a:t>
            </a: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→ mizí soukromé vlastnictví –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vše v rukou státu </a:t>
            </a:r>
          </a:p>
          <a:p>
            <a:pPr>
              <a:buNone/>
            </a:pPr>
            <a:endParaRPr lang="cs-CZ" sz="3000" dirty="0" smtClean="0"/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3000" dirty="0" smtClean="0"/>
              <a:t>Kdy u nás končí komunistický režim?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	  </a:t>
            </a:r>
            <a:r>
              <a:rPr lang="cs-CZ" sz="3000" b="1" dirty="0" smtClean="0">
                <a:solidFill>
                  <a:srgbClr val="740000"/>
                </a:solidFill>
              </a:rPr>
              <a:t>17. listopadu 1989 – Sametová revoluce</a:t>
            </a:r>
            <a:endParaRPr lang="cs-CZ" sz="3000" dirty="0" smtClean="0"/>
          </a:p>
          <a:p>
            <a:pPr>
              <a:buNone/>
            </a:pPr>
            <a:r>
              <a:rPr lang="cs-CZ" dirty="0" smtClean="0">
                <a:latin typeface="Century Schoolbook"/>
              </a:rPr>
              <a:t>	</a:t>
            </a: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 flipH="1">
            <a:off x="1115616" y="4797152"/>
            <a:ext cx="794" cy="576064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1115616" y="5373216"/>
            <a:ext cx="42862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Období 1945-1989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/>
              <a:t>→ zlom k lepšímu po roce 1989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1. PRIVATIZACE</a:t>
            </a:r>
          </a:p>
          <a:p>
            <a:pPr>
              <a:buNone/>
            </a:pPr>
            <a:r>
              <a:rPr lang="cs-CZ" sz="2800" dirty="0" smtClean="0"/>
              <a:t>		převedení vlastnictví ze státu na soukromníka</a:t>
            </a:r>
          </a:p>
          <a:p>
            <a:pPr>
              <a:buNone/>
            </a:pP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2. RESTITUCE</a:t>
            </a:r>
          </a:p>
          <a:p>
            <a:pPr>
              <a:buNone/>
            </a:pPr>
            <a:r>
              <a:rPr lang="cs-CZ" sz="2800" dirty="0" smtClean="0"/>
              <a:t>		 navrácení soukromého majetku </a:t>
            </a:r>
            <a:endParaRPr lang="cs-CZ" sz="2800" dirty="0"/>
          </a:p>
        </p:txBody>
      </p:sp>
      <p:cxnSp>
        <p:nvCxnSpPr>
          <p:cNvPr id="4" name="Přímá spojovací čára 3"/>
          <p:cNvCxnSpPr/>
          <p:nvPr/>
        </p:nvCxnSpPr>
        <p:spPr>
          <a:xfrm flipH="1">
            <a:off x="899592" y="3429000"/>
            <a:ext cx="794" cy="360040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899592" y="3789040"/>
            <a:ext cx="42862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H="1">
            <a:off x="1000100" y="5072074"/>
            <a:ext cx="794" cy="360040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000100" y="5429264"/>
            <a:ext cx="42862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24648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Hospodářské sektory</a:t>
            </a:r>
            <a:endParaRPr lang="cs-CZ" sz="4000" u="sng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65354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1.) primární sektor</a:t>
            </a:r>
          </a:p>
          <a:p>
            <a:pPr lvl="0">
              <a:buNone/>
            </a:pPr>
            <a:r>
              <a:rPr lang="cs-CZ" sz="3000" dirty="0" smtClean="0"/>
              <a:t>			</a:t>
            </a:r>
            <a:r>
              <a:rPr lang="cs-CZ" sz="3000" dirty="0" smtClean="0">
                <a:latin typeface="Times New Roman"/>
                <a:cs typeface="Times New Roman"/>
              </a:rPr>
              <a:t>→ </a:t>
            </a:r>
            <a:r>
              <a:rPr lang="cs-CZ" sz="3000" dirty="0" smtClean="0"/>
              <a:t>činnost zemědělství a těžby</a:t>
            </a:r>
          </a:p>
          <a:p>
            <a:pPr lvl="0"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2.) sekundární sektor</a:t>
            </a:r>
          </a:p>
          <a:p>
            <a:pPr lvl="0">
              <a:buNone/>
            </a:pPr>
            <a:r>
              <a:rPr lang="cs-CZ" sz="3000" dirty="0" smtClean="0"/>
              <a:t>			</a:t>
            </a:r>
            <a:r>
              <a:rPr lang="cs-CZ" sz="3000" dirty="0" smtClean="0">
                <a:latin typeface="Times New Roman"/>
                <a:cs typeface="Times New Roman"/>
              </a:rPr>
              <a:t>→ </a:t>
            </a:r>
            <a:r>
              <a:rPr lang="cs-CZ" sz="3000" dirty="0" smtClean="0"/>
              <a:t>zpracovatelský průmysl</a:t>
            </a:r>
          </a:p>
          <a:p>
            <a:pPr lvl="0"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3.) terciární sektor</a:t>
            </a:r>
          </a:p>
          <a:p>
            <a:pPr lvl="0">
              <a:buNone/>
            </a:pPr>
            <a:r>
              <a:rPr lang="cs-CZ" sz="3000" dirty="0" smtClean="0"/>
              <a:t>			</a:t>
            </a:r>
            <a:r>
              <a:rPr lang="cs-CZ" sz="3000" dirty="0" smtClean="0">
                <a:latin typeface="Times New Roman"/>
                <a:cs typeface="Times New Roman"/>
              </a:rPr>
              <a:t>→ </a:t>
            </a:r>
            <a:r>
              <a:rPr lang="cs-CZ" sz="3000" dirty="0" smtClean="0"/>
              <a:t>služby, cestovní ruch</a:t>
            </a:r>
          </a:p>
          <a:p>
            <a:pPr lvl="0"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4.) kvartérní sektor</a:t>
            </a:r>
          </a:p>
          <a:p>
            <a:pPr>
              <a:buNone/>
            </a:pPr>
            <a:r>
              <a:rPr lang="cs-CZ" sz="3000" dirty="0" smtClean="0"/>
              <a:t>			</a:t>
            </a:r>
            <a:r>
              <a:rPr lang="cs-CZ" sz="3000" dirty="0" smtClean="0">
                <a:latin typeface="Times New Roman"/>
                <a:cs typeface="Times New Roman"/>
              </a:rPr>
              <a:t>→ </a:t>
            </a:r>
            <a:r>
              <a:rPr lang="cs-CZ" sz="3000" dirty="0" smtClean="0"/>
              <a:t>činnosti ve vědě a výzkumu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l_fi" descr="http://www.papirplus.cz/pic_zbozi/100300.jpg"/>
          <p:cNvPicPr/>
          <p:nvPr/>
        </p:nvPicPr>
        <p:blipFill>
          <a:blip r:embed="rId2" cstate="print"/>
          <a:srcRect l="7514" t="9602" r="8763" b="12834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715436" cy="809180"/>
          </a:xfrm>
        </p:spPr>
        <p:txBody>
          <a:bodyPr>
            <a:normAutofit/>
          </a:bodyPr>
          <a:lstStyle/>
          <a:p>
            <a:pPr algn="ctr"/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Vývoj zaměstnanosti v ČR podle sektorů. </a:t>
            </a:r>
            <a:endParaRPr lang="cs-CZ" sz="35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4282" y="1643050"/>
          <a:ext cx="4286280" cy="35719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714876" y="1643050"/>
          <a:ext cx="4214842" cy="35004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7" name="Nadpis 1"/>
          <p:cNvSpPr txBox="1">
            <a:spLocks/>
          </p:cNvSpPr>
          <p:nvPr/>
        </p:nvSpPr>
        <p:spPr>
          <a:xfrm>
            <a:off x="0" y="5229200"/>
            <a:ext cx="91440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500" b="1" dirty="0" smtClean="0">
                <a:ea typeface="+mj-ea"/>
                <a:cs typeface="+mj-cs"/>
              </a:rPr>
              <a:t>Úkol: porovnejte následující grafy </a:t>
            </a:r>
            <a:r>
              <a:rPr kumimoji="0" lang="cs-CZ" sz="35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 </a:t>
            </a:r>
            <a:endParaRPr kumimoji="0" lang="cs-CZ" sz="35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Shrnutí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507288" cy="47338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dirty="0" smtClean="0"/>
              <a:t>→ ČR patří mezi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hospodářsky vyspělé státy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→ zlepšení ekonomiky –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vstup do Evropské unie </a:t>
            </a:r>
          </a:p>
          <a:p>
            <a:pPr>
              <a:buNone/>
            </a:pPr>
            <a:r>
              <a:rPr lang="cs-CZ" sz="3000" dirty="0" smtClean="0"/>
              <a:t>						   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1. května 2004</a:t>
            </a:r>
            <a:endParaRPr lang="cs-CZ" sz="3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→ základem –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průmysl, služby a cestovní ruch</a:t>
            </a:r>
            <a:endParaRPr lang="cs-CZ" sz="3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→ problém vysoká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nezaměstnanost!!! 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</p:txBody>
      </p:sp>
      <p:cxnSp>
        <p:nvCxnSpPr>
          <p:cNvPr id="4" name="Přímá spojovací čára 3"/>
          <p:cNvCxnSpPr/>
          <p:nvPr/>
        </p:nvCxnSpPr>
        <p:spPr>
          <a:xfrm flipH="1">
            <a:off x="5004048" y="3573016"/>
            <a:ext cx="794" cy="360040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5004048" y="3933056"/>
            <a:ext cx="42862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7431" r="3758" b="13265"/>
          <a:stretch>
            <a:fillRect/>
          </a:stretch>
        </p:blipFill>
        <p:spPr bwMode="auto">
          <a:xfrm>
            <a:off x="500034" y="1214422"/>
            <a:ext cx="8286808" cy="564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357214"/>
            <a:ext cx="8686800" cy="700092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Citace</a:t>
            </a:r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sz="900" dirty="0" smtClean="0"/>
              <a:t>[1]-[cit. 2012-20-4]. Dostupný pod licencí Creative Commons z www:&lt;http://upload.wikimedia.org/</a:t>
            </a:r>
            <a:r>
              <a:rPr lang="cs-CZ" sz="900" dirty="0" err="1" smtClean="0"/>
              <a:t>wikipedia</a:t>
            </a:r>
            <a:r>
              <a:rPr lang="cs-CZ" sz="900" dirty="0" smtClean="0"/>
              <a:t>/</a:t>
            </a:r>
            <a:r>
              <a:rPr lang="cs-CZ" sz="900" dirty="0" err="1" smtClean="0"/>
              <a:t>commons</a:t>
            </a:r>
            <a:r>
              <a:rPr lang="cs-CZ" sz="900" dirty="0" smtClean="0"/>
              <a:t>/f/f0/Steam_engine_in_action.gif&gt;</a:t>
            </a:r>
          </a:p>
          <a:p>
            <a:pPr>
              <a:buNone/>
            </a:pPr>
            <a:r>
              <a:rPr lang="cs-CZ" sz="900" dirty="0" smtClean="0"/>
              <a:t>[2]-[cit. 2012-20-4]. Dostupný pod licencí Creative Commons z www:&lt;http://commons.wikimedia.org/wiki/File:Socha_Bata.jpg?uselang=cs&gt;</a:t>
            </a:r>
          </a:p>
          <a:p>
            <a:pPr>
              <a:buNone/>
            </a:pPr>
            <a:r>
              <a:rPr lang="cs-CZ" sz="900" dirty="0" smtClean="0"/>
              <a:t>[3]-[cit. 2012-20-4]. Dostupný pod licencí Creative Commons z www:</a:t>
            </a:r>
          </a:p>
          <a:p>
            <a:pPr>
              <a:buNone/>
            </a:pPr>
            <a:r>
              <a:rPr lang="cs-CZ" sz="900" dirty="0" smtClean="0"/>
              <a:t>&lt;http://commons.wikimedia.org/wiki/File:Liberec_-_obchodn%C3%AD_d%C5%AFm_Ba%C5%A5a.jpg?uselang=cs&gt;</a:t>
            </a:r>
            <a:endParaRPr lang="cs-CZ" sz="900" dirty="0" smtClean="0">
              <a:solidFill>
                <a:schemeClr val="bg1"/>
              </a:solidFill>
            </a:endParaRPr>
          </a:p>
          <a:p>
            <a:pPr lvl="0">
              <a:buClr>
                <a:srgbClr val="0BD0D9"/>
              </a:buClr>
              <a:buNone/>
            </a:pPr>
            <a:r>
              <a:rPr lang="cs-CZ" sz="900" dirty="0" smtClean="0">
                <a:solidFill>
                  <a:prstClr val="black"/>
                </a:solidFill>
              </a:rPr>
              <a:t>[4]-[cit. 2012-20-4]. Dostupný pod licencí Creative Commons z www:&lt;</a:t>
            </a:r>
            <a:r>
              <a:rPr lang="cs-CZ" sz="900" dirty="0" smtClean="0"/>
              <a:t>http://commons.wikimedia.org/wiki/File:New_%C5%A0koda_logo-2.jpg</a:t>
            </a:r>
            <a:r>
              <a:rPr lang="cs-CZ" sz="900" dirty="0" smtClean="0">
                <a:solidFill>
                  <a:prstClr val="black"/>
                </a:solidFill>
              </a:rPr>
              <a:t>&gt;</a:t>
            </a:r>
          </a:p>
          <a:p>
            <a:pPr lvl="0">
              <a:buClr>
                <a:srgbClr val="0BD0D9"/>
              </a:buClr>
              <a:buNone/>
            </a:pPr>
            <a:r>
              <a:rPr lang="cs-CZ" sz="900" dirty="0" smtClean="0">
                <a:solidFill>
                  <a:prstClr val="black"/>
                </a:solidFill>
              </a:rPr>
              <a:t>[5]-[cit. 2012-20-4]. Dostupný pod licencí Creative Commons z www:&lt;</a:t>
            </a:r>
            <a:r>
              <a:rPr lang="cs-CZ" sz="900" dirty="0" smtClean="0"/>
              <a:t>http://commons.wikimedia.org/wiki/File:Autojerab-AD30.jpg</a:t>
            </a:r>
            <a:r>
              <a:rPr lang="cs-CZ" sz="900" dirty="0" smtClean="0">
                <a:solidFill>
                  <a:prstClr val="black"/>
                </a:solidFill>
              </a:rPr>
              <a:t>&gt;</a:t>
            </a:r>
          </a:p>
          <a:p>
            <a:pPr marL="0" indent="0">
              <a:buNone/>
            </a:pPr>
            <a:r>
              <a:rPr lang="cs-CZ" sz="900" dirty="0" smtClean="0"/>
              <a:t>[6]-BORECKÝ Daniel, CHALUPA Petr, NOVÁK Svatopluk, Zeměpis pro 8. ročník, 2. díl Česká republika, nakladatelství Nová Škola, Brno 2009, 95 s.   </a:t>
            </a:r>
          </a:p>
          <a:p>
            <a:pPr marL="0" indent="0">
              <a:buNone/>
            </a:pPr>
            <a:r>
              <a:rPr lang="cs-CZ" sz="900" dirty="0" smtClean="0"/>
              <a:t>[7]-JEŘÁBEK Milan, Anděl Jiří, PEŠTOVÁ Jana, KASTNER Jiří, Zeměpis 8 – učebnice pro základní školy a víceletá gymnázia, Nakladatelství </a:t>
            </a:r>
            <a:r>
              <a:rPr lang="cs-CZ" sz="900" dirty="0" err="1" smtClean="0"/>
              <a:t>Fraus</a:t>
            </a:r>
            <a:r>
              <a:rPr lang="cs-CZ" sz="900" dirty="0" smtClean="0"/>
              <a:t>, Plzeň 2006, 128 s.</a:t>
            </a:r>
          </a:p>
          <a:p>
            <a:pPr>
              <a:buClr>
                <a:srgbClr val="0BD0D9"/>
              </a:buClr>
              <a:buNone/>
            </a:pPr>
            <a:endParaRPr lang="cs-CZ" sz="1100" dirty="0" smtClean="0">
              <a:solidFill>
                <a:prstClr val="black"/>
              </a:solidFill>
            </a:endParaRPr>
          </a:p>
          <a:p>
            <a:pPr>
              <a:buClr>
                <a:srgbClr val="0BD0D9"/>
              </a:buClr>
              <a:buNone/>
            </a:pPr>
            <a:endParaRPr lang="cs-CZ" sz="1100" dirty="0" smtClean="0">
              <a:hlinkClick r:id="rId3"/>
            </a:endParaRPr>
          </a:p>
          <a:p>
            <a:pPr>
              <a:buClr>
                <a:srgbClr val="0BD0D9"/>
              </a:buClr>
              <a:buNone/>
            </a:pPr>
            <a:endParaRPr lang="cs-CZ" sz="1100" dirty="0" smtClean="0">
              <a:hlinkClick r:id="rId3"/>
            </a:endParaRP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334</TotalTime>
  <Words>210</Words>
  <Application>Microsoft Office PowerPoint</Application>
  <PresentationFormat>Předvádění na obrazovce (4:3)</PresentationFormat>
  <Paragraphs>135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Snímek 3</vt:lpstr>
      <vt:lpstr>Hospodářství</vt:lpstr>
      <vt:lpstr>Něco málo z historie</vt:lpstr>
      <vt:lpstr>Cechy     Manufaktury</vt:lpstr>
      <vt:lpstr>Schéma práce parního stoje – James Watt 1765. </vt:lpstr>
      <vt:lpstr>Období 1918-1938 </vt:lpstr>
      <vt:lpstr>Období 1945-1989</vt:lpstr>
      <vt:lpstr>Období 1945-1989</vt:lpstr>
      <vt:lpstr>Hospodářské sektory</vt:lpstr>
      <vt:lpstr>Vývoj zaměstnanosti v ČR podle sektorů. </vt:lpstr>
      <vt:lpstr>Shrnutí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Pekklo</dc:creator>
  <cp:lastModifiedBy>Dum</cp:lastModifiedBy>
  <cp:revision>52</cp:revision>
  <dcterms:created xsi:type="dcterms:W3CDTF">2012-06-16T09:21:04Z</dcterms:created>
  <dcterms:modified xsi:type="dcterms:W3CDTF">2012-06-28T11:29:22Z</dcterms:modified>
</cp:coreProperties>
</file>